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xlsx" ContentType="application/vnd.openxmlformats-officedocument.spreadsheetml.sheet"/>
  <Default Extension="png" ContentType="image/png"/>
  <Default Extension="wmf" ContentType="image/x-wmf"/>
  <Default Extension="rels" ContentType="application/vnd.openxmlformats-package.relationships+xml"/>
  <Override PartName="/customXml/itemProps15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3.svg" ContentType="image/svg+xml"/>
  <Override PartName="/ppt/media/image33.svg" ContentType="image/svg+xml"/>
  <Override PartName="/ppt/media/image36.svg" ContentType="image/svg+xml"/>
  <Override PartName="/ppt/media/image44.svg" ContentType="image/svg+xml"/>
  <Override PartName="/ppt/media/image46.svg" ContentType="image/svg+xml"/>
  <Override PartName="/ppt/media/image5.svg" ContentType="image/svg+xml"/>
  <Override PartName="/ppt/media/image50.svg" ContentType="image/svg+xml"/>
  <Override PartName="/ppt/media/image52.svg" ContentType="image/svg+xml"/>
  <Override PartName="/ppt/media/image57.svg" ContentType="image/svg+xml"/>
  <Override PartName="/ppt/media/image8.svg" ContentType="image/svg+xml"/>
  <Override PartName="/ppt/media/image89.svg" ContentType="image/svg+xml"/>
  <Override PartName="/ppt/media/image91.svg" ContentType="image/svg+xml"/>
  <Override PartName="/ppt/media/image93.svg" ContentType="image/svg+xml"/>
  <Override PartName="/ppt/media/image95.svg" ContentType="image/svg+xml"/>
  <Override PartName="/ppt/media/image9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2" r:id="rId3"/>
  </p:sldMasterIdLst>
  <p:notesMasterIdLst>
    <p:notesMasterId r:id="rId49"/>
  </p:notesMasterIdLst>
  <p:handoutMasterIdLst>
    <p:handoutMasterId r:id="rId60"/>
  </p:handoutMasterIdLst>
  <p:sldIdLst>
    <p:sldId id="256" r:id="rId4"/>
    <p:sldId id="291" r:id="rId5"/>
    <p:sldId id="262" r:id="rId6"/>
    <p:sldId id="260" r:id="rId7"/>
    <p:sldId id="265" r:id="rId8"/>
    <p:sldId id="266" r:id="rId9"/>
    <p:sldId id="268" r:id="rId10"/>
    <p:sldId id="267" r:id="rId11"/>
    <p:sldId id="270" r:id="rId12"/>
    <p:sldId id="263" r:id="rId13"/>
    <p:sldId id="271" r:id="rId14"/>
    <p:sldId id="272" r:id="rId15"/>
    <p:sldId id="275" r:id="rId16"/>
    <p:sldId id="273" r:id="rId17"/>
    <p:sldId id="274" r:id="rId18"/>
    <p:sldId id="290" r:id="rId19"/>
    <p:sldId id="295" r:id="rId20"/>
    <p:sldId id="296" r:id="rId21"/>
    <p:sldId id="297" r:id="rId22"/>
    <p:sldId id="294" r:id="rId23"/>
    <p:sldId id="299" r:id="rId24"/>
    <p:sldId id="300" r:id="rId25"/>
    <p:sldId id="301" r:id="rId26"/>
    <p:sldId id="279" r:id="rId27"/>
    <p:sldId id="281" r:id="rId28"/>
    <p:sldId id="284" r:id="rId29"/>
    <p:sldId id="292" r:id="rId30"/>
    <p:sldId id="302" r:id="rId31"/>
    <p:sldId id="293" r:id="rId32"/>
    <p:sldId id="310" r:id="rId33"/>
    <p:sldId id="304" r:id="rId34"/>
    <p:sldId id="306" r:id="rId35"/>
    <p:sldId id="307" r:id="rId36"/>
    <p:sldId id="308" r:id="rId37"/>
    <p:sldId id="309" r:id="rId38"/>
    <p:sldId id="303" r:id="rId39"/>
    <p:sldId id="314" r:id="rId40"/>
    <p:sldId id="315" r:id="rId41"/>
    <p:sldId id="316" r:id="rId42"/>
    <p:sldId id="305" r:id="rId43"/>
    <p:sldId id="313" r:id="rId44"/>
    <p:sldId id="311" r:id="rId45"/>
    <p:sldId id="312" r:id="rId46"/>
    <p:sldId id="317" r:id="rId47"/>
    <p:sldId id="269" r:id="rId48"/>
    <p:sldId id="280" r:id="rId50"/>
    <p:sldId id="283" r:id="rId51"/>
    <p:sldId id="288" r:id="rId52"/>
    <p:sldId id="289" r:id="rId53"/>
    <p:sldId id="286" r:id="rId54"/>
    <p:sldId id="285" r:id="rId55"/>
    <p:sldId id="287" r:id="rId56"/>
    <p:sldId id="277" r:id="rId57"/>
    <p:sldId id="278" r:id="rId58"/>
    <p:sldId id="257" r:id="rId59"/>
  </p:sldIdLst>
  <p:sldSz cx="12192000" cy="6858000"/>
  <p:notesSz cx="6858000" cy="9144000"/>
  <p:embeddedFontLst>
    <p:embeddedFont>
      <p:font typeface="微软雅黑" panose="020B0503020204020204" charset="-122"/>
      <p:regular r:id="rId66"/>
    </p:embeddedFont>
    <p:embeddedFont>
      <p:font typeface="Calibri" panose="020F0502020204030204" charset="0"/>
      <p:regular r:id="rId67"/>
      <p:bold r:id="rId68"/>
      <p:italic r:id="rId69"/>
      <p:boldItalic r:id="rId70"/>
    </p:embeddedFont>
    <p:embeddedFont>
      <p:font typeface="汉仪君黑-45简" panose="020B0604020202020204" charset="-122"/>
      <p:regular r:id="rId71"/>
    </p:embeddedFont>
    <p:embeddedFont>
      <p:font typeface="等线 Light" panose="02010600030101010101" charset="-122"/>
      <p:regular r:id="rId72"/>
    </p:embeddedFont>
    <p:embeddedFont>
      <p:font typeface="等线" panose="02010600030101010101" charset="-122"/>
      <p:regular r:id="rId73"/>
    </p:embeddedFont>
    <p:embeddedFont>
      <p:font typeface="Magneto" panose="04030805050802020D02" charset="0"/>
      <p:bold r:id="rId74"/>
    </p:embeddedFont>
    <p:embeddedFont>
      <p:font typeface="汉仪雅酷黑-85J" panose="00020600040101010101" charset="-122"/>
      <p:bold r:id="rId75"/>
    </p:embeddedFont>
  </p:embeddedFontLst>
  <p:custDataLst>
    <p:tags r:id="rId7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D3D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gs" Target="tags/tag160.xml"/><Relationship Id="rId75" Type="http://schemas.openxmlformats.org/officeDocument/2006/relationships/font" Target="fonts/font10.fntdata"/><Relationship Id="rId74" Type="http://schemas.openxmlformats.org/officeDocument/2006/relationships/font" Target="fonts/font9.fntdata"/><Relationship Id="rId73" Type="http://schemas.openxmlformats.org/officeDocument/2006/relationships/font" Target="fonts/font8.fntdata"/><Relationship Id="rId72" Type="http://schemas.openxmlformats.org/officeDocument/2006/relationships/font" Target="fonts/font7.fntdata"/><Relationship Id="rId71" Type="http://schemas.openxmlformats.org/officeDocument/2006/relationships/font" Target="fonts/font6.fntdata"/><Relationship Id="rId70" Type="http://schemas.openxmlformats.org/officeDocument/2006/relationships/font" Target="fonts/font5.fntdata"/><Relationship Id="rId7" Type="http://schemas.openxmlformats.org/officeDocument/2006/relationships/slide" Target="slides/slide4.xml"/><Relationship Id="rId69" Type="http://schemas.openxmlformats.org/officeDocument/2006/relationships/font" Target="fonts/font4.fntdata"/><Relationship Id="rId68" Type="http://schemas.openxmlformats.org/officeDocument/2006/relationships/font" Target="fonts/font3.fntdata"/><Relationship Id="rId67" Type="http://schemas.openxmlformats.org/officeDocument/2006/relationships/font" Target="fonts/font2.fntdata"/><Relationship Id="rId66" Type="http://schemas.openxmlformats.org/officeDocument/2006/relationships/font" Target="fonts/font1.fntdata"/><Relationship Id="rId65" Type="http://schemas.openxmlformats.org/officeDocument/2006/relationships/customXml" Target="../customXml/item1.xml"/><Relationship Id="rId64" Type="http://schemas.openxmlformats.org/officeDocument/2006/relationships/customXmlProps" Target="../customXml/itemProps159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6BDA1-660C-44E3-B8D3-B738986F10EC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1EC822D0-4B77-4F25-ABD5-8949AFB965C8}">
      <dgm:prSet phldrT="[文本]" phldr="0" custT="0"/>
      <dgm:spPr>
        <a:solidFill>
          <a:schemeClr val="accent3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</a:t>
          </a:r>
          <a:r>
            <a:rPr lang="en-US" altLang="zh-CN"/>
            <a:t>1</a:t>
          </a:r>
          <a:r>
            <a:rPr lang="zh-CN" altLang="en-US"/>
            <a:t>步</a:t>
          </a:r>
          <a:r>
            <a:rPr lang="zh-CN" altLang="en-US"/>
            <a:t/>
          </a:r>
          <a:endParaRPr lang="zh-CN" altLang="en-US"/>
        </a:p>
      </dgm:t>
    </dgm:pt>
    <dgm:pt modelId="{A55FEC0B-23EE-4CFE-8050-49CBA30A17FC}" cxnId="{7E5ECF7B-2372-4102-BDE3-48092EB85712}" type="parTrans">
      <dgm:prSet/>
      <dgm:spPr/>
      <dgm:t>
        <a:bodyPr/>
        <a:p>
          <a:endParaRPr lang="zh-CN" altLang="en-US"/>
        </a:p>
      </dgm:t>
    </dgm:pt>
    <dgm:pt modelId="{B0C310D3-A5C4-423C-ADC0-FD305A7B421A}" cxnId="{7E5ECF7B-2372-4102-BDE3-48092EB85712}" type="sibTrans">
      <dgm:prSet/>
      <dgm:spPr/>
      <dgm:t>
        <a:bodyPr/>
        <a:p>
          <a:endParaRPr lang="zh-CN" altLang="en-US"/>
        </a:p>
      </dgm:t>
    </dgm:pt>
    <dgm:pt modelId="{86BF0545-C8C8-404B-B317-6B71601F831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基于</a:t>
          </a:r>
          <a:r>
            <a:rPr lang="zh-CN" altLang="en-US"/>
            <a:t>方案</a:t>
          </a:r>
          <a:r>
            <a:rPr lang="en-US" altLang="zh-CN"/>
            <a:t>1</a:t>
          </a:r>
          <a:r>
            <a:rPr lang="zh-CN" altLang="en-US"/>
            <a:t>（</a:t>
          </a:r>
          <a:r>
            <a:rPr lang="zh-CN" altLang="en-US"/>
            <a:t>知识</a:t>
          </a:r>
          <a:r>
            <a:rPr lang="zh-CN" altLang="en-US"/>
            <a:t>外挂）</a:t>
          </a:r>
          <a:r>
            <a:rPr lang="zh-CN" altLang="en-US"/>
            <a:t>攻关</a:t>
          </a:r>
          <a:r>
            <a:rPr lang="zh-CN" altLang="en-US"/>
            <a:t>输入</a:t>
          </a:r>
          <a:r>
            <a:rPr lang="zh-CN" altLang="en-US"/>
            <a:t>数据</a:t>
          </a:r>
          <a:r>
            <a:rPr lang="zh-CN" altLang="en-US"/>
            <a:t>多</a:t>
          </a:r>
          <a:r>
            <a:rPr lang="zh-CN" altLang="en-US"/>
            <a:t>和</a:t>
          </a:r>
          <a:r>
            <a:rPr lang="zh-CN" altLang="en-US"/>
            <a:t>大</a:t>
          </a:r>
          <a:r>
            <a:rPr lang="zh-CN" altLang="en-US"/>
            <a:t>的</a:t>
          </a:r>
          <a:r>
            <a:rPr lang="zh-CN" altLang="en-US"/>
            <a:t>技术</a:t>
          </a:r>
          <a:r>
            <a:rPr lang="zh-CN" altLang="en-US"/>
            <a:t>短板</a:t>
          </a:r>
          <a:r>
            <a:rPr lang="zh-CN" altLang="en-US"/>
            <a:t/>
          </a:r>
          <a:endParaRPr lang="zh-CN" altLang="en-US"/>
        </a:p>
      </dgm:t>
    </dgm:pt>
    <dgm:pt modelId="{A554C9B6-595F-4C42-BA2E-0AF975A6182B}" cxnId="{6407C3E7-6464-4144-AF0C-7B6E4B1A90F4}" type="parTrans">
      <dgm:prSet/>
      <dgm:spPr/>
      <dgm:t>
        <a:bodyPr/>
        <a:p>
          <a:endParaRPr lang="zh-CN" altLang="en-US"/>
        </a:p>
      </dgm:t>
    </dgm:pt>
    <dgm:pt modelId="{8F0220D1-B873-4B1C-82E7-D1658190B6B3}" cxnId="{6407C3E7-6464-4144-AF0C-7B6E4B1A90F4}" type="sibTrans">
      <dgm:prSet/>
      <dgm:spPr/>
      <dgm:t>
        <a:bodyPr/>
        <a:p>
          <a:endParaRPr lang="zh-CN" altLang="en-US"/>
        </a:p>
      </dgm:t>
    </dgm:pt>
    <dgm:pt modelId="{86FEAB3F-FBB1-46CC-9DC6-E094874805AE}">
      <dgm:prSet phldrT="[文本]" phldr="0" custT="0"/>
      <dgm:spPr>
        <a:solidFill>
          <a:schemeClr val="accent3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</a:t>
          </a:r>
          <a:r>
            <a:rPr lang="en-US" altLang="zh-CN"/>
            <a:t>2</a:t>
          </a:r>
          <a:r>
            <a:rPr lang="zh-CN" altLang="en-US"/>
            <a:t>步</a:t>
          </a:r>
          <a:r>
            <a:rPr lang="zh-CN" altLang="en-US"/>
            <a:t/>
          </a:r>
          <a:endParaRPr lang="zh-CN" altLang="en-US"/>
        </a:p>
      </dgm:t>
    </dgm:pt>
    <dgm:pt modelId="{74C68F9B-1FC8-4F0A-8F6F-246FC86076E9}" cxnId="{E57D3387-BB60-4B42-B8E2-8EFDDB3DF926}" type="parTrans">
      <dgm:prSet/>
      <dgm:spPr/>
      <dgm:t>
        <a:bodyPr/>
        <a:p>
          <a:endParaRPr lang="zh-CN" altLang="en-US"/>
        </a:p>
      </dgm:t>
    </dgm:pt>
    <dgm:pt modelId="{C7876883-34BD-4A68-A98E-D95D42D0FF9D}" cxnId="{E57D3387-BB60-4B42-B8E2-8EFDDB3DF926}" type="sibTrans">
      <dgm:prSet/>
      <dgm:spPr/>
      <dgm:t>
        <a:bodyPr/>
        <a:p>
          <a:endParaRPr lang="zh-CN" altLang="en-US"/>
        </a:p>
      </dgm:t>
    </dgm:pt>
    <dgm:pt modelId="{972233BE-F562-42C6-8E02-C376C905A446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基于</a:t>
          </a:r>
          <a:r>
            <a:rPr lang="zh-CN" altLang="en-US"/>
            <a:t>方案</a:t>
          </a:r>
          <a:r>
            <a:rPr lang="en-US" altLang="zh-CN"/>
            <a:t>1</a:t>
          </a:r>
          <a:r>
            <a:rPr lang="zh-CN" altLang="en-US"/>
            <a:t>未能</a:t>
          </a:r>
          <a:r>
            <a:rPr lang="zh-CN" altLang="en-US"/>
            <a:t>解决</a:t>
          </a:r>
          <a:r>
            <a:rPr lang="zh-CN" altLang="en-US"/>
            <a:t>的</a:t>
          </a:r>
          <a:r>
            <a:rPr lang="zh-CN" altLang="en-US"/>
            <a:t>问题</a:t>
          </a:r>
          <a:r>
            <a:rPr lang="zh-CN" altLang="en-US"/>
            <a:t/>
          </a:r>
          <a:endParaRPr lang="zh-CN" altLang="en-US"/>
        </a:p>
      </dgm:t>
    </dgm:pt>
    <dgm:pt modelId="{1B83FA22-B57F-4847-AF9E-FCABBD20370B}" cxnId="{EE3120CC-1C02-475E-B473-6B71E4416CC7}" type="parTrans">
      <dgm:prSet/>
      <dgm:spPr/>
      <dgm:t>
        <a:bodyPr/>
        <a:p>
          <a:endParaRPr lang="zh-CN" altLang="en-US"/>
        </a:p>
      </dgm:t>
    </dgm:pt>
    <dgm:pt modelId="{C95400EF-05CE-49A4-A439-43C3AD15FAE2}" cxnId="{EE3120CC-1C02-475E-B473-6B71E4416CC7}" type="sibTrans">
      <dgm:prSet/>
      <dgm:spPr/>
      <dgm:t>
        <a:bodyPr/>
        <a:p>
          <a:endParaRPr lang="zh-CN" altLang="en-US"/>
        </a:p>
      </dgm:t>
    </dgm:pt>
    <dgm:pt modelId="{70996E35-027C-4D00-A729-0D8668421D2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验证</a:t>
          </a:r>
          <a:r>
            <a:rPr lang="zh-CN" altLang="en-US"/>
            <a:t>方案</a:t>
          </a:r>
          <a:r>
            <a:rPr lang="en-US" altLang="zh-CN"/>
            <a:t>2</a:t>
          </a:r>
          <a:r>
            <a:rPr lang="zh-CN" altLang="en-US"/>
            <a:t>（</a:t>
          </a:r>
          <a:r>
            <a:rPr lang="zh-CN" altLang="en-US"/>
            <a:t>内置</a:t>
          </a:r>
          <a:r>
            <a:rPr lang="zh-CN" altLang="en-US"/>
            <a:t>知识）</a:t>
          </a:r>
          <a:r>
            <a:rPr lang="zh-CN" altLang="en-US"/>
            <a:t>的</a:t>
          </a:r>
          <a:r>
            <a:rPr lang="zh-CN" altLang="en-US"/>
            <a:t>技术</a:t>
          </a:r>
          <a:r>
            <a:rPr lang="zh-CN" altLang="en-US"/>
            <a:t>实现，</a:t>
          </a:r>
          <a:r>
            <a:rPr lang="zh-CN" altLang="en-US"/>
            <a:t>并</a:t>
          </a:r>
          <a:r>
            <a:rPr lang="zh-CN" altLang="en-US"/>
            <a:t>攻关</a:t>
          </a:r>
          <a:r>
            <a:rPr lang="zh-CN" altLang="en-US"/>
            <a:t>技术</a:t>
          </a:r>
          <a:r>
            <a:rPr lang="zh-CN" altLang="en-US"/>
            <a:t>短板</a:t>
          </a:r>
          <a:r>
            <a:rPr lang="zh-CN" altLang="en-US"/>
            <a:t/>
          </a:r>
          <a:endParaRPr lang="zh-CN" altLang="en-US"/>
        </a:p>
      </dgm:t>
    </dgm:pt>
    <dgm:pt modelId="{F065E947-BF03-4768-B086-22FAAF5AAEF2}" cxnId="{576E1A27-0697-4B8C-8FA5-D34F8A7B746D}" type="parTrans">
      <dgm:prSet/>
      <dgm:spPr/>
    </dgm:pt>
    <dgm:pt modelId="{C8336E3B-A500-4F0D-98F0-7BF4BC8C17ED}" cxnId="{576E1A27-0697-4B8C-8FA5-D34F8A7B746D}" type="sibTrans">
      <dgm:prSet/>
      <dgm:spPr/>
    </dgm:pt>
    <dgm:pt modelId="{B349FD2E-4A90-427F-8442-13222811DC7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</a:t>
          </a:r>
          <a:r>
            <a:rPr lang="en-US" altLang="zh-CN"/>
            <a:t>3</a:t>
          </a:r>
          <a:r>
            <a:rPr lang="zh-CN" altLang="en-US"/>
            <a:t>步</a:t>
          </a:r>
          <a:r>
            <a:rPr lang="zh-CN" altLang="en-US"/>
            <a:t/>
          </a:r>
          <a:endParaRPr lang="zh-CN" altLang="en-US"/>
        </a:p>
      </dgm:t>
    </dgm:pt>
    <dgm:pt modelId="{81F9B442-B301-4CE5-9F77-41783846C51D}" cxnId="{6F065706-4FAB-413C-B3E8-33B391857C26}" type="parTrans">
      <dgm:prSet/>
      <dgm:spPr/>
      <dgm:t>
        <a:bodyPr/>
        <a:p>
          <a:endParaRPr lang="zh-CN" altLang="en-US"/>
        </a:p>
      </dgm:t>
    </dgm:pt>
    <dgm:pt modelId="{6C33D960-524C-4E19-9279-0E1D8AB4608A}" cxnId="{6F065706-4FAB-413C-B3E8-33B391857C26}" type="sibTrans">
      <dgm:prSet/>
      <dgm:spPr/>
      <dgm:t>
        <a:bodyPr/>
        <a:p>
          <a:endParaRPr lang="zh-CN" altLang="en-US"/>
        </a:p>
      </dgm:t>
    </dgm:pt>
    <dgm:pt modelId="{11EC3D9D-CABC-4F6B-8311-51EC9AF94B0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基于</a:t>
          </a:r>
          <a:r>
            <a:rPr lang="zh-CN" altLang="en-US"/>
            <a:t>方案</a:t>
          </a:r>
          <a:r>
            <a:rPr lang="en-US" altLang="zh-CN"/>
            <a:t>1</a:t>
          </a:r>
          <a:r>
            <a:rPr lang="zh-CN" altLang="en-US"/>
            <a:t>和</a:t>
          </a:r>
          <a:r>
            <a:rPr lang="zh-CN" altLang="en-US"/>
            <a:t>方案</a:t>
          </a:r>
          <a:r>
            <a:rPr lang="en-US" altLang="zh-CN"/>
            <a:t>2</a:t>
          </a:r>
          <a:r>
            <a:rPr lang="zh-CN" altLang="en-US"/>
            <a:t>的</a:t>
          </a:r>
          <a:r>
            <a:rPr lang="zh-CN" altLang="en-US"/>
            <a:t>验证</a:t>
          </a:r>
          <a:r>
            <a:rPr lang="zh-CN" altLang="en-US"/>
            <a:t>成果，</a:t>
          </a:r>
          <a:r>
            <a:rPr lang="zh-CN" altLang="en-US"/>
            <a:t>构建</a:t>
          </a:r>
          <a:r>
            <a:rPr lang="zh-CN" altLang="en-US"/>
            <a:t>智能</a:t>
          </a:r>
          <a:r>
            <a:rPr lang="zh-CN" altLang="en-US"/>
            <a:t>体</a:t>
          </a:r>
          <a:r>
            <a:rPr lang="zh-CN" altLang="en-US"/>
            <a:t>的</a:t>
          </a:r>
          <a:r>
            <a:rPr lang="zh-CN" altLang="en-US"/>
            <a:t>运行</a:t>
          </a:r>
          <a:r>
            <a:rPr lang="zh-CN" altLang="en-US"/>
            <a:t>环境（</a:t>
          </a:r>
          <a:r>
            <a:rPr lang="zh-CN" altLang="en-US"/>
            <a:t>工作</a:t>
          </a:r>
          <a:r>
            <a:rPr lang="zh-CN" altLang="en-US"/>
            <a:t>流</a:t>
          </a:r>
          <a:r>
            <a:rPr lang="zh-CN" altLang="en-US"/>
            <a:t>引擎、</a:t>
          </a:r>
          <a:r>
            <a:rPr lang="zh-CN" altLang="en-US"/>
            <a:t>矢量</a:t>
          </a:r>
          <a:r>
            <a:rPr lang="zh-CN" altLang="en-US"/>
            <a:t>数据</a:t>
          </a:r>
          <a:r>
            <a:rPr lang="zh-CN" altLang="en-US"/>
            <a:t>库</a:t>
          </a:r>
          <a:r>
            <a:rPr lang="zh-CN" altLang="en-US"/>
            <a:t>等</a:t>
          </a:r>
          <a:r>
            <a:rPr lang="zh-CN" altLang="en-US"/>
            <a:t>工具</a:t>
          </a:r>
          <a:r>
            <a:rPr lang="zh-CN" altLang="en-US"/>
            <a:t>选型</a:t>
          </a:r>
          <a:r>
            <a:rPr lang="zh-CN" altLang="en-US"/>
            <a:t>和</a:t>
          </a:r>
          <a:r>
            <a:rPr lang="zh-CN" altLang="en-US"/>
            <a:t>集成）</a:t>
          </a:r>
          <a:r>
            <a:rPr lang="zh-CN" altLang="en-US"/>
            <a:t/>
          </a:r>
          <a:endParaRPr lang="zh-CN" altLang="en-US"/>
        </a:p>
      </dgm:t>
    </dgm:pt>
    <dgm:pt modelId="{4CB9D39E-D2E7-4AB1-8C35-13DBC76F1E1B}" cxnId="{B7DA1553-44B9-4CF3-9366-1E7A4E2C9D67}" type="parTrans">
      <dgm:prSet/>
      <dgm:spPr/>
      <dgm:t>
        <a:bodyPr/>
        <a:p>
          <a:endParaRPr lang="zh-CN" altLang="en-US"/>
        </a:p>
      </dgm:t>
    </dgm:pt>
    <dgm:pt modelId="{49A756A8-869C-486D-A1C2-A9179C82C574}" cxnId="{B7DA1553-44B9-4CF3-9366-1E7A4E2C9D67}" type="sibTrans">
      <dgm:prSet/>
      <dgm:spPr/>
      <dgm:t>
        <a:bodyPr/>
        <a:p>
          <a:endParaRPr lang="zh-CN" altLang="en-US"/>
        </a:p>
      </dgm:t>
    </dgm:pt>
    <dgm:pt modelId="{EE8DB87D-F8BC-4B40-B880-C9EFD56C349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第</a:t>
          </a:r>
          <a:r>
            <a:rPr lang="en-US" altLang="zh-CN"/>
            <a:t>4</a:t>
          </a:r>
          <a:r>
            <a:rPr lang="zh-CN" altLang="en-US"/>
            <a:t>步</a:t>
          </a:r>
          <a:r>
            <a:rPr lang="zh-CN" altLang="en-US"/>
            <a:t/>
          </a:r>
          <a:endParaRPr lang="zh-CN" altLang="en-US"/>
        </a:p>
      </dgm:t>
    </dgm:pt>
    <dgm:pt modelId="{2C26A62A-C6E9-4482-9978-356E3484A349}" cxnId="{4E215DF9-CD58-45B6-863A-EFAC4397B9FE}" type="parTrans">
      <dgm:prSet/>
      <dgm:spPr/>
    </dgm:pt>
    <dgm:pt modelId="{D7E27878-F2A5-4C40-993D-9D2C9B75A1A6}" cxnId="{4E215DF9-CD58-45B6-863A-EFAC4397B9FE}" type="sibTrans">
      <dgm:prSet/>
      <dgm:spPr/>
    </dgm:pt>
    <dgm:pt modelId="{B97609D1-98CA-44C2-9EEB-6FC26DB22A6D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/>
            <a:t>对标</a:t>
          </a:r>
          <a:r>
            <a:rPr lang="zh-CN"/>
            <a:t>具体</a:t>
          </a:r>
          <a:r>
            <a:rPr lang="zh-CN"/>
            <a:t>应用</a:t>
          </a:r>
          <a:r>
            <a:rPr lang="zh-CN"/>
            <a:t>场景，</a:t>
          </a:r>
          <a:r>
            <a:rPr lang="zh-CN"/>
            <a:t>做</a:t>
          </a:r>
          <a:r>
            <a:rPr lang="zh-CN"/>
            <a:t>输入</a:t>
          </a:r>
          <a:r>
            <a:rPr lang="zh-CN"/>
            <a:t>数据</a:t>
          </a:r>
          <a:r>
            <a:rPr lang="zh-CN"/>
            <a:t>的</a:t>
          </a:r>
          <a:r>
            <a:rPr lang="zh-CN"/>
            <a:t>集成</a:t>
          </a:r>
          <a:r>
            <a:rPr lang="zh-CN"/>
            <a:t>和</a:t>
          </a:r>
          <a:r>
            <a:rPr lang="zh-CN"/>
            <a:t>治理</a:t>
          </a:r>
          <a:r>
            <a:rPr lang="zh-CN"/>
            <a:t>工作，</a:t>
          </a:r>
          <a:r>
            <a:rPr lang="zh-CN"/>
            <a:t>实现</a:t>
          </a:r>
          <a:r>
            <a:rPr lang="zh-CN"/>
            <a:t>某</a:t>
          </a:r>
          <a:r>
            <a:rPr lang="zh-CN"/>
            <a:t>些</a:t>
          </a:r>
          <a:r>
            <a:rPr lang="zh-CN"/>
            <a:t>完整</a:t>
          </a:r>
          <a:r>
            <a:rPr lang="zh-CN"/>
            <a:t>的</a:t>
          </a:r>
          <a:r>
            <a:rPr lang="zh-CN"/>
            <a:t>应用</a:t>
          </a:r>
          <a:r>
            <a:rPr lang="zh-CN"/>
            <a:t>场景</a:t>
          </a:r>
          <a:endParaRPr lang="zh-CN"/>
        </a:p>
      </dgm:t>
    </dgm:pt>
    <dgm:pt modelId="{9EE6CBCA-C797-4A65-A943-DCD6CF818AC6}" cxnId="{A33D9010-7A51-4E74-80B2-FD40BD4B22E1}" type="parTrans">
      <dgm:prSet/>
      <dgm:spPr/>
    </dgm:pt>
    <dgm:pt modelId="{49444E33-B75F-4C78-AA8F-69C779673790}" cxnId="{A33D9010-7A51-4E74-80B2-FD40BD4B22E1}" type="sibTrans">
      <dgm:prSet/>
      <dgm:spPr/>
    </dgm:pt>
    <dgm:pt modelId="{6600DED2-8216-4ABE-8A99-4882629E1A4D}" type="pres">
      <dgm:prSet presAssocID="{2FE6BDA1-660C-44E3-B8D3-B738986F10EC}" presName="linearFlow" presStyleCnt="0">
        <dgm:presLayoutVars>
          <dgm:dir/>
          <dgm:animLvl val="lvl"/>
          <dgm:resizeHandles val="exact"/>
        </dgm:presLayoutVars>
      </dgm:prSet>
      <dgm:spPr/>
    </dgm:pt>
    <dgm:pt modelId="{13EA64EB-AB03-4C80-9EEA-7CED2D89D89C}" type="pres">
      <dgm:prSet presAssocID="{1EC822D0-4B77-4F25-ABD5-8949AFB965C8}" presName="composite" presStyleCnt="0"/>
      <dgm:spPr/>
    </dgm:pt>
    <dgm:pt modelId="{CAF6A44E-174D-4D73-BBC0-9FC10FA804B9}" type="pres">
      <dgm:prSet presAssocID="{1EC822D0-4B77-4F25-ABD5-8949AFB965C8}" presName="parTx" presStyleCnt="0">
        <dgm:presLayoutVars>
          <dgm:chMax val="0"/>
          <dgm:chPref val="0"/>
          <dgm:bulletEnabled val="1"/>
        </dgm:presLayoutVars>
      </dgm:prSet>
      <dgm:spPr/>
    </dgm:pt>
    <dgm:pt modelId="{BEA8DFF6-0BBC-4765-94CE-726AE7249D2C}" type="pres">
      <dgm:prSet presAssocID="{1EC822D0-4B77-4F25-ABD5-8949AFB965C8}" presName="parSh" presStyleLbl="node1" presStyleIdx="0" presStyleCnt="4"/>
      <dgm:spPr/>
    </dgm:pt>
    <dgm:pt modelId="{A527D8D7-AE0F-41E2-B0A5-F384C5C9B908}" type="pres">
      <dgm:prSet presAssocID="{1EC822D0-4B77-4F25-ABD5-8949AFB965C8}" presName="desTx" presStyleLbl="fgAcc1" presStyleIdx="0" presStyleCnt="4">
        <dgm:presLayoutVars>
          <dgm:bulletEnabled val="1"/>
        </dgm:presLayoutVars>
      </dgm:prSet>
      <dgm:spPr/>
    </dgm:pt>
    <dgm:pt modelId="{21AD7683-4E21-48FB-A2B0-38429FA73B13}" type="pres">
      <dgm:prSet presAssocID="{B0C310D3-A5C4-423C-ADC0-FD305A7B421A}" presName="sibTrans" presStyleLbl="sibTrans2D1" presStyleIdx="0" presStyleCnt="3"/>
      <dgm:spPr/>
    </dgm:pt>
    <dgm:pt modelId="{1E817AA8-5A37-4644-9254-A1E7980637B5}" type="pres">
      <dgm:prSet presAssocID="{B0C310D3-A5C4-423C-ADC0-FD305A7B421A}" presName="connTx" presStyleCnt="0"/>
      <dgm:spPr/>
    </dgm:pt>
    <dgm:pt modelId="{4706D582-EEBF-4C1E-B7F4-A6D3E12D3072}" type="pres">
      <dgm:prSet presAssocID="{86FEAB3F-FBB1-46CC-9DC6-E094874805AE}" presName="composite" presStyleCnt="0"/>
      <dgm:spPr/>
    </dgm:pt>
    <dgm:pt modelId="{D8686130-E958-4F9D-9269-6FA1732D0A73}" type="pres">
      <dgm:prSet presAssocID="{86FEAB3F-FBB1-46CC-9DC6-E094874805AE}" presName="parTx" presStyleCnt="0">
        <dgm:presLayoutVars>
          <dgm:chMax val="0"/>
          <dgm:chPref val="0"/>
          <dgm:bulletEnabled val="1"/>
        </dgm:presLayoutVars>
      </dgm:prSet>
      <dgm:spPr/>
    </dgm:pt>
    <dgm:pt modelId="{4201241F-A758-4825-9A41-CBED0FF9E993}" type="pres">
      <dgm:prSet presAssocID="{86FEAB3F-FBB1-46CC-9DC6-E094874805AE}" presName="parSh" presStyleLbl="node1" presStyleIdx="1" presStyleCnt="4"/>
      <dgm:spPr/>
    </dgm:pt>
    <dgm:pt modelId="{BFC7A65B-961A-4F69-8CB3-248457E85C87}" type="pres">
      <dgm:prSet presAssocID="{86FEAB3F-FBB1-46CC-9DC6-E094874805AE}" presName="desTx" presStyleLbl="fgAcc1" presStyleIdx="1" presStyleCnt="4">
        <dgm:presLayoutVars>
          <dgm:bulletEnabled val="1"/>
        </dgm:presLayoutVars>
      </dgm:prSet>
      <dgm:spPr/>
    </dgm:pt>
    <dgm:pt modelId="{5D27C5B2-FAF5-4B9E-8CE5-8F54D12F7C36}" type="pres">
      <dgm:prSet presAssocID="{C7876883-34BD-4A68-A98E-D95D42D0FF9D}" presName="sibTrans" presStyleLbl="sibTrans2D1" presStyleIdx="1" presStyleCnt="3"/>
      <dgm:spPr/>
    </dgm:pt>
    <dgm:pt modelId="{F8D5EB2A-738F-4E50-B014-79322171C96A}" type="pres">
      <dgm:prSet presAssocID="{C7876883-34BD-4A68-A98E-D95D42D0FF9D}" presName="connTx" presStyleCnt="0"/>
      <dgm:spPr/>
    </dgm:pt>
    <dgm:pt modelId="{7908079C-B054-488F-B184-A0837979EED0}" type="pres">
      <dgm:prSet presAssocID="{B349FD2E-4A90-427F-8442-13222811DC7E}" presName="composite" presStyleCnt="0"/>
      <dgm:spPr/>
    </dgm:pt>
    <dgm:pt modelId="{C2722F97-5D1A-4260-B371-3A1E1DF124B3}" type="pres">
      <dgm:prSet presAssocID="{B349FD2E-4A90-427F-8442-13222811DC7E}" presName="parTx" presStyleCnt="0">
        <dgm:presLayoutVars>
          <dgm:chMax val="0"/>
          <dgm:chPref val="0"/>
          <dgm:bulletEnabled val="1"/>
        </dgm:presLayoutVars>
      </dgm:prSet>
      <dgm:spPr/>
    </dgm:pt>
    <dgm:pt modelId="{6EADA40E-ECF8-4EF2-9B35-A9DD5D6A50D5}" type="pres">
      <dgm:prSet presAssocID="{B349FD2E-4A90-427F-8442-13222811DC7E}" presName="parSh" presStyleLbl="node1" presStyleIdx="2" presStyleCnt="4"/>
      <dgm:spPr/>
    </dgm:pt>
    <dgm:pt modelId="{39BA4712-27E2-4423-ADD6-9F9BD3D8FB35}" type="pres">
      <dgm:prSet presAssocID="{B349FD2E-4A90-427F-8442-13222811DC7E}" presName="desTx" presStyleLbl="fgAcc1" presStyleIdx="2" presStyleCnt="4">
        <dgm:presLayoutVars>
          <dgm:bulletEnabled val="1"/>
        </dgm:presLayoutVars>
      </dgm:prSet>
      <dgm:spPr/>
    </dgm:pt>
    <dgm:pt modelId="{FB4F89FF-B14F-4A78-8C97-3834C7388C40}" type="pres">
      <dgm:prSet presAssocID="{6C33D960-524C-4E19-9279-0E1D8AB4608A}" presName="sibTrans" presStyleLbl="sibTrans2D1" presStyleIdx="2" presStyleCnt="3"/>
      <dgm:spPr/>
    </dgm:pt>
    <dgm:pt modelId="{99900948-6A81-4DDD-A728-B23D6FBFE4FD}" type="pres">
      <dgm:prSet presAssocID="{6C33D960-524C-4E19-9279-0E1D8AB4608A}" presName="connTx" presStyleCnt="0"/>
      <dgm:spPr/>
    </dgm:pt>
    <dgm:pt modelId="{7B47C0B8-AFAC-4050-A8C7-540E3549B2F4}" type="pres">
      <dgm:prSet presAssocID="{EE8DB87D-F8BC-4B40-B880-C9EFD56C349B}" presName="composite" presStyleCnt="0"/>
      <dgm:spPr/>
    </dgm:pt>
    <dgm:pt modelId="{4989E9E9-0F57-46C6-BB57-9A52719A5060}" type="pres">
      <dgm:prSet presAssocID="{EE8DB87D-F8BC-4B40-B880-C9EFD56C349B}" presName="parTx" presStyleCnt="0">
        <dgm:presLayoutVars>
          <dgm:chMax val="0"/>
          <dgm:chPref val="0"/>
          <dgm:bulletEnabled val="1"/>
        </dgm:presLayoutVars>
      </dgm:prSet>
      <dgm:spPr/>
    </dgm:pt>
    <dgm:pt modelId="{2A1235B3-4D67-4503-AB0E-5DB459AAD322}" type="pres">
      <dgm:prSet presAssocID="{EE8DB87D-F8BC-4B40-B880-C9EFD56C349B}" presName="parSh" presStyleLbl="node1" presStyleIdx="3" presStyleCnt="4"/>
      <dgm:spPr/>
    </dgm:pt>
    <dgm:pt modelId="{3CF5A632-5005-4D62-9B9E-67D621DB3824}" type="pres">
      <dgm:prSet presAssocID="{EE8DB87D-F8BC-4B40-B880-C9EFD56C349B}" presName="desTx" presStyleLbl="fgAcc1" presStyleIdx="3" presStyleCnt="4">
        <dgm:presLayoutVars>
          <dgm:bulletEnabled val="1"/>
        </dgm:presLayoutVars>
      </dgm:prSet>
      <dgm:spPr/>
    </dgm:pt>
  </dgm:ptLst>
  <dgm:cxnLst>
    <dgm:cxn modelId="{7E5ECF7B-2372-4102-BDE3-48092EB85712}" srcId="{2FE6BDA1-660C-44E3-B8D3-B738986F10EC}" destId="{1EC822D0-4B77-4F25-ABD5-8949AFB965C8}" srcOrd="0" destOrd="0" parTransId="{A55FEC0B-23EE-4CFE-8050-49CBA30A17FC}" sibTransId="{B0C310D3-A5C4-423C-ADC0-FD305A7B421A}"/>
    <dgm:cxn modelId="{6407C3E7-6464-4144-AF0C-7B6E4B1A90F4}" srcId="{1EC822D0-4B77-4F25-ABD5-8949AFB965C8}" destId="{86BF0545-C8C8-404B-B317-6B71601F8310}" srcOrd="0" destOrd="0" parTransId="{A554C9B6-595F-4C42-BA2E-0AF975A6182B}" sibTransId="{8F0220D1-B873-4B1C-82E7-D1658190B6B3}"/>
    <dgm:cxn modelId="{E57D3387-BB60-4B42-B8E2-8EFDDB3DF926}" srcId="{2FE6BDA1-660C-44E3-B8D3-B738986F10EC}" destId="{86FEAB3F-FBB1-46CC-9DC6-E094874805AE}" srcOrd="1" destOrd="0" parTransId="{74C68F9B-1FC8-4F0A-8F6F-246FC86076E9}" sibTransId="{C7876883-34BD-4A68-A98E-D95D42D0FF9D}"/>
    <dgm:cxn modelId="{EE3120CC-1C02-475E-B473-6B71E4416CC7}" srcId="{86FEAB3F-FBB1-46CC-9DC6-E094874805AE}" destId="{972233BE-F562-42C6-8E02-C376C905A446}" srcOrd="0" destOrd="1" parTransId="{1B83FA22-B57F-4847-AF9E-FCABBD20370B}" sibTransId="{C95400EF-05CE-49A4-A439-43C3AD15FAE2}"/>
    <dgm:cxn modelId="{576E1A27-0697-4B8C-8FA5-D34F8A7B746D}" srcId="{86FEAB3F-FBB1-46CC-9DC6-E094874805AE}" destId="{70996E35-027C-4D00-A729-0D8668421D27}" srcOrd="1" destOrd="1" parTransId="{F065E947-BF03-4768-B086-22FAAF5AAEF2}" sibTransId="{C8336E3B-A500-4F0D-98F0-7BF4BC8C17ED}"/>
    <dgm:cxn modelId="{6F065706-4FAB-413C-B3E8-33B391857C26}" srcId="{2FE6BDA1-660C-44E3-B8D3-B738986F10EC}" destId="{B349FD2E-4A90-427F-8442-13222811DC7E}" srcOrd="2" destOrd="0" parTransId="{81F9B442-B301-4CE5-9F77-41783846C51D}" sibTransId="{6C33D960-524C-4E19-9279-0E1D8AB4608A}"/>
    <dgm:cxn modelId="{B7DA1553-44B9-4CF3-9366-1E7A4E2C9D67}" srcId="{B349FD2E-4A90-427F-8442-13222811DC7E}" destId="{11EC3D9D-CABC-4F6B-8311-51EC9AF94B05}" srcOrd="0" destOrd="2" parTransId="{4CB9D39E-D2E7-4AB1-8C35-13DBC76F1E1B}" sibTransId="{49A756A8-869C-486D-A1C2-A9179C82C574}"/>
    <dgm:cxn modelId="{4E215DF9-CD58-45B6-863A-EFAC4397B9FE}" srcId="{2FE6BDA1-660C-44E3-B8D3-B738986F10EC}" destId="{EE8DB87D-F8BC-4B40-B880-C9EFD56C349B}" srcOrd="3" destOrd="0" parTransId="{2C26A62A-C6E9-4482-9978-356E3484A349}" sibTransId="{D7E27878-F2A5-4C40-993D-9D2C9B75A1A6}"/>
    <dgm:cxn modelId="{A33D9010-7A51-4E74-80B2-FD40BD4B22E1}" srcId="{EE8DB87D-F8BC-4B40-B880-C9EFD56C349B}" destId="{B97609D1-98CA-44C2-9EEB-6FC26DB22A6D}" srcOrd="0" destOrd="3" parTransId="{9EE6CBCA-C797-4A65-A943-DCD6CF818AC6}" sibTransId="{49444E33-B75F-4C78-AA8F-69C779673790}"/>
    <dgm:cxn modelId="{00F0F0FE-AECF-4A29-851C-2933BD15E75A}" type="presOf" srcId="{2FE6BDA1-660C-44E3-B8D3-B738986F10EC}" destId="{6600DED2-8216-4ABE-8A99-4882629E1A4D}" srcOrd="0" destOrd="0" presId="urn:microsoft.com/office/officeart/2005/8/layout/process3"/>
    <dgm:cxn modelId="{7289EB21-4FF6-46FD-9061-DA8782EABE14}" type="presParOf" srcId="{6600DED2-8216-4ABE-8A99-4882629E1A4D}" destId="{13EA64EB-AB03-4C80-9EEA-7CED2D89D89C}" srcOrd="0" destOrd="0" presId="urn:microsoft.com/office/officeart/2005/8/layout/process3"/>
    <dgm:cxn modelId="{CA5A7D63-7BD7-401F-9CE1-31545622EF2D}" type="presParOf" srcId="{13EA64EB-AB03-4C80-9EEA-7CED2D89D89C}" destId="{CAF6A44E-174D-4D73-BBC0-9FC10FA804B9}" srcOrd="0" destOrd="0" presId="urn:microsoft.com/office/officeart/2005/8/layout/process3"/>
    <dgm:cxn modelId="{252DB637-DC95-4B4D-A245-4587C20CBBED}" type="presOf" srcId="{1EC822D0-4B77-4F25-ABD5-8949AFB965C8}" destId="{CAF6A44E-174D-4D73-BBC0-9FC10FA804B9}" srcOrd="1" destOrd="0" presId="urn:microsoft.com/office/officeart/2005/8/layout/process3"/>
    <dgm:cxn modelId="{C7483901-2069-49F5-BBAC-287C3F4ECE4B}" type="presParOf" srcId="{13EA64EB-AB03-4C80-9EEA-7CED2D89D89C}" destId="{BEA8DFF6-0BBC-4765-94CE-726AE7249D2C}" srcOrd="1" destOrd="0" presId="urn:microsoft.com/office/officeart/2005/8/layout/process3"/>
    <dgm:cxn modelId="{484CB309-BFE5-4FD1-8279-AF11E87C5BAA}" type="presOf" srcId="{1EC822D0-4B77-4F25-ABD5-8949AFB965C8}" destId="{BEA8DFF6-0BBC-4765-94CE-726AE7249D2C}" srcOrd="0" destOrd="0" presId="urn:microsoft.com/office/officeart/2005/8/layout/process3"/>
    <dgm:cxn modelId="{19431249-E0D7-43F2-8DDE-CA01E2CADCF0}" type="presParOf" srcId="{13EA64EB-AB03-4C80-9EEA-7CED2D89D89C}" destId="{A527D8D7-AE0F-41E2-B0A5-F384C5C9B908}" srcOrd="2" destOrd="0" presId="urn:microsoft.com/office/officeart/2005/8/layout/process3"/>
    <dgm:cxn modelId="{AB8933BA-D0FF-42AD-81E2-FE074E3F479C}" type="presOf" srcId="{86BF0545-C8C8-404B-B317-6B71601F8310}" destId="{A527D8D7-AE0F-41E2-B0A5-F384C5C9B908}" srcOrd="0" destOrd="0" presId="urn:microsoft.com/office/officeart/2005/8/layout/process3"/>
    <dgm:cxn modelId="{985C4CC3-0B84-4706-A352-502FC434F552}" type="presParOf" srcId="{6600DED2-8216-4ABE-8A99-4882629E1A4D}" destId="{21AD7683-4E21-48FB-A2B0-38429FA73B13}" srcOrd="1" destOrd="0" presId="urn:microsoft.com/office/officeart/2005/8/layout/process3"/>
    <dgm:cxn modelId="{8945D95F-EA00-4D23-9A85-CD3F75D64022}" type="presOf" srcId="{B0C310D3-A5C4-423C-ADC0-FD305A7B421A}" destId="{21AD7683-4E21-48FB-A2B0-38429FA73B13}" srcOrd="0" destOrd="0" presId="urn:microsoft.com/office/officeart/2005/8/layout/process3"/>
    <dgm:cxn modelId="{F7B4926F-CDEF-4EB8-ADA3-88E64338DBC6}" type="presParOf" srcId="{21AD7683-4E21-48FB-A2B0-38429FA73B13}" destId="{1E817AA8-5A37-4644-9254-A1E7980637B5}" srcOrd="0" destOrd="1" presId="urn:microsoft.com/office/officeart/2005/8/layout/process3"/>
    <dgm:cxn modelId="{9C2DCCC4-EDC3-4AA0-BEAC-984F16BCDA10}" type="presOf" srcId="{B0C310D3-A5C4-423C-ADC0-FD305A7B421A}" destId="{1E817AA8-5A37-4644-9254-A1E7980637B5}" srcOrd="1" destOrd="0" presId="urn:microsoft.com/office/officeart/2005/8/layout/process3"/>
    <dgm:cxn modelId="{0D8A9664-64DA-43E7-9E50-5AA764AF7133}" type="presParOf" srcId="{6600DED2-8216-4ABE-8A99-4882629E1A4D}" destId="{4706D582-EEBF-4C1E-B7F4-A6D3E12D3072}" srcOrd="2" destOrd="0" presId="urn:microsoft.com/office/officeart/2005/8/layout/process3"/>
    <dgm:cxn modelId="{BF659A9D-6241-4E6D-9D24-83CF22E152C2}" type="presParOf" srcId="{4706D582-EEBF-4C1E-B7F4-A6D3E12D3072}" destId="{D8686130-E958-4F9D-9269-6FA1732D0A73}" srcOrd="0" destOrd="2" presId="urn:microsoft.com/office/officeart/2005/8/layout/process3"/>
    <dgm:cxn modelId="{BD1142E7-BDC6-4323-86F6-AB22E51A98CE}" type="presOf" srcId="{86FEAB3F-FBB1-46CC-9DC6-E094874805AE}" destId="{D8686130-E958-4F9D-9269-6FA1732D0A73}" srcOrd="1" destOrd="0" presId="urn:microsoft.com/office/officeart/2005/8/layout/process3"/>
    <dgm:cxn modelId="{4EA8629D-D885-4C7F-BD76-467C6EA13B22}" type="presParOf" srcId="{4706D582-EEBF-4C1E-B7F4-A6D3E12D3072}" destId="{4201241F-A758-4825-9A41-CBED0FF9E993}" srcOrd="1" destOrd="2" presId="urn:microsoft.com/office/officeart/2005/8/layout/process3"/>
    <dgm:cxn modelId="{E2A1156E-1888-41A5-A44C-B22929251827}" type="presOf" srcId="{86FEAB3F-FBB1-46CC-9DC6-E094874805AE}" destId="{4201241F-A758-4825-9A41-CBED0FF9E993}" srcOrd="0" destOrd="0" presId="urn:microsoft.com/office/officeart/2005/8/layout/process3"/>
    <dgm:cxn modelId="{C20F58B4-E391-4D22-8D27-CB50D212ACB8}" type="presParOf" srcId="{4706D582-EEBF-4C1E-B7F4-A6D3E12D3072}" destId="{BFC7A65B-961A-4F69-8CB3-248457E85C87}" srcOrd="2" destOrd="2" presId="urn:microsoft.com/office/officeart/2005/8/layout/process3"/>
    <dgm:cxn modelId="{36951443-C0E4-4BC6-B514-FEE43D338AFC}" type="presOf" srcId="{972233BE-F562-42C6-8E02-C376C905A446}" destId="{BFC7A65B-961A-4F69-8CB3-248457E85C87}" srcOrd="0" destOrd="0" presId="urn:microsoft.com/office/officeart/2005/8/layout/process3"/>
    <dgm:cxn modelId="{747DBDD7-3EB3-4EED-9CCF-D82228A37E2A}" type="presOf" srcId="{70996E35-027C-4D00-A729-0D8668421D27}" destId="{BFC7A65B-961A-4F69-8CB3-248457E85C87}" srcOrd="0" destOrd="1" presId="urn:microsoft.com/office/officeart/2005/8/layout/process3"/>
    <dgm:cxn modelId="{CB0528CF-D8EC-4AA2-A74A-724B17E50AC0}" type="presParOf" srcId="{6600DED2-8216-4ABE-8A99-4882629E1A4D}" destId="{5D27C5B2-FAF5-4B9E-8CE5-8F54D12F7C36}" srcOrd="3" destOrd="0" presId="urn:microsoft.com/office/officeart/2005/8/layout/process3"/>
    <dgm:cxn modelId="{B3F37DCA-30CC-47DA-B81D-265D00A2DAE0}" type="presOf" srcId="{C7876883-34BD-4A68-A98E-D95D42D0FF9D}" destId="{5D27C5B2-FAF5-4B9E-8CE5-8F54D12F7C36}" srcOrd="0" destOrd="0" presId="urn:microsoft.com/office/officeart/2005/8/layout/process3"/>
    <dgm:cxn modelId="{27A1DB3C-C398-45F9-A50A-4AE36821F2EE}" type="presParOf" srcId="{5D27C5B2-FAF5-4B9E-8CE5-8F54D12F7C36}" destId="{F8D5EB2A-738F-4E50-B014-79322171C96A}" srcOrd="0" destOrd="3" presId="urn:microsoft.com/office/officeart/2005/8/layout/process3"/>
    <dgm:cxn modelId="{04A24F53-FE14-49C5-8EC9-5BE342B45A3A}" type="presOf" srcId="{C7876883-34BD-4A68-A98E-D95D42D0FF9D}" destId="{F8D5EB2A-738F-4E50-B014-79322171C96A}" srcOrd="1" destOrd="0" presId="urn:microsoft.com/office/officeart/2005/8/layout/process3"/>
    <dgm:cxn modelId="{B70BE11B-8540-4314-8E44-54921182E312}" type="presParOf" srcId="{6600DED2-8216-4ABE-8A99-4882629E1A4D}" destId="{7908079C-B054-488F-B184-A0837979EED0}" srcOrd="4" destOrd="0" presId="urn:microsoft.com/office/officeart/2005/8/layout/process3"/>
    <dgm:cxn modelId="{5EE7BDCF-894C-469C-AA10-3B686BF35F3E}" type="presParOf" srcId="{7908079C-B054-488F-B184-A0837979EED0}" destId="{C2722F97-5D1A-4260-B371-3A1E1DF124B3}" srcOrd="0" destOrd="4" presId="urn:microsoft.com/office/officeart/2005/8/layout/process3"/>
    <dgm:cxn modelId="{7A9099CD-A2D8-4D13-AC78-36FF588D91F7}" type="presOf" srcId="{B349FD2E-4A90-427F-8442-13222811DC7E}" destId="{C2722F97-5D1A-4260-B371-3A1E1DF124B3}" srcOrd="1" destOrd="0" presId="urn:microsoft.com/office/officeart/2005/8/layout/process3"/>
    <dgm:cxn modelId="{B573A048-B7B6-44ED-92DB-B659C6667B01}" type="presParOf" srcId="{7908079C-B054-488F-B184-A0837979EED0}" destId="{6EADA40E-ECF8-4EF2-9B35-A9DD5D6A50D5}" srcOrd="1" destOrd="4" presId="urn:microsoft.com/office/officeart/2005/8/layout/process3"/>
    <dgm:cxn modelId="{1827F82C-5D6C-4139-B35D-1F5BE4E54BD7}" type="presOf" srcId="{B349FD2E-4A90-427F-8442-13222811DC7E}" destId="{6EADA40E-ECF8-4EF2-9B35-A9DD5D6A50D5}" srcOrd="0" destOrd="0" presId="urn:microsoft.com/office/officeart/2005/8/layout/process3"/>
    <dgm:cxn modelId="{F00A13D7-41E7-4BB0-9719-FD34DB0894BA}" type="presParOf" srcId="{7908079C-B054-488F-B184-A0837979EED0}" destId="{39BA4712-27E2-4423-ADD6-9F9BD3D8FB35}" srcOrd="2" destOrd="4" presId="urn:microsoft.com/office/officeart/2005/8/layout/process3"/>
    <dgm:cxn modelId="{F83132E7-02CE-4419-B2F8-BD93C5B0C1A4}" type="presOf" srcId="{11EC3D9D-CABC-4F6B-8311-51EC9AF94B05}" destId="{39BA4712-27E2-4423-ADD6-9F9BD3D8FB35}" srcOrd="0" destOrd="0" presId="urn:microsoft.com/office/officeart/2005/8/layout/process3"/>
    <dgm:cxn modelId="{22BA7F9C-A7CF-49AF-99D0-24009F2D950D}" type="presParOf" srcId="{6600DED2-8216-4ABE-8A99-4882629E1A4D}" destId="{FB4F89FF-B14F-4A78-8C97-3834C7388C40}" srcOrd="5" destOrd="0" presId="urn:microsoft.com/office/officeart/2005/8/layout/process3"/>
    <dgm:cxn modelId="{D6D496F5-8DCD-42D5-977C-FA8FA73CB992}" type="presOf" srcId="{6C33D960-524C-4E19-9279-0E1D8AB4608A}" destId="{FB4F89FF-B14F-4A78-8C97-3834C7388C40}" srcOrd="0" destOrd="0" presId="urn:microsoft.com/office/officeart/2005/8/layout/process3"/>
    <dgm:cxn modelId="{DBB6918F-6EF7-4421-A25B-5D9B5CB39803}" type="presParOf" srcId="{FB4F89FF-B14F-4A78-8C97-3834C7388C40}" destId="{99900948-6A81-4DDD-A728-B23D6FBFE4FD}" srcOrd="0" destOrd="5" presId="urn:microsoft.com/office/officeart/2005/8/layout/process3"/>
    <dgm:cxn modelId="{F0AD7BE5-F010-4473-AD17-487AE034E8AA}" type="presOf" srcId="{6C33D960-524C-4E19-9279-0E1D8AB4608A}" destId="{99900948-6A81-4DDD-A728-B23D6FBFE4FD}" srcOrd="1" destOrd="0" presId="urn:microsoft.com/office/officeart/2005/8/layout/process3"/>
    <dgm:cxn modelId="{976EB43F-87F2-44B3-8617-0498ED5B410F}" type="presParOf" srcId="{6600DED2-8216-4ABE-8A99-4882629E1A4D}" destId="{7B47C0B8-AFAC-4050-A8C7-540E3549B2F4}" srcOrd="6" destOrd="0" presId="urn:microsoft.com/office/officeart/2005/8/layout/process3"/>
    <dgm:cxn modelId="{13E3C4E0-E5D0-4161-B9B3-BA80ABB2D741}" type="presParOf" srcId="{7B47C0B8-AFAC-4050-A8C7-540E3549B2F4}" destId="{4989E9E9-0F57-46C6-BB57-9A52719A5060}" srcOrd="0" destOrd="6" presId="urn:microsoft.com/office/officeart/2005/8/layout/process3"/>
    <dgm:cxn modelId="{FBC2761C-C5AA-4172-BEBB-A58BA6F1CD32}" type="presOf" srcId="{EE8DB87D-F8BC-4B40-B880-C9EFD56C349B}" destId="{4989E9E9-0F57-46C6-BB57-9A52719A5060}" srcOrd="1" destOrd="0" presId="urn:microsoft.com/office/officeart/2005/8/layout/process3"/>
    <dgm:cxn modelId="{6C75260B-CED2-46B3-A354-7B5A7374C3E7}" type="presParOf" srcId="{7B47C0B8-AFAC-4050-A8C7-540E3549B2F4}" destId="{2A1235B3-4D67-4503-AB0E-5DB459AAD322}" srcOrd="1" destOrd="6" presId="urn:microsoft.com/office/officeart/2005/8/layout/process3"/>
    <dgm:cxn modelId="{9DED3AF9-C13C-40D1-B33D-743CC2520A9F}" type="presOf" srcId="{EE8DB87D-F8BC-4B40-B880-C9EFD56C349B}" destId="{2A1235B3-4D67-4503-AB0E-5DB459AAD322}" srcOrd="0" destOrd="0" presId="urn:microsoft.com/office/officeart/2005/8/layout/process3"/>
    <dgm:cxn modelId="{47F781DB-5675-4608-B8EB-925FD9D306B0}" type="presParOf" srcId="{7B47C0B8-AFAC-4050-A8C7-540E3549B2F4}" destId="{3CF5A632-5005-4D62-9B9E-67D621DB3824}" srcOrd="2" destOrd="6" presId="urn:microsoft.com/office/officeart/2005/8/layout/process3"/>
    <dgm:cxn modelId="{16785BCF-8BD6-44F5-AE06-A01754FCA2C1}" type="presOf" srcId="{B97609D1-98CA-44C2-9EEB-6FC26DB22A6D}" destId="{3CF5A632-5005-4D62-9B9E-67D621DB3824}" srcOrd="0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urn:microsoft.com/office/officeart/2005/8/layout/process1" loCatId="process" qsTypeId="urn:microsoft.com/office/officeart/2005/8/quickstyle/simple5" qsCatId="simple" csTypeId="urn:microsoft.com/office/officeart/2005/8/colors/accent0_1" csCatId="accent1" phldr="0"/>
      <dgm:spPr/>
    </dgm:pt>
    <dgm:pt modelId="{3F25DA44-7F3E-4C17-A40B-7F663FDBEA6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解决</a:t>
          </a:r>
          <a:r>
            <a:rPr lang="zh-CN" altLang="en-US"/>
            <a:t>方案</a:t>
          </a:r>
          <a:r>
            <a:rPr lang="zh-CN" altLang="en-US"/>
            <a:t/>
          </a:r>
          <a:endParaRPr lang="zh-CN" altLang="en-US"/>
        </a:p>
      </dgm:t>
    </dgm:pt>
    <dgm:pt modelId="{EE9066D1-3403-4469-8E8C-0D40A82430F2}" cxnId="{A10C642B-D383-47DF-AD21-7A370F3A3057}" type="parTrans">
      <dgm:prSet/>
      <dgm:spPr/>
    </dgm:pt>
    <dgm:pt modelId="{8EC5AF5E-9C9F-410A-A755-A3EA5186F948}" cxnId="{A10C642B-D383-47DF-AD21-7A370F3A3057}" type="sibTrans">
      <dgm:prSet/>
      <dgm:spPr/>
      <dgm:t>
        <a:bodyPr/>
        <a:p>
          <a:endParaRPr lang="zh-CN" altLang="en-US"/>
        </a:p>
      </dgm:t>
    </dgm:pt>
    <dgm:pt modelId="{2E2F4D3A-969C-4DB2-9FA9-5C4A4036935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项目</a:t>
          </a:r>
          <a:r>
            <a:rPr lang="zh-CN" altLang="en-US"/>
            <a:t>范围</a:t>
          </a:r>
          <a:r>
            <a:rPr lang="zh-CN" altLang="en-US"/>
            <a:t/>
          </a:r>
          <a:endParaRPr lang="zh-CN" altLang="en-US"/>
        </a:p>
      </dgm:t>
    </dgm:pt>
    <dgm:pt modelId="{1E934BFE-4D40-486C-8784-F698A10C4CF5}" cxnId="{E502C754-C71A-46A6-B194-70E13F52EC5D}" type="parTrans">
      <dgm:prSet/>
      <dgm:spPr/>
    </dgm:pt>
    <dgm:pt modelId="{EC1AFF77-9232-4EEB-95CB-85CEAB3B1FC0}" cxnId="{E502C754-C71A-46A6-B194-70E13F52EC5D}" type="sibTrans">
      <dgm:prSet/>
      <dgm:spPr/>
      <dgm:t>
        <a:bodyPr/>
        <a:p>
          <a:endParaRPr lang="zh-CN" altLang="en-US"/>
        </a:p>
      </dgm:t>
    </dgm:pt>
    <dgm:pt modelId="{37B86CFA-59B5-46FA-8A6B-9FB187CE14D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实施</a:t>
          </a:r>
          <a:r>
            <a:rPr lang="zh-CN" altLang="en-US"/>
            <a:t>计划</a:t>
          </a:r>
          <a:r>
            <a:rPr lang="en-US" altLang="zh-CN"/>
            <a:t/>
          </a:r>
          <a:endParaRPr lang="en-US" altLang="zh-CN"/>
        </a:p>
      </dgm:t>
    </dgm:pt>
    <dgm:pt modelId="{9DABF4F3-A9E6-40B1-A863-AC9409CC14BB}" cxnId="{9F8A7799-57B4-4E4B-B79A-A98D315D671F}" type="parTrans">
      <dgm:prSet/>
      <dgm:spPr/>
    </dgm:pt>
    <dgm:pt modelId="{18EFF3C3-47F9-402B-A3F3-E9310EA281B4}" cxnId="{9F8A7799-57B4-4E4B-B79A-A98D315D671F}" type="sibTrans">
      <dgm:prSet/>
      <dgm:spPr/>
    </dgm:pt>
    <dgm:pt modelId="{4AD2F672-B30E-47EC-A49D-F49767F2800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方案</a:t>
          </a:r>
          <a:r>
            <a:rPr lang="zh-CN"/>
            <a:t>实现</a:t>
          </a:r>
          <a:r>
            <a:rPr lang="zh-CN"/>
            <a:t/>
          </a:r>
          <a:endParaRPr lang="zh-CN"/>
        </a:p>
      </dgm:t>
    </dgm:pt>
    <dgm:pt modelId="{16A604E8-2893-4C51-9E98-E68D9B8FCA9F}" cxnId="{748BD08D-8692-4778-A400-25F75BB54CAF}" type="parTrans">
      <dgm:prSet/>
      <dgm:spPr/>
    </dgm:pt>
    <dgm:pt modelId="{9801181C-5524-4D6A-8236-47A34C53D610}" cxnId="{748BD08D-8692-4778-A400-25F75BB54CAF}" type="sibTrans">
      <dgm:prSet/>
      <dgm:spPr/>
    </dgm:pt>
    <dgm:pt modelId="{AED49269-A919-494E-9235-48A65E7901B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项目</a:t>
          </a:r>
          <a:r>
            <a:rPr lang="zh-CN"/>
            <a:t>验收</a:t>
          </a:r>
          <a:r>
            <a:rPr lang="zh-CN"/>
            <a:t/>
          </a:r>
          <a:endParaRPr lang="zh-CN"/>
        </a:p>
      </dgm:t>
    </dgm:pt>
    <dgm:pt modelId="{BF93581C-F2E2-4265-8B75-CB09B58B200F}" cxnId="{D5848533-6245-4C4A-A44C-A6776BA08933}" type="parTrans">
      <dgm:prSet/>
      <dgm:spPr/>
    </dgm:pt>
    <dgm:pt modelId="{759C69DE-5CC5-4453-AF0B-1987C59D34FE}" cxnId="{D5848533-6245-4C4A-A44C-A6776BA08933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5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4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5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4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5">
        <dgm:presLayoutVars>
          <dgm:bulletEnabled val="1"/>
        </dgm:presLayoutVars>
      </dgm:prSet>
      <dgm:spPr/>
    </dgm:pt>
    <dgm:pt modelId="{E3B46CB8-0D44-4511-9812-E03577BD041C}" type="pres">
      <dgm:prSet presAssocID="{18EFF3C3-47F9-402B-A3F3-E9310EA281B4}" presName="sibTrans" presStyleLbl="sibTrans2D1" presStyleIdx="2" presStyleCnt="4"/>
      <dgm:spPr/>
    </dgm:pt>
    <dgm:pt modelId="{A283262E-B819-4BB9-8C8A-32ACF9AD8786}" type="pres">
      <dgm:prSet presAssocID="{18EFF3C3-47F9-402B-A3F3-E9310EA281B4}" presName="connectorText" presStyleCnt="0"/>
      <dgm:spPr/>
    </dgm:pt>
    <dgm:pt modelId="{556E96CF-E417-4488-A7F4-FC08FA6EBCCA}" type="pres">
      <dgm:prSet presAssocID="{4AD2F672-B30E-47EC-A49D-F49767F28000}" presName="node" presStyleLbl="node1" presStyleIdx="3" presStyleCnt="5">
        <dgm:presLayoutVars>
          <dgm:bulletEnabled val="1"/>
        </dgm:presLayoutVars>
      </dgm:prSet>
      <dgm:spPr/>
    </dgm:pt>
    <dgm:pt modelId="{3253FAA2-B611-490A-8FE0-326C482BE49C}" type="pres">
      <dgm:prSet presAssocID="{9801181C-5524-4D6A-8236-47A34C53D610}" presName="sibTrans" presStyleLbl="sibTrans2D1" presStyleIdx="3" presStyleCnt="4"/>
      <dgm:spPr/>
    </dgm:pt>
    <dgm:pt modelId="{6CED872F-DA53-42C4-81F3-7974A6956387}" type="pres">
      <dgm:prSet presAssocID="{9801181C-5524-4D6A-8236-47A34C53D610}" presName="connectorText" presStyleCnt="0"/>
      <dgm:spPr/>
    </dgm:pt>
    <dgm:pt modelId="{AEC6F106-BC72-4814-9F3F-270677CD0D65}" type="pres">
      <dgm:prSet presAssocID="{AED49269-A919-494E-9235-48A65E7901BB}" presName="node" presStyleLbl="node1" presStyleIdx="4" presStyleCnt="5">
        <dgm:presLayoutVars>
          <dgm:bulletEnabled val="1"/>
        </dgm:presLayoutVars>
      </dgm:prSet>
      <dgm:spPr/>
    </dgm:pt>
  </dgm:ptLst>
  <dgm:cxnLst>
    <dgm:cxn modelId="{A10C642B-D383-47DF-AD21-7A370F3A3057}" srcId="{8EB1D179-D23D-41D4-AEEF-E4B9FEB06903}" destId="{3F25DA44-7F3E-4C17-A40B-7F663FDBEA65}" srcOrd="0" destOrd="0" parTransId="{EE9066D1-3403-4469-8E8C-0D40A82430F2}" sibTransId="{8EC5AF5E-9C9F-410A-A755-A3EA5186F948}"/>
    <dgm:cxn modelId="{E502C754-C71A-46A6-B194-70E13F52EC5D}" srcId="{8EB1D179-D23D-41D4-AEEF-E4B9FEB06903}" destId="{2E2F4D3A-969C-4DB2-9FA9-5C4A40369351}" srcOrd="1" destOrd="0" parTransId="{1E934BFE-4D40-486C-8784-F698A10C4CF5}" sibTransId="{EC1AFF77-9232-4EEB-95CB-85CEAB3B1FC0}"/>
    <dgm:cxn modelId="{9F8A7799-57B4-4E4B-B79A-A98D315D671F}" srcId="{8EB1D179-D23D-41D4-AEEF-E4B9FEB06903}" destId="{37B86CFA-59B5-46FA-8A6B-9FB187CE14DF}" srcOrd="2" destOrd="0" parTransId="{9DABF4F3-A9E6-40B1-A863-AC9409CC14BB}" sibTransId="{18EFF3C3-47F9-402B-A3F3-E9310EA281B4}"/>
    <dgm:cxn modelId="{748BD08D-8692-4778-A400-25F75BB54CAF}" srcId="{8EB1D179-D23D-41D4-AEEF-E4B9FEB06903}" destId="{4AD2F672-B30E-47EC-A49D-F49767F28000}" srcOrd="3" destOrd="0" parTransId="{16A604E8-2893-4C51-9E98-E68D9B8FCA9F}" sibTransId="{9801181C-5524-4D6A-8236-47A34C53D610}"/>
    <dgm:cxn modelId="{D5848533-6245-4C4A-A44C-A6776BA08933}" srcId="{8EB1D179-D23D-41D4-AEEF-E4B9FEB06903}" destId="{AED49269-A919-494E-9235-48A65E7901BB}" srcOrd="4" destOrd="0" parTransId="{BF93581C-F2E2-4265-8B75-CB09B58B200F}" sibTransId="{759C69DE-5CC5-4453-AF0B-1987C59D34FE}"/>
    <dgm:cxn modelId="{69F92953-5DEE-49CF-AD86-B1F4518A9B76}" type="presOf" srcId="{8EB1D179-D23D-41D4-AEEF-E4B9FEB06903}" destId="{BF708676-7EFC-4C81-9D3A-3E677EAC1C7B}" srcOrd="0" destOrd="0" presId="urn:microsoft.com/office/officeart/2005/8/layout/process1"/>
    <dgm:cxn modelId="{C6BDAE24-F686-42D3-A6F7-52AA966869FA}" type="presParOf" srcId="{BF708676-7EFC-4C81-9D3A-3E677EAC1C7B}" destId="{111DEAC9-5D4C-4A6A-A44E-082A26F60596}" srcOrd="0" destOrd="0" presId="urn:microsoft.com/office/officeart/2005/8/layout/process1"/>
    <dgm:cxn modelId="{2FB9CD34-6102-4C99-9621-F5F0F47ECC2F}" type="presOf" srcId="{3F25DA44-7F3E-4C17-A40B-7F663FDBEA65}" destId="{111DEAC9-5D4C-4A6A-A44E-082A26F60596}" srcOrd="0" destOrd="0" presId="urn:microsoft.com/office/officeart/2005/8/layout/process1"/>
    <dgm:cxn modelId="{6D675F5B-7217-4C05-A066-0B4E724EC84A}" type="presParOf" srcId="{BF708676-7EFC-4C81-9D3A-3E677EAC1C7B}" destId="{8A5CF0CE-3323-464D-9C63-05C1BDB053F5}" srcOrd="1" destOrd="0" presId="urn:microsoft.com/office/officeart/2005/8/layout/process1"/>
    <dgm:cxn modelId="{DC3C0902-565B-4123-95F3-9904A7C66E62}" type="presOf" srcId="{8EC5AF5E-9C9F-410A-A755-A3EA5186F948}" destId="{8A5CF0CE-3323-464D-9C63-05C1BDB053F5}" srcOrd="0" destOrd="0" presId="urn:microsoft.com/office/officeart/2005/8/layout/process1"/>
    <dgm:cxn modelId="{136D57DD-7526-4B66-9260-613C34D308BE}" type="presParOf" srcId="{8A5CF0CE-3323-464D-9C63-05C1BDB053F5}" destId="{5FA465F6-7607-499F-BFB2-52F4E071FB67}" srcOrd="0" destOrd="1" presId="urn:microsoft.com/office/officeart/2005/8/layout/process1"/>
    <dgm:cxn modelId="{4B402FCE-BAC1-4E84-8C1B-1CBDDD513B42}" type="presOf" srcId="{8EC5AF5E-9C9F-410A-A755-A3EA5186F948}" destId="{5FA465F6-7607-499F-BFB2-52F4E071FB67}" srcOrd="1" destOrd="0" presId="urn:microsoft.com/office/officeart/2005/8/layout/process1"/>
    <dgm:cxn modelId="{748E5FAD-75EA-4020-9F07-1C27A1AA1CCA}" type="presParOf" srcId="{BF708676-7EFC-4C81-9D3A-3E677EAC1C7B}" destId="{552FB8E7-A5FB-4CC3-94C3-CE0BDF19F9F1}" srcOrd="2" destOrd="0" presId="urn:microsoft.com/office/officeart/2005/8/layout/process1"/>
    <dgm:cxn modelId="{F77684E9-FF58-4F37-98A8-2B24BA844F8D}" type="presOf" srcId="{2E2F4D3A-969C-4DB2-9FA9-5C4A40369351}" destId="{552FB8E7-A5FB-4CC3-94C3-CE0BDF19F9F1}" srcOrd="0" destOrd="0" presId="urn:microsoft.com/office/officeart/2005/8/layout/process1"/>
    <dgm:cxn modelId="{A10A88F9-8A7E-4184-A488-ED7EC2931E26}" type="presParOf" srcId="{BF708676-7EFC-4C81-9D3A-3E677EAC1C7B}" destId="{353C3794-50AA-4D44-83C9-CE28317C3317}" srcOrd="3" destOrd="0" presId="urn:microsoft.com/office/officeart/2005/8/layout/process1"/>
    <dgm:cxn modelId="{3700A142-7D8F-475D-983F-750E10B8DCDE}" type="presOf" srcId="{EC1AFF77-9232-4EEB-95CB-85CEAB3B1FC0}" destId="{353C3794-50AA-4D44-83C9-CE28317C3317}" srcOrd="0" destOrd="0" presId="urn:microsoft.com/office/officeart/2005/8/layout/process1"/>
    <dgm:cxn modelId="{708527BB-0831-4CC3-B2E4-AE638A3EC3BF}" type="presParOf" srcId="{353C3794-50AA-4D44-83C9-CE28317C3317}" destId="{5AFF040D-0639-4120-9E39-DA822CF9F321}" srcOrd="0" destOrd="3" presId="urn:microsoft.com/office/officeart/2005/8/layout/process1"/>
    <dgm:cxn modelId="{5EC7EC81-8863-41AB-956E-BD27612C55A2}" type="presOf" srcId="{EC1AFF77-9232-4EEB-95CB-85CEAB3B1FC0}" destId="{5AFF040D-0639-4120-9E39-DA822CF9F321}" srcOrd="1" destOrd="0" presId="urn:microsoft.com/office/officeart/2005/8/layout/process1"/>
    <dgm:cxn modelId="{8DFC70CF-6209-45CC-AB85-49D6BE26EBFC}" type="presParOf" srcId="{BF708676-7EFC-4C81-9D3A-3E677EAC1C7B}" destId="{A1E15D63-E1FF-4A28-A04F-A2B65927BC31}" srcOrd="4" destOrd="0" presId="urn:microsoft.com/office/officeart/2005/8/layout/process1"/>
    <dgm:cxn modelId="{E1A81E5B-64B9-46CD-BB97-C07791ABAFAD}" type="presOf" srcId="{37B86CFA-59B5-46FA-8A6B-9FB187CE14DF}" destId="{A1E15D63-E1FF-4A28-A04F-A2B65927BC31}" srcOrd="0" destOrd="0" presId="urn:microsoft.com/office/officeart/2005/8/layout/process1"/>
    <dgm:cxn modelId="{61F2F1D7-1073-455C-BFE0-EBAE0513F1DC}" type="presParOf" srcId="{BF708676-7EFC-4C81-9D3A-3E677EAC1C7B}" destId="{E3B46CB8-0D44-4511-9812-E03577BD041C}" srcOrd="5" destOrd="0" presId="urn:microsoft.com/office/officeart/2005/8/layout/process1"/>
    <dgm:cxn modelId="{1E86FA09-820A-4F83-9CED-5002381BE356}" type="presOf" srcId="{18EFF3C3-47F9-402B-A3F3-E9310EA281B4}" destId="{E3B46CB8-0D44-4511-9812-E03577BD041C}" srcOrd="0" destOrd="0" presId="urn:microsoft.com/office/officeart/2005/8/layout/process1"/>
    <dgm:cxn modelId="{74D7C8B3-3E72-40B5-97B6-AA542A9676AB}" type="presParOf" srcId="{E3B46CB8-0D44-4511-9812-E03577BD041C}" destId="{A283262E-B819-4BB9-8C8A-32ACF9AD8786}" srcOrd="0" destOrd="5" presId="urn:microsoft.com/office/officeart/2005/8/layout/process1"/>
    <dgm:cxn modelId="{91C64629-DF50-4A38-A60A-7583FF0A246F}" type="presOf" srcId="{18EFF3C3-47F9-402B-A3F3-E9310EA281B4}" destId="{A283262E-B819-4BB9-8C8A-32ACF9AD8786}" srcOrd="1" destOrd="0" presId="urn:microsoft.com/office/officeart/2005/8/layout/process1"/>
    <dgm:cxn modelId="{DED8DDDE-334D-43FF-B44F-0BDFAF06DCFC}" type="presParOf" srcId="{BF708676-7EFC-4C81-9D3A-3E677EAC1C7B}" destId="{556E96CF-E417-4488-A7F4-FC08FA6EBCCA}" srcOrd="6" destOrd="0" presId="urn:microsoft.com/office/officeart/2005/8/layout/process1"/>
    <dgm:cxn modelId="{AFD987B6-72CC-4B66-BB0C-ACBD659CFCA3}" type="presOf" srcId="{4AD2F672-B30E-47EC-A49D-F49767F28000}" destId="{556E96CF-E417-4488-A7F4-FC08FA6EBCCA}" srcOrd="0" destOrd="0" presId="urn:microsoft.com/office/officeart/2005/8/layout/process1"/>
    <dgm:cxn modelId="{DF7C4025-D1D5-4644-ADF2-70FBFD92720D}" type="presParOf" srcId="{BF708676-7EFC-4C81-9D3A-3E677EAC1C7B}" destId="{3253FAA2-B611-490A-8FE0-326C482BE49C}" srcOrd="7" destOrd="0" presId="urn:microsoft.com/office/officeart/2005/8/layout/process1"/>
    <dgm:cxn modelId="{8E4F4054-5713-49A1-AF83-0F7A8E3C86E0}" type="presOf" srcId="{9801181C-5524-4D6A-8236-47A34C53D610}" destId="{3253FAA2-B611-490A-8FE0-326C482BE49C}" srcOrd="0" destOrd="0" presId="urn:microsoft.com/office/officeart/2005/8/layout/process1"/>
    <dgm:cxn modelId="{3B325D68-DAF5-4334-872D-3AFE6A58D4BB}" type="presParOf" srcId="{3253FAA2-B611-490A-8FE0-326C482BE49C}" destId="{6CED872F-DA53-42C4-81F3-7974A6956387}" srcOrd="0" destOrd="7" presId="urn:microsoft.com/office/officeart/2005/8/layout/process1"/>
    <dgm:cxn modelId="{60C50395-6E5E-4D12-82EB-ABCBA76FC078}" type="presOf" srcId="{9801181C-5524-4D6A-8236-47A34C53D610}" destId="{6CED872F-DA53-42C4-81F3-7974A6956387}" srcOrd="1" destOrd="0" presId="urn:microsoft.com/office/officeart/2005/8/layout/process1"/>
    <dgm:cxn modelId="{4D640ABC-5E38-4D68-BDE9-C8C273803108}" type="presParOf" srcId="{BF708676-7EFC-4C81-9D3A-3E677EAC1C7B}" destId="{AEC6F106-BC72-4814-9F3F-270677CD0D65}" srcOrd="8" destOrd="0" presId="urn:microsoft.com/office/officeart/2005/8/layout/process1"/>
    <dgm:cxn modelId="{A08829BD-CBD8-4DBA-AC3F-9F41569703A9}" type="presOf" srcId="{AED49269-A919-494E-9235-48A65E7901BB}" destId="{AEC6F106-BC72-4814-9F3F-270677CD0D6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FFF397-678D-482B-AFCC-828EC29254B5}" type="doc">
      <dgm:prSet loTypeId="urn:microsoft.com/office/officeart/2005/8/layout/balance1" loCatId="relationship" qsTypeId="urn:microsoft.com/office/officeart/2005/8/quickstyle/simple3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E6381D8E-D6F8-4FE9-8FAC-4B8838B83EB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对等</a:t>
          </a:r>
          <a:r>
            <a:rPr lang="zh-CN" altLang="en-US"/>
            <a:t>价值</a:t>
          </a:r>
          <a:r>
            <a:rPr lang="zh-CN" altLang="en-US"/>
            <a:t/>
          </a:r>
          <a:endParaRPr lang="zh-CN" altLang="en-US"/>
        </a:p>
      </dgm:t>
    </dgm:pt>
    <dgm:pt modelId="{270B590A-CC8D-4078-9E61-EF986FA9DF8D}" cxnId="{51508D68-6714-425D-803A-FECB5F89D5A3}" type="parTrans">
      <dgm:prSet/>
      <dgm:spPr/>
      <dgm:t>
        <a:bodyPr/>
        <a:p>
          <a:endParaRPr lang="zh-CN" altLang="en-US"/>
        </a:p>
      </dgm:t>
    </dgm:pt>
    <dgm:pt modelId="{B203CAFE-3ACD-4701-BE65-F3FC87AB0D2D}" cxnId="{51508D68-6714-425D-803A-FECB5F89D5A3}" type="sibTrans">
      <dgm:prSet/>
      <dgm:spPr/>
      <dgm:t>
        <a:bodyPr/>
        <a:p>
          <a:endParaRPr lang="zh-CN" altLang="en-US"/>
        </a:p>
      </dgm:t>
    </dgm:pt>
    <dgm:pt modelId="{AFE5E006-C938-42A4-9839-A5DEA84E62E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薪酬</a:t>
          </a:r>
          <a:r>
            <a:rPr lang="zh-CN" altLang="en-US"/>
            <a:t/>
          </a:r>
          <a:endParaRPr lang="zh-CN" altLang="en-US"/>
        </a:p>
      </dgm:t>
    </dgm:pt>
    <dgm:pt modelId="{104BCB3A-F527-41C7-B077-90D4CC1E076A}" cxnId="{5241B07F-3370-408D-A5BA-136A22C20B19}" type="parTrans">
      <dgm:prSet/>
      <dgm:spPr/>
      <dgm:t>
        <a:bodyPr/>
        <a:p>
          <a:endParaRPr lang="zh-CN" altLang="en-US"/>
        </a:p>
      </dgm:t>
    </dgm:pt>
    <dgm:pt modelId="{FE8F9FB8-A063-4B63-8A12-4DE733D22D0C}" cxnId="{5241B07F-3370-408D-A5BA-136A22C20B19}" type="sibTrans">
      <dgm:prSet/>
      <dgm:spPr/>
      <dgm:t>
        <a:bodyPr/>
        <a:p>
          <a:endParaRPr lang="zh-CN" altLang="en-US"/>
        </a:p>
      </dgm:t>
    </dgm:pt>
    <dgm:pt modelId="{ECCDB7EC-AE2E-4EC0-B96A-2897CF2E850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......</a:t>
          </a:r>
          <a:r>
            <a:rPr lang="en-US" altLang="zh-CN"/>
            <a:t/>
          </a:r>
          <a:endParaRPr lang="en-US" altLang="zh-CN"/>
        </a:p>
      </dgm:t>
    </dgm:pt>
    <dgm:pt modelId="{D23CF894-2BF8-441E-9392-2C254B0DA88B}" cxnId="{8F9D1E2B-E89F-41BD-8B41-5EDB83E6F982}" type="parTrans">
      <dgm:prSet/>
      <dgm:spPr/>
      <dgm:t>
        <a:bodyPr/>
        <a:p>
          <a:endParaRPr lang="zh-CN" altLang="en-US"/>
        </a:p>
      </dgm:t>
    </dgm:pt>
    <dgm:pt modelId="{6DCA54CE-5327-450E-9B47-319AF85BA1EA}" cxnId="{8F9D1E2B-E89F-41BD-8B41-5EDB83E6F982}" type="sibTrans">
      <dgm:prSet/>
      <dgm:spPr/>
      <dgm:t>
        <a:bodyPr/>
        <a:p>
          <a:endParaRPr lang="zh-CN" altLang="en-US"/>
        </a:p>
      </dgm:t>
    </dgm:pt>
    <dgm:pt modelId="{CF3C29C1-4ACF-4AAF-BA2A-67C79965132A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岗位</a:t>
          </a:r>
          <a:r>
            <a:rPr lang="zh-CN" altLang="en-US"/>
            <a:t>产出</a:t>
          </a:r>
          <a:r>
            <a:rPr lang="zh-CN" altLang="en-US"/>
            <a:t/>
          </a:r>
          <a:endParaRPr lang="zh-CN" altLang="en-US"/>
        </a:p>
      </dgm:t>
    </dgm:pt>
    <dgm:pt modelId="{B3CCAD85-C25E-4FAC-8D9D-AC1B58C1D97F}" cxnId="{51385ACA-C2FC-4201-817E-F39FAC65680A}" type="parTrans">
      <dgm:prSet/>
      <dgm:spPr/>
      <dgm:t>
        <a:bodyPr/>
        <a:p>
          <a:endParaRPr lang="zh-CN" altLang="en-US"/>
        </a:p>
      </dgm:t>
    </dgm:pt>
    <dgm:pt modelId="{AEA4A9DB-B2E3-4767-BE05-1F7E1AA50382}" cxnId="{51385ACA-C2FC-4201-817E-F39FAC65680A}" type="sibTrans">
      <dgm:prSet/>
      <dgm:spPr/>
      <dgm:t>
        <a:bodyPr/>
        <a:p>
          <a:endParaRPr lang="zh-CN" altLang="en-US"/>
        </a:p>
      </dgm:t>
    </dgm:pt>
    <dgm:pt modelId="{DB2EF5BD-12CD-4AF1-8803-AA1184D5AA86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代码</a:t>
          </a:r>
          <a:r>
            <a:rPr lang="zh-CN" altLang="en-US"/>
            <a:t/>
          </a:r>
          <a:endParaRPr lang="zh-CN" altLang="en-US"/>
        </a:p>
      </dgm:t>
    </dgm:pt>
    <dgm:pt modelId="{500AB82C-4937-41AF-931C-296F49558EC2}" cxnId="{32AA25BE-ACEF-4602-A8AF-242EAE3B2B63}" type="parTrans">
      <dgm:prSet/>
      <dgm:spPr/>
      <dgm:t>
        <a:bodyPr/>
        <a:p>
          <a:endParaRPr lang="zh-CN" altLang="en-US"/>
        </a:p>
      </dgm:t>
    </dgm:pt>
    <dgm:pt modelId="{8FDF9C13-0A0E-4F41-96E5-C2BC503A4F7E}" cxnId="{32AA25BE-ACEF-4602-A8AF-242EAE3B2B63}" type="sibTrans">
      <dgm:prSet/>
      <dgm:spPr/>
      <dgm:t>
        <a:bodyPr/>
        <a:p>
          <a:endParaRPr lang="zh-CN" altLang="en-US"/>
        </a:p>
      </dgm:t>
    </dgm:pt>
    <dgm:pt modelId="{D8359313-5922-41C1-98A8-95A5422332A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文档</a:t>
          </a:r>
          <a:r>
            <a:rPr lang="zh-CN" altLang="en-US"/>
            <a:t/>
          </a:r>
          <a:endParaRPr lang="zh-CN" altLang="en-US"/>
        </a:p>
      </dgm:t>
    </dgm:pt>
    <dgm:pt modelId="{8267593C-88F5-4FA1-93B3-119B676E45EF}" cxnId="{91EF7336-A35B-431D-9F45-367FC8B46D43}" type="parTrans">
      <dgm:prSet/>
      <dgm:spPr/>
      <dgm:t>
        <a:bodyPr/>
        <a:p>
          <a:endParaRPr lang="zh-CN" altLang="en-US"/>
        </a:p>
      </dgm:t>
    </dgm:pt>
    <dgm:pt modelId="{D9718C8C-9626-4977-BB9F-ABA2CA9D8001}" cxnId="{91EF7336-A35B-431D-9F45-367FC8B46D43}" type="sibTrans">
      <dgm:prSet/>
      <dgm:spPr/>
      <dgm:t>
        <a:bodyPr/>
        <a:p>
          <a:endParaRPr lang="zh-CN" altLang="en-US"/>
        </a:p>
      </dgm:t>
    </dgm:pt>
    <dgm:pt modelId="{99C44414-5F0F-4E09-9148-BFFCEB31FA8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......</a:t>
          </a:r>
          <a:r>
            <a:rPr lang="en-US" altLang="zh-CN"/>
            <a:t/>
          </a:r>
          <a:endParaRPr lang="en-US" altLang="zh-CN"/>
        </a:p>
      </dgm:t>
    </dgm:pt>
    <dgm:pt modelId="{D19CCA9E-D2C4-4DF8-92EF-874F7A3BB894}" cxnId="{A135AE03-3E0C-459B-A03F-C7AC7516D406}" type="parTrans">
      <dgm:prSet/>
      <dgm:spPr/>
      <dgm:t>
        <a:bodyPr/>
        <a:p>
          <a:endParaRPr lang="zh-CN" altLang="en-US"/>
        </a:p>
      </dgm:t>
    </dgm:pt>
    <dgm:pt modelId="{3429C086-51B2-48C6-9D06-335414C67039}" cxnId="{A135AE03-3E0C-459B-A03F-C7AC7516D406}" type="sibTrans">
      <dgm:prSet/>
      <dgm:spPr/>
      <dgm:t>
        <a:bodyPr/>
        <a:p>
          <a:endParaRPr lang="zh-CN" altLang="en-US"/>
        </a:p>
      </dgm:t>
    </dgm:pt>
    <dgm:pt modelId="{88C692F5-B545-45F2-9CC8-3D4B9DF1F207}" type="pres">
      <dgm:prSet presAssocID="{09FFF397-678D-482B-AFCC-828EC29254B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A0853F7-8A3D-4636-ABFF-00D1C7EA8141}" type="pres">
      <dgm:prSet presAssocID="{09FFF397-678D-482B-AFCC-828EC29254B5}" presName="dummyMaxCanvas" presStyleCnt="0"/>
      <dgm:spPr/>
    </dgm:pt>
    <dgm:pt modelId="{D4D6C8FF-ACB5-4CDA-8786-E1C5A0941AA3}" type="pres">
      <dgm:prSet presAssocID="{09FFF397-678D-482B-AFCC-828EC29254B5}" presName="parentComposite" presStyleCnt="0"/>
      <dgm:spPr/>
    </dgm:pt>
    <dgm:pt modelId="{BCA10F31-5D21-4CB8-A31F-BEAD9E01EF12}" type="pres">
      <dgm:prSet presAssocID="{09FFF397-678D-482B-AFCC-828EC29254B5}" presName="parent1" presStyleLbl="alignAccFollowNode1" presStyleIdx="0" presStyleCnt="4">
        <dgm:presLayoutVars>
          <dgm:chMax val="4"/>
        </dgm:presLayoutVars>
      </dgm:prSet>
      <dgm:spPr/>
    </dgm:pt>
    <dgm:pt modelId="{90B1918A-CF69-48DA-B00D-048A5AA8F888}" type="pres">
      <dgm:prSet presAssocID="{09FFF397-678D-482B-AFCC-828EC29254B5}" presName="parent2" presStyleLbl="alignAccFollowNode1" presStyleIdx="1" presStyleCnt="4">
        <dgm:presLayoutVars>
          <dgm:chMax val="4"/>
        </dgm:presLayoutVars>
      </dgm:prSet>
      <dgm:spPr/>
    </dgm:pt>
    <dgm:pt modelId="{B9F3C3FA-4D0D-4DD0-A142-9931808FDF97}" type="pres">
      <dgm:prSet presAssocID="{09FFF397-678D-482B-AFCC-828EC29254B5}" presName="childrenComposite" presStyleCnt="0"/>
      <dgm:spPr/>
    </dgm:pt>
    <dgm:pt modelId="{4D0ECE5D-459A-4A9D-A7CC-E162B4674AF1}" type="pres">
      <dgm:prSet presAssocID="{09FFF397-678D-482B-AFCC-828EC29254B5}" presName="dummyMaxCanvas_ChildArea" presStyleCnt="0"/>
      <dgm:spPr/>
    </dgm:pt>
    <dgm:pt modelId="{46B62500-BDDA-4FE3-A5CA-18280B14D8BF}" type="pres">
      <dgm:prSet presAssocID="{09FFF397-678D-482B-AFCC-828EC29254B5}" presName="fulcrum" presStyleLbl="alignAccFollowNode1" presStyleIdx="2" presStyleCnt="4"/>
      <dgm:spPr/>
    </dgm:pt>
    <dgm:pt modelId="{A5F4E717-5847-4F20-BAD6-791EAA9F99EA}" type="pres">
      <dgm:prSet presAssocID="{09FFF397-678D-482B-AFCC-828EC29254B5}" presName="balance_23" presStyleLbl="alignAccFollowNode1" presStyleIdx="3" presStyleCnt="4">
        <dgm:presLayoutVars>
          <dgm:bulletEnabled val="1"/>
        </dgm:presLayoutVars>
      </dgm:prSet>
      <dgm:spPr/>
    </dgm:pt>
    <dgm:pt modelId="{55153F19-850C-41F8-B48A-0191C519C2ED}" type="pres">
      <dgm:prSet presAssocID="{09FFF397-678D-482B-AFCC-828EC29254B5}" presName="right_23_1" presStyleLbl="node1" presStyleIdx="0" presStyleCnt="5">
        <dgm:presLayoutVars>
          <dgm:bulletEnabled val="1"/>
        </dgm:presLayoutVars>
      </dgm:prSet>
      <dgm:spPr/>
    </dgm:pt>
    <dgm:pt modelId="{40B9F568-D068-4B9B-941E-88FA36565EB9}" type="pres">
      <dgm:prSet presAssocID="{09FFF397-678D-482B-AFCC-828EC29254B5}" presName="right_23_2" presStyleLbl="node1" presStyleIdx="1" presStyleCnt="5">
        <dgm:presLayoutVars>
          <dgm:bulletEnabled val="1"/>
        </dgm:presLayoutVars>
      </dgm:prSet>
      <dgm:spPr/>
    </dgm:pt>
    <dgm:pt modelId="{B2D7741A-5558-421F-A2C2-0012E5886420}" type="pres">
      <dgm:prSet presAssocID="{09FFF397-678D-482B-AFCC-828EC29254B5}" presName="right_23_3" presStyleLbl="node1" presStyleIdx="2" presStyleCnt="5">
        <dgm:presLayoutVars>
          <dgm:bulletEnabled val="1"/>
        </dgm:presLayoutVars>
      </dgm:prSet>
      <dgm:spPr/>
    </dgm:pt>
    <dgm:pt modelId="{17B7E3E3-FD07-44CA-AB00-A70043BC1328}" type="pres">
      <dgm:prSet presAssocID="{09FFF397-678D-482B-AFCC-828EC29254B5}" presName="left_23_1" presStyleLbl="node1" presStyleIdx="3" presStyleCnt="5">
        <dgm:presLayoutVars>
          <dgm:bulletEnabled val="1"/>
        </dgm:presLayoutVars>
      </dgm:prSet>
      <dgm:spPr/>
    </dgm:pt>
    <dgm:pt modelId="{57E347AA-239C-4B95-860F-FEFCB763B3A1}" type="pres">
      <dgm:prSet presAssocID="{09FFF397-678D-482B-AFCC-828EC29254B5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51508D68-6714-425D-803A-FECB5F89D5A3}" srcId="{09FFF397-678D-482B-AFCC-828EC29254B5}" destId="{E6381D8E-D6F8-4FE9-8FAC-4B8838B83EB1}" srcOrd="0" destOrd="0" parTransId="{270B590A-CC8D-4078-9E61-EF986FA9DF8D}" sibTransId="{B203CAFE-3ACD-4701-BE65-F3FC87AB0D2D}"/>
    <dgm:cxn modelId="{5241B07F-3370-408D-A5BA-136A22C20B19}" srcId="{E6381D8E-D6F8-4FE9-8FAC-4B8838B83EB1}" destId="{AFE5E006-C938-42A4-9839-A5DEA84E62E5}" srcOrd="0" destOrd="0" parTransId="{104BCB3A-F527-41C7-B077-90D4CC1E076A}" sibTransId="{FE8F9FB8-A063-4B63-8A12-4DE733D22D0C}"/>
    <dgm:cxn modelId="{8F9D1E2B-E89F-41BD-8B41-5EDB83E6F982}" srcId="{E6381D8E-D6F8-4FE9-8FAC-4B8838B83EB1}" destId="{ECCDB7EC-AE2E-4EC0-B96A-2897CF2E850E}" srcOrd="1" destOrd="0" parTransId="{D23CF894-2BF8-441E-9392-2C254B0DA88B}" sibTransId="{6DCA54CE-5327-450E-9B47-319AF85BA1EA}"/>
    <dgm:cxn modelId="{51385ACA-C2FC-4201-817E-F39FAC65680A}" srcId="{09FFF397-678D-482B-AFCC-828EC29254B5}" destId="{CF3C29C1-4ACF-4AAF-BA2A-67C79965132A}" srcOrd="1" destOrd="0" parTransId="{B3CCAD85-C25E-4FAC-8D9D-AC1B58C1D97F}" sibTransId="{AEA4A9DB-B2E3-4767-BE05-1F7E1AA50382}"/>
    <dgm:cxn modelId="{32AA25BE-ACEF-4602-A8AF-242EAE3B2B63}" srcId="{CF3C29C1-4ACF-4AAF-BA2A-67C79965132A}" destId="{DB2EF5BD-12CD-4AF1-8803-AA1184D5AA86}" srcOrd="0" destOrd="1" parTransId="{500AB82C-4937-41AF-931C-296F49558EC2}" sibTransId="{8FDF9C13-0A0E-4F41-96E5-C2BC503A4F7E}"/>
    <dgm:cxn modelId="{91EF7336-A35B-431D-9F45-367FC8B46D43}" srcId="{CF3C29C1-4ACF-4AAF-BA2A-67C79965132A}" destId="{D8359313-5922-41C1-98A8-95A5422332A8}" srcOrd="1" destOrd="1" parTransId="{8267593C-88F5-4FA1-93B3-119B676E45EF}" sibTransId="{D9718C8C-9626-4977-BB9F-ABA2CA9D8001}"/>
    <dgm:cxn modelId="{A135AE03-3E0C-459B-A03F-C7AC7516D406}" srcId="{CF3C29C1-4ACF-4AAF-BA2A-67C79965132A}" destId="{99C44414-5F0F-4E09-9148-BFFCEB31FA89}" srcOrd="2" destOrd="1" parTransId="{D19CCA9E-D2C4-4DF8-92EF-874F7A3BB894}" sibTransId="{3429C086-51B2-48C6-9D06-335414C67039}"/>
    <dgm:cxn modelId="{CC328DBC-85C7-4BC6-B663-B265C30EB188}" type="presOf" srcId="{09FFF397-678D-482B-AFCC-828EC29254B5}" destId="{88C692F5-B545-45F2-9CC8-3D4B9DF1F207}" srcOrd="0" destOrd="0" presId="urn:microsoft.com/office/officeart/2005/8/layout/balance1"/>
    <dgm:cxn modelId="{D22D7570-ACD9-4E61-ABB7-BAF64C794E5F}" type="presParOf" srcId="{88C692F5-B545-45F2-9CC8-3D4B9DF1F207}" destId="{CA0853F7-8A3D-4636-ABFF-00D1C7EA8141}" srcOrd="0" destOrd="0" presId="urn:microsoft.com/office/officeart/2005/8/layout/balance1"/>
    <dgm:cxn modelId="{1C957549-453B-4583-B832-500313DABC18}" type="presParOf" srcId="{88C692F5-B545-45F2-9CC8-3D4B9DF1F207}" destId="{D4D6C8FF-ACB5-4CDA-8786-E1C5A0941AA3}" srcOrd="1" destOrd="0" presId="urn:microsoft.com/office/officeart/2005/8/layout/balance1"/>
    <dgm:cxn modelId="{588B41B7-2A6D-4033-B0D4-76FB890A5D9A}" type="presParOf" srcId="{D4D6C8FF-ACB5-4CDA-8786-E1C5A0941AA3}" destId="{BCA10F31-5D21-4CB8-A31F-BEAD9E01EF12}" srcOrd="0" destOrd="1" presId="urn:microsoft.com/office/officeart/2005/8/layout/balance1"/>
    <dgm:cxn modelId="{14F55D6C-8000-4AA0-9E23-9A46DF3A5200}" type="presOf" srcId="{E6381D8E-D6F8-4FE9-8FAC-4B8838B83EB1}" destId="{BCA10F31-5D21-4CB8-A31F-BEAD9E01EF12}" srcOrd="0" destOrd="0" presId="urn:microsoft.com/office/officeart/2005/8/layout/balance1"/>
    <dgm:cxn modelId="{9F79980C-4ADA-4627-BAC5-14FC997E8805}" type="presParOf" srcId="{D4D6C8FF-ACB5-4CDA-8786-E1C5A0941AA3}" destId="{90B1918A-CF69-48DA-B00D-048A5AA8F888}" srcOrd="1" destOrd="1" presId="urn:microsoft.com/office/officeart/2005/8/layout/balance1"/>
    <dgm:cxn modelId="{272134B8-3409-4760-B367-AD57BAEB206F}" type="presOf" srcId="{CF3C29C1-4ACF-4AAF-BA2A-67C79965132A}" destId="{90B1918A-CF69-48DA-B00D-048A5AA8F888}" srcOrd="0" destOrd="0" presId="urn:microsoft.com/office/officeart/2005/8/layout/balance1"/>
    <dgm:cxn modelId="{39B89F93-CE99-4D4D-B17F-29FBBA67919E}" type="presParOf" srcId="{88C692F5-B545-45F2-9CC8-3D4B9DF1F207}" destId="{B9F3C3FA-4D0D-4DD0-A142-9931808FDF97}" srcOrd="2" destOrd="0" presId="urn:microsoft.com/office/officeart/2005/8/layout/balance1"/>
    <dgm:cxn modelId="{E171AEB1-814E-43ED-9387-D10F21AAE898}" type="presParOf" srcId="{B9F3C3FA-4D0D-4DD0-A142-9931808FDF97}" destId="{4D0ECE5D-459A-4A9D-A7CC-E162B4674AF1}" srcOrd="0" destOrd="2" presId="urn:microsoft.com/office/officeart/2005/8/layout/balance1"/>
    <dgm:cxn modelId="{36E68831-3CBC-444F-96FC-1072ECEDA134}" type="presParOf" srcId="{B9F3C3FA-4D0D-4DD0-A142-9931808FDF97}" destId="{46B62500-BDDA-4FE3-A5CA-18280B14D8BF}" srcOrd="1" destOrd="2" presId="urn:microsoft.com/office/officeart/2005/8/layout/balance1"/>
    <dgm:cxn modelId="{FA82E652-CAF2-44FB-A119-E63A42B00484}" type="presParOf" srcId="{B9F3C3FA-4D0D-4DD0-A142-9931808FDF97}" destId="{A5F4E717-5847-4F20-BAD6-791EAA9F99EA}" srcOrd="2" destOrd="2" presId="urn:microsoft.com/office/officeart/2005/8/layout/balance1"/>
    <dgm:cxn modelId="{A7872BE1-B66E-44D1-83DB-85EF3B37F1FF}" type="presParOf" srcId="{B9F3C3FA-4D0D-4DD0-A142-9931808FDF97}" destId="{55153F19-850C-41F8-B48A-0191C519C2ED}" srcOrd="3" destOrd="2" presId="urn:microsoft.com/office/officeart/2005/8/layout/balance1"/>
    <dgm:cxn modelId="{25AAC4DE-E29F-41E6-8EED-2DD5F30D8D9A}" type="presOf" srcId="{DB2EF5BD-12CD-4AF1-8803-AA1184D5AA86}" destId="{55153F19-850C-41F8-B48A-0191C519C2ED}" srcOrd="0" destOrd="0" presId="urn:microsoft.com/office/officeart/2005/8/layout/balance1"/>
    <dgm:cxn modelId="{3873C0F2-7D36-4A80-9ADA-E7AB3C4F7F0D}" type="presParOf" srcId="{B9F3C3FA-4D0D-4DD0-A142-9931808FDF97}" destId="{40B9F568-D068-4B9B-941E-88FA36565EB9}" srcOrd="4" destOrd="2" presId="urn:microsoft.com/office/officeart/2005/8/layout/balance1"/>
    <dgm:cxn modelId="{5783F869-D7BA-4DB7-9BF0-23B7E518228B}" type="presOf" srcId="{D8359313-5922-41C1-98A8-95A5422332A8}" destId="{40B9F568-D068-4B9B-941E-88FA36565EB9}" srcOrd="0" destOrd="0" presId="urn:microsoft.com/office/officeart/2005/8/layout/balance1"/>
    <dgm:cxn modelId="{7AF75D5F-4E0A-46BD-ABF9-1B501FAD8015}" type="presParOf" srcId="{B9F3C3FA-4D0D-4DD0-A142-9931808FDF97}" destId="{B2D7741A-5558-421F-A2C2-0012E5886420}" srcOrd="5" destOrd="2" presId="urn:microsoft.com/office/officeart/2005/8/layout/balance1"/>
    <dgm:cxn modelId="{C0B3BF19-E413-4E4E-9517-79688CE9081A}" type="presOf" srcId="{99C44414-5F0F-4E09-9148-BFFCEB31FA89}" destId="{B2D7741A-5558-421F-A2C2-0012E5886420}" srcOrd="0" destOrd="0" presId="urn:microsoft.com/office/officeart/2005/8/layout/balance1"/>
    <dgm:cxn modelId="{39D1CFF2-87D1-4D52-B7D5-5D162FC0C5A2}" type="presParOf" srcId="{B9F3C3FA-4D0D-4DD0-A142-9931808FDF97}" destId="{17B7E3E3-FD07-44CA-AB00-A70043BC1328}" srcOrd="6" destOrd="2" presId="urn:microsoft.com/office/officeart/2005/8/layout/balance1"/>
    <dgm:cxn modelId="{489A3B3A-9DED-4C73-9DF8-9A9CEA52115D}" type="presOf" srcId="{AFE5E006-C938-42A4-9839-A5DEA84E62E5}" destId="{17B7E3E3-FD07-44CA-AB00-A70043BC1328}" srcOrd="0" destOrd="0" presId="urn:microsoft.com/office/officeart/2005/8/layout/balance1"/>
    <dgm:cxn modelId="{DA761B2A-98BC-4F7D-81CA-564381E1B6A6}" type="presParOf" srcId="{B9F3C3FA-4D0D-4DD0-A142-9931808FDF97}" destId="{57E347AA-239C-4B95-860F-FEFCB763B3A1}" srcOrd="7" destOrd="2" presId="urn:microsoft.com/office/officeart/2005/8/layout/balance1"/>
    <dgm:cxn modelId="{C739BE0E-830A-4EBC-BCBF-919B8027640A}" type="presOf" srcId="{ECCDB7EC-AE2E-4EC0-B96A-2897CF2E850E}" destId="{57E347AA-239C-4B95-860F-FEFCB763B3A1}" srcOrd="0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454005" cy="3729990"/>
        <a:chOff x="0" y="0"/>
        <a:chExt cx="10454005" cy="3729990"/>
      </a:xfrm>
    </dsp:grpSpPr>
    <dsp:sp modelId="{BEA8DFF6-0BBC-4765-94CE-726AE7249D2C}">
      <dsp:nvSpPr>
        <dsp:cNvPr id="3" name="圆角矩形 2"/>
        <dsp:cNvSpPr/>
      </dsp:nvSpPr>
      <dsp:spPr bwMode="white">
        <a:xfrm>
          <a:off x="0" y="183078"/>
          <a:ext cx="1735400" cy="77760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</a:t>
          </a:r>
          <a:r>
            <a:rPr lang="en-US" altLang="zh-CN"/>
            <a:t>1</a:t>
          </a:r>
          <a:r>
            <a:rPr lang="zh-CN" altLang="en-US"/>
            <a:t>步</a:t>
          </a:r>
          <a:endParaRPr lang="zh-CN" altLang="en-US"/>
        </a:p>
      </dsp:txBody>
      <dsp:txXfrm>
        <a:off x="0" y="183078"/>
        <a:ext cx="1735400" cy="777600"/>
      </dsp:txXfrm>
    </dsp:sp>
    <dsp:sp modelId="{A527D8D7-AE0F-41E2-B0A5-F384C5C9B908}">
      <dsp:nvSpPr>
        <dsp:cNvPr id="4" name="圆角矩形 3"/>
        <dsp:cNvSpPr/>
      </dsp:nvSpPr>
      <dsp:spPr bwMode="white">
        <a:xfrm>
          <a:off x="355443" y="701478"/>
          <a:ext cx="1735400" cy="284543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128016" tIns="128016" rIns="128016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</a:rPr>
            <a:t>基于</a:t>
          </a:r>
          <a:r>
            <a:rPr lang="zh-CN" altLang="en-US">
              <a:solidFill>
                <a:schemeClr val="dk1"/>
              </a:solidFill>
            </a:rPr>
            <a:t>方案</a:t>
          </a:r>
          <a:r>
            <a:rPr lang="en-US" altLang="zh-CN">
              <a:solidFill>
                <a:schemeClr val="dk1"/>
              </a:solidFill>
            </a:rPr>
            <a:t>1</a:t>
          </a:r>
          <a:r>
            <a:rPr lang="zh-CN" altLang="en-US">
              <a:solidFill>
                <a:schemeClr val="dk1"/>
              </a:solidFill>
            </a:rPr>
            <a:t>（</a:t>
          </a:r>
          <a:r>
            <a:rPr lang="zh-CN" altLang="en-US">
              <a:solidFill>
                <a:schemeClr val="dk1"/>
              </a:solidFill>
            </a:rPr>
            <a:t>知识</a:t>
          </a:r>
          <a:r>
            <a:rPr lang="zh-CN" altLang="en-US">
              <a:solidFill>
                <a:schemeClr val="dk1"/>
              </a:solidFill>
            </a:rPr>
            <a:t>外挂）</a:t>
          </a:r>
          <a:r>
            <a:rPr lang="zh-CN" altLang="en-US">
              <a:solidFill>
                <a:schemeClr val="dk1"/>
              </a:solidFill>
            </a:rPr>
            <a:t>攻关</a:t>
          </a:r>
          <a:r>
            <a:rPr lang="zh-CN" altLang="en-US">
              <a:solidFill>
                <a:schemeClr val="dk1"/>
              </a:solidFill>
            </a:rPr>
            <a:t>输入</a:t>
          </a:r>
          <a:r>
            <a:rPr lang="zh-CN" altLang="en-US">
              <a:solidFill>
                <a:schemeClr val="dk1"/>
              </a:solidFill>
            </a:rPr>
            <a:t>数据</a:t>
          </a:r>
          <a:r>
            <a:rPr lang="zh-CN" altLang="en-US">
              <a:solidFill>
                <a:schemeClr val="dk1"/>
              </a:solidFill>
            </a:rPr>
            <a:t>多</a:t>
          </a:r>
          <a:r>
            <a:rPr lang="zh-CN" altLang="en-US">
              <a:solidFill>
                <a:schemeClr val="dk1"/>
              </a:solidFill>
            </a:rPr>
            <a:t>和</a:t>
          </a:r>
          <a:r>
            <a:rPr lang="zh-CN" altLang="en-US">
              <a:solidFill>
                <a:schemeClr val="dk1"/>
              </a:solidFill>
            </a:rPr>
            <a:t>大</a:t>
          </a:r>
          <a:r>
            <a:rPr lang="zh-CN" altLang="en-US">
              <a:solidFill>
                <a:schemeClr val="dk1"/>
              </a:solidFill>
            </a:rPr>
            <a:t>的</a:t>
          </a:r>
          <a:r>
            <a:rPr lang="zh-CN" altLang="en-US">
              <a:solidFill>
                <a:schemeClr val="dk1"/>
              </a:solidFill>
            </a:rPr>
            <a:t>技术</a:t>
          </a:r>
          <a:r>
            <a:rPr lang="zh-CN" altLang="en-US">
              <a:solidFill>
                <a:schemeClr val="dk1"/>
              </a:solidFill>
            </a:rPr>
            <a:t>短板</a:t>
          </a:r>
          <a:endParaRPr lang="zh-CN" altLang="en-US">
            <a:solidFill>
              <a:schemeClr val="dk1"/>
            </a:solidFill>
          </a:endParaRPr>
        </a:p>
      </dsp:txBody>
      <dsp:txXfrm>
        <a:off x="355443" y="701478"/>
        <a:ext cx="1735400" cy="2845435"/>
      </dsp:txXfrm>
    </dsp:sp>
    <dsp:sp modelId="{21AD7683-4E21-48FB-A2B0-38429FA73B13}">
      <dsp:nvSpPr>
        <dsp:cNvPr id="5" name="右箭头 4"/>
        <dsp:cNvSpPr/>
      </dsp:nvSpPr>
      <dsp:spPr bwMode="white">
        <a:xfrm>
          <a:off x="1982695" y="226245"/>
          <a:ext cx="557730" cy="43206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1982695" y="226245"/>
        <a:ext cx="557730" cy="432064"/>
      </dsp:txXfrm>
    </dsp:sp>
    <dsp:sp modelId="{4201241F-A758-4825-9A41-CBED0FF9E993}">
      <dsp:nvSpPr>
        <dsp:cNvPr id="6" name="圆角矩形 5"/>
        <dsp:cNvSpPr/>
      </dsp:nvSpPr>
      <dsp:spPr bwMode="white">
        <a:xfrm>
          <a:off x="2787721" y="183078"/>
          <a:ext cx="1735400" cy="77760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</a:t>
          </a:r>
          <a:r>
            <a:rPr lang="en-US" altLang="zh-CN"/>
            <a:t>2</a:t>
          </a:r>
          <a:r>
            <a:rPr lang="zh-CN" altLang="en-US"/>
            <a:t>步</a:t>
          </a:r>
          <a:endParaRPr lang="zh-CN" altLang="en-US"/>
        </a:p>
      </dsp:txBody>
      <dsp:txXfrm>
        <a:off x="2787721" y="183078"/>
        <a:ext cx="1735400" cy="777600"/>
      </dsp:txXfrm>
    </dsp:sp>
    <dsp:sp modelId="{BFC7A65B-961A-4F69-8CB3-248457E85C87}">
      <dsp:nvSpPr>
        <dsp:cNvPr id="7" name="圆角矩形 6"/>
        <dsp:cNvSpPr/>
      </dsp:nvSpPr>
      <dsp:spPr bwMode="white">
        <a:xfrm>
          <a:off x="3143164" y="701478"/>
          <a:ext cx="1735400" cy="284543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128016" tIns="128016" rIns="128016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</a:rPr>
            <a:t>基于</a:t>
          </a:r>
          <a:r>
            <a:rPr lang="zh-CN" altLang="en-US">
              <a:solidFill>
                <a:schemeClr val="dk1"/>
              </a:solidFill>
            </a:rPr>
            <a:t>方案</a:t>
          </a:r>
          <a:r>
            <a:rPr lang="en-US" altLang="zh-CN">
              <a:solidFill>
                <a:schemeClr val="dk1"/>
              </a:solidFill>
            </a:rPr>
            <a:t>1</a:t>
          </a:r>
          <a:r>
            <a:rPr lang="zh-CN" altLang="en-US">
              <a:solidFill>
                <a:schemeClr val="dk1"/>
              </a:solidFill>
            </a:rPr>
            <a:t>未能</a:t>
          </a:r>
          <a:r>
            <a:rPr lang="zh-CN" altLang="en-US">
              <a:solidFill>
                <a:schemeClr val="dk1"/>
              </a:solidFill>
            </a:rPr>
            <a:t>解决</a:t>
          </a:r>
          <a:r>
            <a:rPr lang="zh-CN" altLang="en-US">
              <a:solidFill>
                <a:schemeClr val="dk1"/>
              </a:solidFill>
            </a:rPr>
            <a:t>的</a:t>
          </a:r>
          <a:r>
            <a:rPr lang="zh-CN" altLang="en-US">
              <a:solidFill>
                <a:schemeClr val="dk1"/>
              </a:solidFill>
            </a:rPr>
            <a:t>问题</a:t>
          </a:r>
          <a:endParaRPr lang="zh-CN" alt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</a:rPr>
            <a:t>验证</a:t>
          </a:r>
          <a:r>
            <a:rPr lang="zh-CN" altLang="en-US">
              <a:solidFill>
                <a:schemeClr val="dk1"/>
              </a:solidFill>
            </a:rPr>
            <a:t>方案</a:t>
          </a:r>
          <a:r>
            <a:rPr lang="en-US" altLang="zh-CN">
              <a:solidFill>
                <a:schemeClr val="dk1"/>
              </a:solidFill>
            </a:rPr>
            <a:t>2</a:t>
          </a:r>
          <a:r>
            <a:rPr lang="zh-CN" altLang="en-US">
              <a:solidFill>
                <a:schemeClr val="dk1"/>
              </a:solidFill>
            </a:rPr>
            <a:t>（</a:t>
          </a:r>
          <a:r>
            <a:rPr lang="zh-CN" altLang="en-US">
              <a:solidFill>
                <a:schemeClr val="dk1"/>
              </a:solidFill>
            </a:rPr>
            <a:t>内置</a:t>
          </a:r>
          <a:r>
            <a:rPr lang="zh-CN" altLang="en-US">
              <a:solidFill>
                <a:schemeClr val="dk1"/>
              </a:solidFill>
            </a:rPr>
            <a:t>知识）</a:t>
          </a:r>
          <a:r>
            <a:rPr lang="zh-CN" altLang="en-US">
              <a:solidFill>
                <a:schemeClr val="dk1"/>
              </a:solidFill>
            </a:rPr>
            <a:t>的</a:t>
          </a:r>
          <a:r>
            <a:rPr lang="zh-CN" altLang="en-US">
              <a:solidFill>
                <a:schemeClr val="dk1"/>
              </a:solidFill>
            </a:rPr>
            <a:t>技术</a:t>
          </a:r>
          <a:r>
            <a:rPr lang="zh-CN" altLang="en-US">
              <a:solidFill>
                <a:schemeClr val="dk1"/>
              </a:solidFill>
            </a:rPr>
            <a:t>实现，</a:t>
          </a:r>
          <a:r>
            <a:rPr lang="zh-CN" altLang="en-US">
              <a:solidFill>
                <a:schemeClr val="dk1"/>
              </a:solidFill>
            </a:rPr>
            <a:t>并</a:t>
          </a:r>
          <a:r>
            <a:rPr lang="zh-CN" altLang="en-US">
              <a:solidFill>
                <a:schemeClr val="dk1"/>
              </a:solidFill>
            </a:rPr>
            <a:t>攻关</a:t>
          </a:r>
          <a:r>
            <a:rPr lang="zh-CN" altLang="en-US">
              <a:solidFill>
                <a:schemeClr val="dk1"/>
              </a:solidFill>
            </a:rPr>
            <a:t>技术</a:t>
          </a:r>
          <a:r>
            <a:rPr lang="zh-CN" altLang="en-US">
              <a:solidFill>
                <a:schemeClr val="dk1"/>
              </a:solidFill>
            </a:rPr>
            <a:t>短板</a:t>
          </a:r>
          <a:endParaRPr lang="zh-CN" altLang="en-US">
            <a:solidFill>
              <a:schemeClr val="dk1"/>
            </a:solidFill>
          </a:endParaRPr>
        </a:p>
      </dsp:txBody>
      <dsp:txXfrm>
        <a:off x="3143164" y="701478"/>
        <a:ext cx="1735400" cy="2845435"/>
      </dsp:txXfrm>
    </dsp:sp>
    <dsp:sp modelId="{5D27C5B2-FAF5-4B9E-8CE5-8F54D12F7C36}">
      <dsp:nvSpPr>
        <dsp:cNvPr id="8" name="右箭头 7"/>
        <dsp:cNvSpPr/>
      </dsp:nvSpPr>
      <dsp:spPr bwMode="white">
        <a:xfrm>
          <a:off x="4770416" y="226245"/>
          <a:ext cx="557730" cy="43206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4770416" y="226245"/>
        <a:ext cx="557730" cy="432064"/>
      </dsp:txXfrm>
    </dsp:sp>
    <dsp:sp modelId="{6EADA40E-ECF8-4EF2-9B35-A9DD5D6A50D5}">
      <dsp:nvSpPr>
        <dsp:cNvPr id="9" name="圆角矩形 8"/>
        <dsp:cNvSpPr/>
      </dsp:nvSpPr>
      <dsp:spPr bwMode="white">
        <a:xfrm>
          <a:off x="5575441" y="183078"/>
          <a:ext cx="1735400" cy="77760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</a:t>
          </a:r>
          <a:r>
            <a:rPr lang="en-US" altLang="zh-CN"/>
            <a:t>3</a:t>
          </a:r>
          <a:r>
            <a:rPr lang="zh-CN" altLang="en-US"/>
            <a:t>步</a:t>
          </a:r>
          <a:endParaRPr lang="zh-CN" altLang="en-US"/>
        </a:p>
      </dsp:txBody>
      <dsp:txXfrm>
        <a:off x="5575441" y="183078"/>
        <a:ext cx="1735400" cy="777600"/>
      </dsp:txXfrm>
    </dsp:sp>
    <dsp:sp modelId="{39BA4712-27E2-4423-ADD6-9F9BD3D8FB35}">
      <dsp:nvSpPr>
        <dsp:cNvPr id="10" name="圆角矩形 9"/>
        <dsp:cNvSpPr/>
      </dsp:nvSpPr>
      <dsp:spPr bwMode="white">
        <a:xfrm>
          <a:off x="5930885" y="701478"/>
          <a:ext cx="1735400" cy="284543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128016" tIns="128016" rIns="128016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</a:rPr>
            <a:t>基于</a:t>
          </a:r>
          <a:r>
            <a:rPr lang="zh-CN" altLang="en-US">
              <a:solidFill>
                <a:schemeClr val="dk1"/>
              </a:solidFill>
            </a:rPr>
            <a:t>方案</a:t>
          </a:r>
          <a:r>
            <a:rPr lang="en-US" altLang="zh-CN">
              <a:solidFill>
                <a:schemeClr val="dk1"/>
              </a:solidFill>
            </a:rPr>
            <a:t>1</a:t>
          </a:r>
          <a:r>
            <a:rPr lang="zh-CN" altLang="en-US">
              <a:solidFill>
                <a:schemeClr val="dk1"/>
              </a:solidFill>
            </a:rPr>
            <a:t>和</a:t>
          </a:r>
          <a:r>
            <a:rPr lang="zh-CN" altLang="en-US">
              <a:solidFill>
                <a:schemeClr val="dk1"/>
              </a:solidFill>
            </a:rPr>
            <a:t>方案</a:t>
          </a:r>
          <a:r>
            <a:rPr lang="en-US" altLang="zh-CN">
              <a:solidFill>
                <a:schemeClr val="dk1"/>
              </a:solidFill>
            </a:rPr>
            <a:t>2</a:t>
          </a:r>
          <a:r>
            <a:rPr lang="zh-CN" altLang="en-US">
              <a:solidFill>
                <a:schemeClr val="dk1"/>
              </a:solidFill>
            </a:rPr>
            <a:t>的</a:t>
          </a:r>
          <a:r>
            <a:rPr lang="zh-CN" altLang="en-US">
              <a:solidFill>
                <a:schemeClr val="dk1"/>
              </a:solidFill>
            </a:rPr>
            <a:t>验证</a:t>
          </a:r>
          <a:r>
            <a:rPr lang="zh-CN" altLang="en-US">
              <a:solidFill>
                <a:schemeClr val="dk1"/>
              </a:solidFill>
            </a:rPr>
            <a:t>成果，</a:t>
          </a:r>
          <a:r>
            <a:rPr lang="zh-CN" altLang="en-US">
              <a:solidFill>
                <a:schemeClr val="dk1"/>
              </a:solidFill>
            </a:rPr>
            <a:t>构建</a:t>
          </a:r>
          <a:r>
            <a:rPr lang="zh-CN" altLang="en-US">
              <a:solidFill>
                <a:schemeClr val="dk1"/>
              </a:solidFill>
            </a:rPr>
            <a:t>智能</a:t>
          </a:r>
          <a:r>
            <a:rPr lang="zh-CN" altLang="en-US">
              <a:solidFill>
                <a:schemeClr val="dk1"/>
              </a:solidFill>
            </a:rPr>
            <a:t>体</a:t>
          </a:r>
          <a:r>
            <a:rPr lang="zh-CN" altLang="en-US">
              <a:solidFill>
                <a:schemeClr val="dk1"/>
              </a:solidFill>
            </a:rPr>
            <a:t>的</a:t>
          </a:r>
          <a:r>
            <a:rPr lang="zh-CN" altLang="en-US">
              <a:solidFill>
                <a:schemeClr val="dk1"/>
              </a:solidFill>
            </a:rPr>
            <a:t>运行</a:t>
          </a:r>
          <a:r>
            <a:rPr lang="zh-CN" altLang="en-US">
              <a:solidFill>
                <a:schemeClr val="dk1"/>
              </a:solidFill>
            </a:rPr>
            <a:t>环境（</a:t>
          </a:r>
          <a:r>
            <a:rPr lang="zh-CN" altLang="en-US">
              <a:solidFill>
                <a:schemeClr val="dk1"/>
              </a:solidFill>
            </a:rPr>
            <a:t>工作</a:t>
          </a:r>
          <a:r>
            <a:rPr lang="zh-CN" altLang="en-US">
              <a:solidFill>
                <a:schemeClr val="dk1"/>
              </a:solidFill>
            </a:rPr>
            <a:t>流</a:t>
          </a:r>
          <a:r>
            <a:rPr lang="zh-CN" altLang="en-US">
              <a:solidFill>
                <a:schemeClr val="dk1"/>
              </a:solidFill>
            </a:rPr>
            <a:t>引擎、</a:t>
          </a:r>
          <a:r>
            <a:rPr lang="zh-CN" altLang="en-US">
              <a:solidFill>
                <a:schemeClr val="dk1"/>
              </a:solidFill>
            </a:rPr>
            <a:t>矢量</a:t>
          </a:r>
          <a:r>
            <a:rPr lang="zh-CN" altLang="en-US">
              <a:solidFill>
                <a:schemeClr val="dk1"/>
              </a:solidFill>
            </a:rPr>
            <a:t>数据</a:t>
          </a:r>
          <a:r>
            <a:rPr lang="zh-CN" altLang="en-US">
              <a:solidFill>
                <a:schemeClr val="dk1"/>
              </a:solidFill>
            </a:rPr>
            <a:t>库</a:t>
          </a:r>
          <a:r>
            <a:rPr lang="zh-CN" altLang="en-US">
              <a:solidFill>
                <a:schemeClr val="dk1"/>
              </a:solidFill>
            </a:rPr>
            <a:t>等</a:t>
          </a:r>
          <a:r>
            <a:rPr lang="zh-CN" altLang="en-US">
              <a:solidFill>
                <a:schemeClr val="dk1"/>
              </a:solidFill>
            </a:rPr>
            <a:t>工具</a:t>
          </a:r>
          <a:r>
            <a:rPr lang="zh-CN" altLang="en-US">
              <a:solidFill>
                <a:schemeClr val="dk1"/>
              </a:solidFill>
            </a:rPr>
            <a:t>选型</a:t>
          </a:r>
          <a:r>
            <a:rPr lang="zh-CN" altLang="en-US">
              <a:solidFill>
                <a:schemeClr val="dk1"/>
              </a:solidFill>
            </a:rPr>
            <a:t>和</a:t>
          </a:r>
          <a:r>
            <a:rPr lang="zh-CN" altLang="en-US">
              <a:solidFill>
                <a:schemeClr val="dk1"/>
              </a:solidFill>
            </a:rPr>
            <a:t>集成）</a:t>
          </a:r>
          <a:endParaRPr lang="zh-CN" altLang="en-US">
            <a:solidFill>
              <a:schemeClr val="dk1"/>
            </a:solidFill>
          </a:endParaRPr>
        </a:p>
      </dsp:txBody>
      <dsp:txXfrm>
        <a:off x="5930885" y="701478"/>
        <a:ext cx="1735400" cy="2845435"/>
      </dsp:txXfrm>
    </dsp:sp>
    <dsp:sp modelId="{FB4F89FF-B14F-4A78-8C97-3834C7388C40}">
      <dsp:nvSpPr>
        <dsp:cNvPr id="11" name="右箭头 10"/>
        <dsp:cNvSpPr/>
      </dsp:nvSpPr>
      <dsp:spPr bwMode="white">
        <a:xfrm>
          <a:off x="7558136" y="226245"/>
          <a:ext cx="557730" cy="43206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7558136" y="226245"/>
        <a:ext cx="557730" cy="432064"/>
      </dsp:txXfrm>
    </dsp:sp>
    <dsp:sp modelId="{2A1235B3-4D67-4503-AB0E-5DB459AAD322}">
      <dsp:nvSpPr>
        <dsp:cNvPr id="12" name="圆角矩形 11"/>
        <dsp:cNvSpPr/>
      </dsp:nvSpPr>
      <dsp:spPr bwMode="white">
        <a:xfrm>
          <a:off x="8363162" y="183078"/>
          <a:ext cx="1735400" cy="77760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第</a:t>
          </a:r>
          <a:r>
            <a:rPr lang="en-US" altLang="zh-CN"/>
            <a:t>4</a:t>
          </a:r>
          <a:r>
            <a:rPr lang="zh-CN" altLang="en-US"/>
            <a:t>步</a:t>
          </a:r>
          <a:endParaRPr lang="zh-CN" altLang="en-US"/>
        </a:p>
      </dsp:txBody>
      <dsp:txXfrm>
        <a:off x="8363162" y="183078"/>
        <a:ext cx="1735400" cy="777600"/>
      </dsp:txXfrm>
    </dsp:sp>
    <dsp:sp modelId="{3CF5A632-5005-4D62-9B9E-67D621DB3824}">
      <dsp:nvSpPr>
        <dsp:cNvPr id="13" name="圆角矩形 12"/>
        <dsp:cNvSpPr/>
      </dsp:nvSpPr>
      <dsp:spPr bwMode="white">
        <a:xfrm>
          <a:off x="8718605" y="701478"/>
          <a:ext cx="1735400" cy="284543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128016" tIns="128016" rIns="128016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对标</a:t>
          </a:r>
          <a:r>
            <a:rPr lang="zh-CN">
              <a:solidFill>
                <a:schemeClr val="dk1"/>
              </a:solidFill>
            </a:rPr>
            <a:t>具体</a:t>
          </a:r>
          <a:r>
            <a:rPr lang="zh-CN">
              <a:solidFill>
                <a:schemeClr val="dk1"/>
              </a:solidFill>
            </a:rPr>
            <a:t>应用</a:t>
          </a:r>
          <a:r>
            <a:rPr lang="zh-CN">
              <a:solidFill>
                <a:schemeClr val="dk1"/>
              </a:solidFill>
            </a:rPr>
            <a:t>场景，</a:t>
          </a:r>
          <a:r>
            <a:rPr lang="zh-CN">
              <a:solidFill>
                <a:schemeClr val="dk1"/>
              </a:solidFill>
            </a:rPr>
            <a:t>做</a:t>
          </a:r>
          <a:r>
            <a:rPr lang="zh-CN">
              <a:solidFill>
                <a:schemeClr val="dk1"/>
              </a:solidFill>
            </a:rPr>
            <a:t>输入</a:t>
          </a:r>
          <a:r>
            <a:rPr lang="zh-CN">
              <a:solidFill>
                <a:schemeClr val="dk1"/>
              </a:solidFill>
            </a:rPr>
            <a:t>数据</a:t>
          </a:r>
          <a:r>
            <a:rPr lang="zh-CN">
              <a:solidFill>
                <a:schemeClr val="dk1"/>
              </a:solidFill>
            </a:rPr>
            <a:t>的</a:t>
          </a:r>
          <a:r>
            <a:rPr lang="zh-CN">
              <a:solidFill>
                <a:schemeClr val="dk1"/>
              </a:solidFill>
            </a:rPr>
            <a:t>集成</a:t>
          </a:r>
          <a:r>
            <a:rPr lang="zh-CN">
              <a:solidFill>
                <a:schemeClr val="dk1"/>
              </a:solidFill>
            </a:rPr>
            <a:t>和</a:t>
          </a:r>
          <a:r>
            <a:rPr lang="zh-CN">
              <a:solidFill>
                <a:schemeClr val="dk1"/>
              </a:solidFill>
            </a:rPr>
            <a:t>治理</a:t>
          </a:r>
          <a:r>
            <a:rPr lang="zh-CN">
              <a:solidFill>
                <a:schemeClr val="dk1"/>
              </a:solidFill>
            </a:rPr>
            <a:t>工作，</a:t>
          </a:r>
          <a:r>
            <a:rPr lang="zh-CN">
              <a:solidFill>
                <a:schemeClr val="dk1"/>
              </a:solidFill>
            </a:rPr>
            <a:t>实现</a:t>
          </a:r>
          <a:r>
            <a:rPr lang="zh-CN">
              <a:solidFill>
                <a:schemeClr val="dk1"/>
              </a:solidFill>
            </a:rPr>
            <a:t>某</a:t>
          </a:r>
          <a:r>
            <a:rPr lang="zh-CN">
              <a:solidFill>
                <a:schemeClr val="dk1"/>
              </a:solidFill>
            </a:rPr>
            <a:t>些</a:t>
          </a:r>
          <a:r>
            <a:rPr lang="zh-CN">
              <a:solidFill>
                <a:schemeClr val="dk1"/>
              </a:solidFill>
            </a:rPr>
            <a:t>完整</a:t>
          </a:r>
          <a:r>
            <a:rPr lang="zh-CN">
              <a:solidFill>
                <a:schemeClr val="dk1"/>
              </a:solidFill>
            </a:rPr>
            <a:t>的</a:t>
          </a:r>
          <a:r>
            <a:rPr lang="zh-CN">
              <a:solidFill>
                <a:schemeClr val="dk1"/>
              </a:solidFill>
            </a:rPr>
            <a:t>应用</a:t>
          </a:r>
          <a:r>
            <a:rPr lang="zh-CN">
              <a:solidFill>
                <a:schemeClr val="dk1"/>
              </a:solidFill>
            </a:rPr>
            <a:t>场景</a:t>
          </a:r>
          <a:endParaRPr lang="zh-CN">
            <a:solidFill>
              <a:schemeClr val="dk1"/>
            </a:solidFill>
          </a:endParaRPr>
        </a:p>
      </dsp:txBody>
      <dsp:txXfrm>
        <a:off x="8718605" y="701478"/>
        <a:ext cx="1735400" cy="2845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557895" cy="237490"/>
        <a:chOff x="0" y="0"/>
        <a:chExt cx="8557895" cy="237490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0"/>
          <a:ext cx="1296651" cy="237490"/>
        </a:xfrm>
        <a:prstGeom prst="roundRect">
          <a:avLst>
            <a:gd name="adj" fmla="val 10000"/>
          </a:avLst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34290" tIns="34290" rIns="34290" bIns="3429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dk1"/>
              </a:solidFill>
            </a:rPr>
            <a:t>解决</a:t>
          </a:r>
          <a:r>
            <a:rPr lang="zh-CN" altLang="en-US">
              <a:solidFill>
                <a:schemeClr val="dk1"/>
              </a:solidFill>
            </a:rPr>
            <a:t>方案</a:t>
          </a:r>
          <a:endParaRPr lang="zh-CN" altLang="en-US">
            <a:solidFill>
              <a:schemeClr val="dk1"/>
            </a:solidFill>
          </a:endParaRPr>
        </a:p>
      </dsp:txBody>
      <dsp:txXfrm>
        <a:off x="0" y="0"/>
        <a:ext cx="1296651" cy="237490"/>
      </dsp:txXfrm>
    </dsp:sp>
    <dsp:sp modelId="{8A5CF0CE-3323-464D-9C63-05C1BDB053F5}">
      <dsp:nvSpPr>
        <dsp:cNvPr id="4" name="右箭头 3"/>
        <dsp:cNvSpPr/>
      </dsp:nvSpPr>
      <dsp:spPr bwMode="white">
        <a:xfrm>
          <a:off x="1418536" y="0"/>
          <a:ext cx="274890" cy="23749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dk1">
            <a:tint val="60000"/>
          </a:schemeClr>
        </a:lnRef>
        <a:fillRef idx="3">
          <a:schemeClr val="dk1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1418536" y="0"/>
        <a:ext cx="274890" cy="237490"/>
      </dsp:txXfrm>
    </dsp:sp>
    <dsp:sp modelId="{552FB8E7-A5FB-4CC3-94C3-CE0BDF19F9F1}">
      <dsp:nvSpPr>
        <dsp:cNvPr id="5" name="圆角矩形 4"/>
        <dsp:cNvSpPr/>
      </dsp:nvSpPr>
      <dsp:spPr bwMode="white">
        <a:xfrm>
          <a:off x="1815311" y="0"/>
          <a:ext cx="1296651" cy="237490"/>
        </a:xfrm>
        <a:prstGeom prst="roundRect">
          <a:avLst>
            <a:gd name="adj" fmla="val 10000"/>
          </a:avLst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34290" tIns="34290" rIns="34290" bIns="3429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dk1"/>
              </a:solidFill>
            </a:rPr>
            <a:t>项目</a:t>
          </a:r>
          <a:r>
            <a:rPr lang="zh-CN" altLang="en-US">
              <a:solidFill>
                <a:schemeClr val="dk1"/>
              </a:solidFill>
            </a:rPr>
            <a:t>范围</a:t>
          </a:r>
          <a:endParaRPr lang="zh-CN" altLang="en-US">
            <a:solidFill>
              <a:schemeClr val="dk1"/>
            </a:solidFill>
          </a:endParaRPr>
        </a:p>
      </dsp:txBody>
      <dsp:txXfrm>
        <a:off x="1815311" y="0"/>
        <a:ext cx="1296651" cy="237490"/>
      </dsp:txXfrm>
    </dsp:sp>
    <dsp:sp modelId="{353C3794-50AA-4D44-83C9-CE28317C3317}">
      <dsp:nvSpPr>
        <dsp:cNvPr id="6" name="右箭头 5"/>
        <dsp:cNvSpPr/>
      </dsp:nvSpPr>
      <dsp:spPr bwMode="white">
        <a:xfrm>
          <a:off x="3233847" y="0"/>
          <a:ext cx="274890" cy="23749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dk1">
            <a:tint val="60000"/>
          </a:schemeClr>
        </a:lnRef>
        <a:fillRef idx="3">
          <a:schemeClr val="dk1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3233847" y="0"/>
        <a:ext cx="274890" cy="237490"/>
      </dsp:txXfrm>
    </dsp:sp>
    <dsp:sp modelId="{A1E15D63-E1FF-4A28-A04F-A2B65927BC31}">
      <dsp:nvSpPr>
        <dsp:cNvPr id="7" name="圆角矩形 6"/>
        <dsp:cNvSpPr/>
      </dsp:nvSpPr>
      <dsp:spPr bwMode="white">
        <a:xfrm>
          <a:off x="3630622" y="0"/>
          <a:ext cx="1296651" cy="237490"/>
        </a:xfrm>
        <a:prstGeom prst="roundRect">
          <a:avLst>
            <a:gd name="adj" fmla="val 10000"/>
          </a:avLst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34290" tIns="34290" rIns="34290" bIns="3429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dk1"/>
              </a:solidFill>
            </a:rPr>
            <a:t>实施</a:t>
          </a:r>
          <a:r>
            <a:rPr lang="zh-CN" altLang="en-US">
              <a:solidFill>
                <a:schemeClr val="dk1"/>
              </a:solidFill>
            </a:rPr>
            <a:t>计划</a:t>
          </a:r>
          <a:endParaRPr lang="en-US" altLang="zh-CN">
            <a:solidFill>
              <a:schemeClr val="dk1"/>
            </a:solidFill>
          </a:endParaRPr>
        </a:p>
      </dsp:txBody>
      <dsp:txXfrm>
        <a:off x="3630622" y="0"/>
        <a:ext cx="1296651" cy="237490"/>
      </dsp:txXfrm>
    </dsp:sp>
    <dsp:sp modelId="{E3B46CB8-0D44-4511-9812-E03577BD041C}">
      <dsp:nvSpPr>
        <dsp:cNvPr id="8" name="右箭头 7"/>
        <dsp:cNvSpPr/>
      </dsp:nvSpPr>
      <dsp:spPr bwMode="white">
        <a:xfrm>
          <a:off x="5049158" y="0"/>
          <a:ext cx="274890" cy="23749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dk1">
            <a:tint val="60000"/>
          </a:schemeClr>
        </a:lnRef>
        <a:fillRef idx="3">
          <a:schemeClr val="dk1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solidFill>
              <a:schemeClr val="dk1"/>
            </a:solidFill>
          </a:endParaRPr>
        </a:p>
      </dsp:txBody>
      <dsp:txXfrm>
        <a:off x="5049158" y="0"/>
        <a:ext cx="274890" cy="237490"/>
      </dsp:txXfrm>
    </dsp:sp>
    <dsp:sp modelId="{556E96CF-E417-4488-A7F4-FC08FA6EBCCA}">
      <dsp:nvSpPr>
        <dsp:cNvPr id="9" name="圆角矩形 8"/>
        <dsp:cNvSpPr/>
      </dsp:nvSpPr>
      <dsp:spPr bwMode="white">
        <a:xfrm>
          <a:off x="5445933" y="0"/>
          <a:ext cx="1296651" cy="237490"/>
        </a:xfrm>
        <a:prstGeom prst="roundRect">
          <a:avLst>
            <a:gd name="adj" fmla="val 10000"/>
          </a:avLst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34290" tIns="34290" rIns="34290" bIns="3429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solidFill>
                <a:schemeClr val="dk1"/>
              </a:solidFill>
            </a:rPr>
            <a:t>方案</a:t>
          </a:r>
          <a:r>
            <a:rPr lang="zh-CN">
              <a:solidFill>
                <a:schemeClr val="dk1"/>
              </a:solidFill>
            </a:rPr>
            <a:t>实现</a:t>
          </a:r>
          <a:endParaRPr lang="zh-CN">
            <a:solidFill>
              <a:schemeClr val="dk1"/>
            </a:solidFill>
          </a:endParaRPr>
        </a:p>
      </dsp:txBody>
      <dsp:txXfrm>
        <a:off x="5445933" y="0"/>
        <a:ext cx="1296651" cy="237490"/>
      </dsp:txXfrm>
    </dsp:sp>
    <dsp:sp modelId="{3253FAA2-B611-490A-8FE0-326C482BE49C}">
      <dsp:nvSpPr>
        <dsp:cNvPr id="10" name="右箭头 9"/>
        <dsp:cNvSpPr/>
      </dsp:nvSpPr>
      <dsp:spPr bwMode="white">
        <a:xfrm>
          <a:off x="6864469" y="0"/>
          <a:ext cx="274890" cy="23749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dk1">
            <a:tint val="60000"/>
          </a:schemeClr>
        </a:lnRef>
        <a:fillRef idx="3">
          <a:schemeClr val="dk1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solidFill>
              <a:schemeClr val="dk1"/>
            </a:solidFill>
          </a:endParaRPr>
        </a:p>
      </dsp:txBody>
      <dsp:txXfrm>
        <a:off x="6864469" y="0"/>
        <a:ext cx="274890" cy="237490"/>
      </dsp:txXfrm>
    </dsp:sp>
    <dsp:sp modelId="{AEC6F106-BC72-4814-9F3F-270677CD0D65}">
      <dsp:nvSpPr>
        <dsp:cNvPr id="11" name="圆角矩形 10"/>
        <dsp:cNvSpPr/>
      </dsp:nvSpPr>
      <dsp:spPr bwMode="white">
        <a:xfrm>
          <a:off x="7261244" y="0"/>
          <a:ext cx="1296651" cy="237490"/>
        </a:xfrm>
        <a:prstGeom prst="roundRect">
          <a:avLst>
            <a:gd name="adj" fmla="val 10000"/>
          </a:avLst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34290" tIns="34290" rIns="34290" bIns="3429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solidFill>
                <a:schemeClr val="dk1"/>
              </a:solidFill>
            </a:rPr>
            <a:t>项目</a:t>
          </a:r>
          <a:r>
            <a:rPr lang="zh-CN">
              <a:solidFill>
                <a:schemeClr val="dk1"/>
              </a:solidFill>
            </a:rPr>
            <a:t>验收</a:t>
          </a:r>
          <a:endParaRPr lang="zh-CN">
            <a:solidFill>
              <a:schemeClr val="dk1"/>
            </a:solidFill>
          </a:endParaRPr>
        </a:p>
      </dsp:txBody>
      <dsp:txXfrm>
        <a:off x="7261244" y="0"/>
        <a:ext cx="1296651" cy="237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957705" cy="1957705"/>
        <a:chOff x="0" y="0"/>
        <a:chExt cx="1957705" cy="1957705"/>
      </a:xfrm>
    </dsp:grpSpPr>
    <dsp:sp modelId="{BCA10F31-5D21-4CB8-A31F-BEAD9E01EF12}">
      <dsp:nvSpPr>
        <dsp:cNvPr id="3" name="圆角矩形 2"/>
        <dsp:cNvSpPr/>
      </dsp:nvSpPr>
      <dsp:spPr bwMode="white">
        <a:xfrm>
          <a:off x="1055992" y="0"/>
          <a:ext cx="704774" cy="391541"/>
        </a:xfrm>
        <a:prstGeom prst="roundRect">
          <a:avLst>
            <a:gd name="adj" fmla="val 10000"/>
          </a:avLst>
        </a:prstGeom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dk1"/>
              </a:solidFill>
            </a:rPr>
            <a:t>对等</a:t>
          </a:r>
          <a:r>
            <a:rPr lang="zh-CN" altLang="en-US">
              <a:solidFill>
                <a:schemeClr val="dk1"/>
              </a:solidFill>
            </a:rPr>
            <a:t>价值</a:t>
          </a:r>
          <a:endParaRPr lang="zh-CN" altLang="en-US">
            <a:solidFill>
              <a:schemeClr val="dk1"/>
            </a:solidFill>
          </a:endParaRPr>
        </a:p>
      </dsp:txBody>
      <dsp:txXfrm>
        <a:off x="1055992" y="0"/>
        <a:ext cx="704774" cy="391541"/>
      </dsp:txXfrm>
    </dsp:sp>
    <dsp:sp modelId="{90B1918A-CF69-48DA-B00D-048A5AA8F888}">
      <dsp:nvSpPr>
        <dsp:cNvPr id="4" name="圆角矩形 3"/>
        <dsp:cNvSpPr/>
      </dsp:nvSpPr>
      <dsp:spPr bwMode="white">
        <a:xfrm>
          <a:off x="2073999" y="0"/>
          <a:ext cx="704774" cy="391541"/>
        </a:xfrm>
        <a:prstGeom prst="roundRect">
          <a:avLst>
            <a:gd name="adj" fmla="val 10000"/>
          </a:avLst>
        </a:prstGeom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dk1"/>
              </a:solidFill>
            </a:rPr>
            <a:t>岗位</a:t>
          </a:r>
          <a:r>
            <a:rPr lang="zh-CN" altLang="en-US">
              <a:solidFill>
                <a:schemeClr val="dk1"/>
              </a:solidFill>
            </a:rPr>
            <a:t>产出</a:t>
          </a:r>
          <a:endParaRPr lang="zh-CN" altLang="en-US">
            <a:solidFill>
              <a:schemeClr val="dk1"/>
            </a:solidFill>
          </a:endParaRPr>
        </a:p>
      </dsp:txBody>
      <dsp:txXfrm>
        <a:off x="2073999" y="0"/>
        <a:ext cx="704774" cy="391541"/>
      </dsp:txXfrm>
    </dsp:sp>
    <dsp:sp modelId="{46B62500-BDDA-4FE3-A5CA-18280B14D8BF}">
      <dsp:nvSpPr>
        <dsp:cNvPr id="5" name="等腰三角形 4"/>
        <dsp:cNvSpPr/>
      </dsp:nvSpPr>
      <dsp:spPr bwMode="white">
        <a:xfrm>
          <a:off x="1770555" y="1664049"/>
          <a:ext cx="293656" cy="293656"/>
        </a:xfrm>
        <a:prstGeom prst="triangle">
          <a:avLst/>
        </a:prstGeom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Xfrm>
        <a:off x="1770555" y="1664049"/>
        <a:ext cx="293656" cy="293656"/>
      </dsp:txXfrm>
    </dsp:sp>
    <dsp:sp modelId="{A5F4E717-5847-4F20-BAD6-791EAA9F99EA}">
      <dsp:nvSpPr>
        <dsp:cNvPr id="6" name="矩形 5"/>
        <dsp:cNvSpPr/>
      </dsp:nvSpPr>
      <dsp:spPr bwMode="white">
        <a:xfrm rot="240000">
          <a:off x="1036146" y="1538214"/>
          <a:ext cx="1762473" cy="123244"/>
        </a:xfrm>
        <a:prstGeom prst="rect">
          <a:avLst/>
        </a:prstGeom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Xfrm rot="240000">
        <a:off x="1036146" y="1538214"/>
        <a:ext cx="1762473" cy="123244"/>
      </dsp:txXfrm>
    </dsp:sp>
    <dsp:sp modelId="{55153F19-850C-41F8-B48A-0191C519C2ED}">
      <dsp:nvSpPr>
        <dsp:cNvPr id="7" name="圆角矩形 6"/>
        <dsp:cNvSpPr/>
      </dsp:nvSpPr>
      <dsp:spPr bwMode="white">
        <a:xfrm rot="240000">
          <a:off x="2094358" y="1230074"/>
          <a:ext cx="703210" cy="327624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代码</a:t>
          </a:r>
          <a:endParaRPr lang="zh-CN" altLang="en-US"/>
        </a:p>
      </dsp:txBody>
      <dsp:txXfrm rot="240000">
        <a:off x="2094358" y="1230074"/>
        <a:ext cx="703210" cy="327624"/>
      </dsp:txXfrm>
    </dsp:sp>
    <dsp:sp modelId="{40B9F568-D068-4B9B-941E-88FA36565EB9}">
      <dsp:nvSpPr>
        <dsp:cNvPr id="8" name="圆角矩形 7"/>
        <dsp:cNvSpPr/>
      </dsp:nvSpPr>
      <dsp:spPr bwMode="white">
        <a:xfrm rot="240000">
          <a:off x="2119808" y="877687"/>
          <a:ext cx="703210" cy="327624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文档</a:t>
          </a:r>
          <a:endParaRPr lang="zh-CN" altLang="en-US"/>
        </a:p>
      </dsp:txBody>
      <dsp:txXfrm rot="240000">
        <a:off x="2119808" y="877687"/>
        <a:ext cx="703210" cy="327624"/>
      </dsp:txXfrm>
    </dsp:sp>
    <dsp:sp modelId="{B2D7741A-5558-421F-A2C2-0012E5886420}">
      <dsp:nvSpPr>
        <dsp:cNvPr id="9" name="圆角矩形 8"/>
        <dsp:cNvSpPr/>
      </dsp:nvSpPr>
      <dsp:spPr bwMode="white">
        <a:xfrm rot="240000">
          <a:off x="2145258" y="533131"/>
          <a:ext cx="703210" cy="327624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......</a:t>
          </a:r>
          <a:endParaRPr lang="en-US" altLang="zh-CN"/>
        </a:p>
      </dsp:txBody>
      <dsp:txXfrm rot="240000">
        <a:off x="2145258" y="533131"/>
        <a:ext cx="703210" cy="327624"/>
      </dsp:txXfrm>
    </dsp:sp>
    <dsp:sp modelId="{17B7E3E3-FD07-44CA-AB00-A70043BC1328}">
      <dsp:nvSpPr>
        <dsp:cNvPr id="10" name="圆角矩形 9"/>
        <dsp:cNvSpPr/>
      </dsp:nvSpPr>
      <dsp:spPr bwMode="white">
        <a:xfrm rot="240000">
          <a:off x="1086140" y="1159597"/>
          <a:ext cx="703210" cy="327624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薪酬</a:t>
          </a:r>
          <a:endParaRPr lang="zh-CN" altLang="en-US"/>
        </a:p>
      </dsp:txBody>
      <dsp:txXfrm rot="240000">
        <a:off x="1086140" y="1159597"/>
        <a:ext cx="703210" cy="327624"/>
      </dsp:txXfrm>
    </dsp:sp>
    <dsp:sp modelId="{57E347AA-239C-4B95-860F-FEFCB763B3A1}">
      <dsp:nvSpPr>
        <dsp:cNvPr id="11" name="圆角矩形 10"/>
        <dsp:cNvSpPr/>
      </dsp:nvSpPr>
      <dsp:spPr bwMode="white">
        <a:xfrm rot="240000">
          <a:off x="1111590" y="807210"/>
          <a:ext cx="703210" cy="327624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......</a:t>
          </a:r>
          <a:endParaRPr lang="en-US" altLang="zh-CN"/>
        </a:p>
      </dsp:txBody>
      <dsp:txXfrm rot="240000">
        <a:off x="1111590" y="807210"/>
        <a:ext cx="703210" cy="327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type="rect" r:blip="" rot="4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 rot="4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 rot="4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4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4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type="rect" r:blip="" rot="-4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 rot="-4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 rot="-4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-4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-4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-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 rot="4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-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-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-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type="rect" r:blip="" rot="4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-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-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 rot="-4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type="rect" r:blip="" rot="-4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### </a:t>
            </a:r>
            <a:r>
              <a:rPr lang="zh-CN" altLang="en-US">
                <a:sym typeface="+mn-ea"/>
              </a:rPr>
              <a:t>解决方案层</a:t>
            </a:r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包含智慧园区、智慧楼宇、智慧党校、智慧校园、智慧公寓、智慧公租房、智慧宿舍、智慧机关、智慧社区等解决方案。</a:t>
            </a:r>
            <a:endParaRPr lang="zh-CN" altLang="en-US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### </a:t>
            </a:r>
            <a:r>
              <a:rPr lang="zh-CN" altLang="en-US">
                <a:sym typeface="+mn-ea"/>
              </a:rPr>
              <a:t>产品层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业务应用产品（运营、管理、服务）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招商租赁系统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宿舍管理系统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公寓管理系统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智慧物业管理平台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园区服务平台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物联智能化产品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无感智能接待系统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智能考勤系统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智慧用电系统</a:t>
            </a:r>
            <a:endParaRPr lang="zh-CN" altLang="en-US"/>
          </a:p>
          <a:p>
            <a:r>
              <a:rPr lang="en-US" altLang="zh-CN">
                <a:sym typeface="+mn-ea"/>
              </a:rPr>
              <a:t>  - VIP</a:t>
            </a:r>
            <a:r>
              <a:rPr lang="zh-CN" altLang="en-US">
                <a:sym typeface="+mn-ea"/>
              </a:rPr>
              <a:t>车位锁系统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数字会议系统</a:t>
            </a:r>
            <a:endParaRPr lang="zh-CN" altLang="en-US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### </a:t>
            </a:r>
            <a:r>
              <a:rPr lang="zh-CN" altLang="en-US">
                <a:sym typeface="+mn-ea"/>
              </a:rPr>
              <a:t>展示层</a:t>
            </a:r>
            <a:endParaRPr lang="zh-CN" altLang="en-US"/>
          </a:p>
          <a:p>
            <a:r>
              <a:rPr lang="en-US" altLang="zh-CN">
                <a:sym typeface="+mn-ea"/>
              </a:rPr>
              <a:t>- LED </a:t>
            </a:r>
            <a:r>
              <a:rPr lang="zh-CN" altLang="en-US">
                <a:sym typeface="+mn-ea"/>
              </a:rPr>
              <a:t>园区</a:t>
            </a:r>
            <a:r>
              <a:rPr lang="en-US" altLang="zh-CN">
                <a:sym typeface="+mn-ea"/>
              </a:rPr>
              <a:t>IOC</a:t>
            </a:r>
            <a:r>
              <a:rPr lang="zh-CN" altLang="en-US">
                <a:sym typeface="+mn-ea"/>
              </a:rPr>
              <a:t>运营中心（大屏端）</a:t>
            </a:r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统一后台管理门户</a:t>
            </a:r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服务小程序</a:t>
            </a:r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管理手机端</a:t>
            </a:r>
            <a:endParaRPr lang="zh-CN" altLang="en-US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### </a:t>
            </a:r>
            <a:r>
              <a:rPr lang="zh-CN" altLang="en-US">
                <a:sym typeface="+mn-ea"/>
              </a:rPr>
              <a:t>应用层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行业应用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商办：招商、租赁、缴费、账单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公寓：合同、缴费、账单、锁控、退房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宿舍：申请、宿舍、配宿、账单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党校：开班、培训、排课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机关：后勤、食堂、用房、维修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工厂：节能减排、智慧物流、智慧仓储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专题分析：运营分析、管理效能分析、财务分析、安全告警分析、客户分析、企业分析、能耗分析、硬件分析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产业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社区：智能家居、电动车进电梯、业主体验、高空抛物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康养：智慧养老、老人定位、智慧家居、跌倒监测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校园：智慧照明、教研、宿舍管理、实训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综合安防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智慧消防、安防联动、电子围栏、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视觉识别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能源管理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光伏及储能、碳排放管理、充电桩管理、供排水管理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绿色环境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园林灌溉、垃圾监测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园区管理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资产管理、物业管理、费用管理、合同管理、服务管理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园区服务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餐饮服务、校园服务、办公服务、机关服务</a:t>
            </a:r>
            <a:endParaRPr lang="zh-CN" altLang="en-US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### </a:t>
            </a:r>
            <a:r>
              <a:rPr lang="zh-CN" altLang="en-US">
                <a:sym typeface="+mn-ea"/>
              </a:rPr>
              <a:t>支撑模块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基础安防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视频管理、门禁管理、电子巡更、入侵检测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能耗管理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三表管理、能耗监测、能耗统计、策略控制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绿色环境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空气监测、温湿度监测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园区管理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人车管理、空间管理、工单管理、设备管理、订单管理</a:t>
            </a:r>
            <a:endParaRPr lang="zh-CN" altLang="en-US"/>
          </a:p>
          <a:p>
            <a:r>
              <a:rPr lang="en-US" altLang="zh-CN">
                <a:sym typeface="+mn-ea"/>
              </a:rPr>
              <a:t>- **</a:t>
            </a:r>
            <a:r>
              <a:rPr lang="zh-CN" altLang="en-US">
                <a:sym typeface="+mn-ea"/>
              </a:rPr>
              <a:t>园区服务</a:t>
            </a:r>
            <a:r>
              <a:rPr lang="en-US" altLang="zh-CN">
                <a:sym typeface="+mn-ea"/>
              </a:rPr>
              <a:t>**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- </a:t>
            </a:r>
            <a:r>
              <a:rPr lang="zh-CN" altLang="en-US">
                <a:sym typeface="+mn-ea"/>
              </a:rPr>
              <a:t>访客服务、会议服务、停车服务、通知公告</a:t>
            </a:r>
            <a:endParaRPr lang="zh-CN" altLang="en-US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### </a:t>
            </a:r>
            <a:r>
              <a:rPr lang="zh-CN" altLang="en-US">
                <a:sym typeface="+mn-ea"/>
              </a:rPr>
              <a:t>基础模块</a:t>
            </a:r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用户中心、权限中心、日志中心、消息中心、支付中心、文件中心、报表中心、审批中心、告警中心</a:t>
            </a:r>
            <a:endParaRPr lang="zh-CN" altLang="en-US"/>
          </a:p>
          <a:p>
            <a:endParaRPr lang="en-US" altLang="zh-CN"/>
          </a:p>
          <a:p>
            <a:r>
              <a:rPr lang="zh-CN" altLang="en-US">
                <a:sym typeface="+mn-ea"/>
              </a:rPr>
              <a:t>这个架构图展示了一个全面的数字园区解决方案，涵盖了从基础设施到应用服务的各个方面，旨在通过智能化手段提升园区的运营效率和管理水平。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>
                  <a:lumMod val="9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6096000" y="1656000"/>
            <a:ext cx="5257200" cy="180000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897200" y="4025266"/>
            <a:ext cx="3456000" cy="57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7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0" y="3772535"/>
            <a:ext cx="2491105" cy="493395"/>
          </a:xfrm>
          <a:custGeom>
            <a:avLst/>
            <a:gdLst>
              <a:gd name="connsiteX0" fmla="*/ 0 w 3822"/>
              <a:gd name="connsiteY0" fmla="*/ 0 h 777"/>
              <a:gd name="connsiteX1" fmla="*/ 3822 w 3822"/>
              <a:gd name="connsiteY1" fmla="*/ 777 h 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777">
                <a:moveTo>
                  <a:pt x="0" y="0"/>
                </a:moveTo>
                <a:cubicBezTo>
                  <a:pt x="1749" y="41"/>
                  <a:pt x="3384" y="519"/>
                  <a:pt x="3822" y="777"/>
                </a:cubicBezTo>
              </a:path>
            </a:pathLst>
          </a:custGeom>
          <a:noFill/>
          <a:ln w="165100" cap="flat">
            <a:gradFill>
              <a:gsLst>
                <a:gs pos="3670">
                  <a:schemeClr val="accent1">
                    <a:lumMod val="10000"/>
                    <a:lumOff val="90000"/>
                  </a:schemeClr>
                </a:gs>
                <a:gs pos="100000">
                  <a:schemeClr val="accent1">
                    <a:lumMod val="10000"/>
                    <a:lumOff val="90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9"/>
            </p:custDataLst>
          </p:nvPr>
        </p:nvSpPr>
        <p:spPr>
          <a:xfrm>
            <a:off x="2450121" y="4292063"/>
            <a:ext cx="9741651" cy="1769110"/>
          </a:xfrm>
          <a:custGeom>
            <a:avLst/>
            <a:gdLst>
              <a:gd name="connsiteX0" fmla="*/ 15341 w 15341"/>
              <a:gd name="connsiteY0" fmla="*/ 2786 h 2786"/>
              <a:gd name="connsiteX1" fmla="*/ 4363 w 15341"/>
              <a:gd name="connsiteY1" fmla="*/ 2786 h 2786"/>
              <a:gd name="connsiteX2" fmla="*/ 55 w 15341"/>
              <a:gd name="connsiteY2" fmla="*/ 1369 h 2786"/>
              <a:gd name="connsiteX3" fmla="*/ 1630 w 15341"/>
              <a:gd name="connsiteY3" fmla="*/ 1393 h 2786"/>
              <a:gd name="connsiteX4" fmla="*/ 427 w 15341"/>
              <a:gd name="connsiteY4" fmla="*/ 663 h 2786"/>
              <a:gd name="connsiteX5" fmla="*/ 106 w 15341"/>
              <a:gd name="connsiteY5" fmla="*/ 0 h 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41" h="2786">
                <a:moveTo>
                  <a:pt x="15341" y="2786"/>
                </a:moveTo>
                <a:lnTo>
                  <a:pt x="4363" y="2786"/>
                </a:lnTo>
                <a:cubicBezTo>
                  <a:pt x="3090" y="2648"/>
                  <a:pt x="1247" y="2346"/>
                  <a:pt x="55" y="1369"/>
                </a:cubicBezTo>
                <a:cubicBezTo>
                  <a:pt x="-340" y="1044"/>
                  <a:pt x="1511" y="1549"/>
                  <a:pt x="1630" y="1393"/>
                </a:cubicBezTo>
                <a:cubicBezTo>
                  <a:pt x="1749" y="1238"/>
                  <a:pt x="1048" y="967"/>
                  <a:pt x="427" y="663"/>
                </a:cubicBezTo>
                <a:lnTo>
                  <a:pt x="106" y="0"/>
                </a:lnTo>
              </a:path>
            </a:pathLst>
          </a:custGeom>
          <a:noFill/>
          <a:ln w="165100" cap="rnd">
            <a:gradFill>
              <a:gsLst>
                <a:gs pos="0">
                  <a:schemeClr val="accent1">
                    <a:lumMod val="10000"/>
                    <a:lumOff val="90000"/>
                  </a:schemeClr>
                </a:gs>
                <a:gs pos="9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圆角矩形 5"/>
          <p:cNvSpPr/>
          <p:nvPr userDrawn="1">
            <p:custDataLst>
              <p:tags r:id="rId10"/>
            </p:custDataLst>
          </p:nvPr>
        </p:nvSpPr>
        <p:spPr>
          <a:xfrm rot="21000000">
            <a:off x="2602865" y="1561465"/>
            <a:ext cx="196215" cy="6292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5000">
                <a:schemeClr val="accent1">
                  <a:lumMod val="5000"/>
                  <a:lumOff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圆角矩形 7"/>
          <p:cNvSpPr/>
          <p:nvPr userDrawn="1">
            <p:custDataLst>
              <p:tags r:id="rId11"/>
            </p:custDataLst>
          </p:nvPr>
        </p:nvSpPr>
        <p:spPr>
          <a:xfrm rot="600000" flipH="1">
            <a:off x="3422015" y="1561465"/>
            <a:ext cx="196215" cy="6292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5000">
                <a:schemeClr val="accent1">
                  <a:lumMod val="5000"/>
                  <a:lumOff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8" name="圆角矩形 8"/>
          <p:cNvSpPr/>
          <p:nvPr userDrawn="1">
            <p:custDataLst>
              <p:tags r:id="rId12"/>
            </p:custDataLst>
          </p:nvPr>
        </p:nvSpPr>
        <p:spPr>
          <a:xfrm rot="2700000" flipH="1">
            <a:off x="4237990" y="2147570"/>
            <a:ext cx="196215" cy="5975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5000">
                <a:schemeClr val="accent1">
                  <a:lumMod val="5000"/>
                  <a:lumOff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0" name="圆角矩形 10"/>
          <p:cNvSpPr/>
          <p:nvPr userDrawn="1">
            <p:custDataLst>
              <p:tags r:id="rId13"/>
            </p:custDataLst>
          </p:nvPr>
        </p:nvSpPr>
        <p:spPr>
          <a:xfrm rot="18900000">
            <a:off x="1786890" y="2147570"/>
            <a:ext cx="196215" cy="5975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5000">
                <a:schemeClr val="accent1">
                  <a:lumMod val="5000"/>
                  <a:lumOff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1" name="弧形 20"/>
          <p:cNvSpPr>
            <a:spLocks noChangeAspect="1"/>
          </p:cNvSpPr>
          <p:nvPr userDrawn="1">
            <p:custDataLst>
              <p:tags r:id="rId14"/>
            </p:custDataLst>
          </p:nvPr>
        </p:nvSpPr>
        <p:spPr>
          <a:xfrm>
            <a:off x="2603278" y="2983296"/>
            <a:ext cx="1023161" cy="1023161"/>
          </a:xfrm>
          <a:prstGeom prst="arc">
            <a:avLst>
              <a:gd name="adj1" fmla="val 11947030"/>
              <a:gd name="adj2" fmla="val 15472635"/>
            </a:avLst>
          </a:prstGeom>
          <a:noFill/>
          <a:ln w="1524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15"/>
            </p:custDataLst>
          </p:nvPr>
        </p:nvSpPr>
        <p:spPr>
          <a:xfrm>
            <a:off x="2248905" y="2650927"/>
            <a:ext cx="1731909" cy="1988439"/>
          </a:xfrm>
          <a:custGeom>
            <a:avLst/>
            <a:gdLst>
              <a:gd name="connsiteX0" fmla="*/ 835978 w 1671956"/>
              <a:gd name="connsiteY0" fmla="*/ 0 h 1919605"/>
              <a:gd name="connsiteX1" fmla="*/ 1671956 w 1671956"/>
              <a:gd name="connsiteY1" fmla="*/ 835978 h 1919605"/>
              <a:gd name="connsiteX2" fmla="*/ 1606261 w 1671956"/>
              <a:gd name="connsiteY2" fmla="*/ 1161379 h 1919605"/>
              <a:gd name="connsiteX3" fmla="*/ 1562218 w 1671956"/>
              <a:gd name="connsiteY3" fmla="*/ 1242521 h 1919605"/>
              <a:gd name="connsiteX4" fmla="*/ 1577340 w 1671956"/>
              <a:gd name="connsiteY4" fmla="*/ 1243330 h 1919605"/>
              <a:gd name="connsiteX5" fmla="*/ 1177290 w 1671956"/>
              <a:gd name="connsiteY5" fmla="*/ 1919605 h 1919605"/>
              <a:gd name="connsiteX6" fmla="*/ 248285 w 1671956"/>
              <a:gd name="connsiteY6" fmla="*/ 1548130 h 1919605"/>
              <a:gd name="connsiteX7" fmla="*/ 57785 w 1671956"/>
              <a:gd name="connsiteY7" fmla="*/ 1162050 h 1919605"/>
              <a:gd name="connsiteX8" fmla="*/ 66307 w 1671956"/>
              <a:gd name="connsiteY8" fmla="*/ 1162506 h 1919605"/>
              <a:gd name="connsiteX9" fmla="*/ 65695 w 1671956"/>
              <a:gd name="connsiteY9" fmla="*/ 1161379 h 1919605"/>
              <a:gd name="connsiteX10" fmla="*/ 0 w 1671956"/>
              <a:gd name="connsiteY10" fmla="*/ 835978 h 1919605"/>
              <a:gd name="connsiteX11" fmla="*/ 835978 w 1671956"/>
              <a:gd name="connsiteY11" fmla="*/ 0 h 1919605"/>
              <a:gd name="connsiteX0-1" fmla="*/ 835978 w 1671956"/>
              <a:gd name="connsiteY0-2" fmla="*/ 0 h 1919605"/>
              <a:gd name="connsiteX1-3" fmla="*/ 1671956 w 1671956"/>
              <a:gd name="connsiteY1-4" fmla="*/ 835978 h 1919605"/>
              <a:gd name="connsiteX2-5" fmla="*/ 1606261 w 1671956"/>
              <a:gd name="connsiteY2-6" fmla="*/ 1161379 h 1919605"/>
              <a:gd name="connsiteX3-7" fmla="*/ 1562218 w 1671956"/>
              <a:gd name="connsiteY3-8" fmla="*/ 1242521 h 1919605"/>
              <a:gd name="connsiteX4-9" fmla="*/ 1177290 w 1671956"/>
              <a:gd name="connsiteY4-10" fmla="*/ 1919605 h 1919605"/>
              <a:gd name="connsiteX5-11" fmla="*/ 248285 w 1671956"/>
              <a:gd name="connsiteY5-12" fmla="*/ 1548130 h 1919605"/>
              <a:gd name="connsiteX6-13" fmla="*/ 57785 w 1671956"/>
              <a:gd name="connsiteY6-14" fmla="*/ 1162050 h 1919605"/>
              <a:gd name="connsiteX7-15" fmla="*/ 66307 w 1671956"/>
              <a:gd name="connsiteY7-16" fmla="*/ 1162506 h 1919605"/>
              <a:gd name="connsiteX8-17" fmla="*/ 65695 w 1671956"/>
              <a:gd name="connsiteY8-18" fmla="*/ 1161379 h 1919605"/>
              <a:gd name="connsiteX9-19" fmla="*/ 0 w 1671956"/>
              <a:gd name="connsiteY9-20" fmla="*/ 835978 h 1919605"/>
              <a:gd name="connsiteX10-21" fmla="*/ 835978 w 1671956"/>
              <a:gd name="connsiteY10-22" fmla="*/ 0 h 1919605"/>
              <a:gd name="connsiteX0-23" fmla="*/ 835978 w 1671956"/>
              <a:gd name="connsiteY0-24" fmla="*/ 0 h 1919605"/>
              <a:gd name="connsiteX1-25" fmla="*/ 1671956 w 1671956"/>
              <a:gd name="connsiteY1-26" fmla="*/ 835978 h 1919605"/>
              <a:gd name="connsiteX2-27" fmla="*/ 1606261 w 1671956"/>
              <a:gd name="connsiteY2-28" fmla="*/ 1161379 h 1919605"/>
              <a:gd name="connsiteX3-29" fmla="*/ 1562218 w 1671956"/>
              <a:gd name="connsiteY3-30" fmla="*/ 1242521 h 1919605"/>
              <a:gd name="connsiteX4-31" fmla="*/ 1177290 w 1671956"/>
              <a:gd name="connsiteY4-32" fmla="*/ 1919605 h 1919605"/>
              <a:gd name="connsiteX5-33" fmla="*/ 248285 w 1671956"/>
              <a:gd name="connsiteY5-34" fmla="*/ 1548130 h 1919605"/>
              <a:gd name="connsiteX6-35" fmla="*/ 66307 w 1671956"/>
              <a:gd name="connsiteY6-36" fmla="*/ 1162506 h 1919605"/>
              <a:gd name="connsiteX7-37" fmla="*/ 65695 w 1671956"/>
              <a:gd name="connsiteY7-38" fmla="*/ 1161379 h 1919605"/>
              <a:gd name="connsiteX8-39" fmla="*/ 0 w 1671956"/>
              <a:gd name="connsiteY8-40" fmla="*/ 835978 h 1919605"/>
              <a:gd name="connsiteX9-41" fmla="*/ 835978 w 1671956"/>
              <a:gd name="connsiteY9-42" fmla="*/ 0 h 1919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671956" h="1919605">
                <a:moveTo>
                  <a:pt x="835978" y="0"/>
                </a:moveTo>
                <a:cubicBezTo>
                  <a:pt x="1297676" y="0"/>
                  <a:pt x="1671956" y="374280"/>
                  <a:pt x="1671956" y="835978"/>
                </a:cubicBezTo>
                <a:cubicBezTo>
                  <a:pt x="1671956" y="951403"/>
                  <a:pt x="1648564" y="1061364"/>
                  <a:pt x="1606261" y="1161379"/>
                </a:cubicBezTo>
                <a:lnTo>
                  <a:pt x="1562218" y="1242521"/>
                </a:lnTo>
                <a:lnTo>
                  <a:pt x="1177290" y="1919605"/>
                </a:lnTo>
                <a:lnTo>
                  <a:pt x="248285" y="1548130"/>
                </a:lnTo>
                <a:lnTo>
                  <a:pt x="66307" y="1162506"/>
                </a:lnTo>
                <a:lnTo>
                  <a:pt x="65695" y="1161379"/>
                </a:lnTo>
                <a:cubicBezTo>
                  <a:pt x="23393" y="1061364"/>
                  <a:pt x="0" y="951403"/>
                  <a:pt x="0" y="835978"/>
                </a:cubicBezTo>
                <a:cubicBezTo>
                  <a:pt x="0" y="374280"/>
                  <a:pt x="374280" y="0"/>
                  <a:pt x="835978" y="0"/>
                </a:cubicBezTo>
                <a:close/>
              </a:path>
            </a:pathLst>
          </a:custGeom>
          <a:noFill/>
          <a:ln w="165100" cap="rnd">
            <a:gradFill>
              <a:gsLst>
                <a:gs pos="42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0000"/>
                    <a:lumOff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>
                  <a:lumMod val="9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0"/>
          <p:cNvSpPr/>
          <p:nvPr userDrawn="1">
            <p:custDataLst>
              <p:tags r:id="rId3"/>
            </p:custDataLst>
          </p:nvPr>
        </p:nvSpPr>
        <p:spPr>
          <a:xfrm>
            <a:off x="0" y="3772535"/>
            <a:ext cx="2491105" cy="493395"/>
          </a:xfrm>
          <a:custGeom>
            <a:avLst/>
            <a:gdLst>
              <a:gd name="connsiteX0" fmla="*/ 0 w 3822"/>
              <a:gd name="connsiteY0" fmla="*/ 0 h 777"/>
              <a:gd name="connsiteX1" fmla="*/ 3822 w 3822"/>
              <a:gd name="connsiteY1" fmla="*/ 777 h 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777">
                <a:moveTo>
                  <a:pt x="0" y="0"/>
                </a:moveTo>
                <a:cubicBezTo>
                  <a:pt x="1749" y="41"/>
                  <a:pt x="3384" y="519"/>
                  <a:pt x="3822" y="777"/>
                </a:cubicBezTo>
              </a:path>
            </a:pathLst>
          </a:custGeom>
          <a:noFill/>
          <a:ln w="165100" cap="flat">
            <a:gradFill>
              <a:gsLst>
                <a:gs pos="3670">
                  <a:schemeClr val="accent1">
                    <a:lumMod val="10000"/>
                    <a:lumOff val="90000"/>
                  </a:schemeClr>
                </a:gs>
                <a:gs pos="100000">
                  <a:schemeClr val="accent1">
                    <a:lumMod val="10000"/>
                    <a:lumOff val="90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>
            <a:off x="2450121" y="4292063"/>
            <a:ext cx="9741651" cy="1769110"/>
          </a:xfrm>
          <a:custGeom>
            <a:avLst/>
            <a:gdLst>
              <a:gd name="connsiteX0" fmla="*/ 15341 w 15341"/>
              <a:gd name="connsiteY0" fmla="*/ 2786 h 2786"/>
              <a:gd name="connsiteX1" fmla="*/ 4363 w 15341"/>
              <a:gd name="connsiteY1" fmla="*/ 2786 h 2786"/>
              <a:gd name="connsiteX2" fmla="*/ 55 w 15341"/>
              <a:gd name="connsiteY2" fmla="*/ 1369 h 2786"/>
              <a:gd name="connsiteX3" fmla="*/ 1630 w 15341"/>
              <a:gd name="connsiteY3" fmla="*/ 1393 h 2786"/>
              <a:gd name="connsiteX4" fmla="*/ 427 w 15341"/>
              <a:gd name="connsiteY4" fmla="*/ 663 h 2786"/>
              <a:gd name="connsiteX5" fmla="*/ 106 w 15341"/>
              <a:gd name="connsiteY5" fmla="*/ 0 h 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41" h="2786">
                <a:moveTo>
                  <a:pt x="15341" y="2786"/>
                </a:moveTo>
                <a:lnTo>
                  <a:pt x="4363" y="2786"/>
                </a:lnTo>
                <a:cubicBezTo>
                  <a:pt x="3090" y="2648"/>
                  <a:pt x="1247" y="2346"/>
                  <a:pt x="55" y="1369"/>
                </a:cubicBezTo>
                <a:cubicBezTo>
                  <a:pt x="-340" y="1044"/>
                  <a:pt x="1511" y="1549"/>
                  <a:pt x="1630" y="1393"/>
                </a:cubicBezTo>
                <a:cubicBezTo>
                  <a:pt x="1749" y="1238"/>
                  <a:pt x="1048" y="967"/>
                  <a:pt x="427" y="663"/>
                </a:cubicBezTo>
                <a:lnTo>
                  <a:pt x="106" y="0"/>
                </a:lnTo>
              </a:path>
            </a:pathLst>
          </a:custGeom>
          <a:noFill/>
          <a:ln w="165100" cap="rnd">
            <a:gradFill>
              <a:gsLst>
                <a:gs pos="0">
                  <a:schemeClr val="accent1">
                    <a:lumMod val="10000"/>
                    <a:lumOff val="90000"/>
                  </a:schemeClr>
                </a:gs>
                <a:gs pos="9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圆角矩形 5"/>
          <p:cNvSpPr/>
          <p:nvPr userDrawn="1">
            <p:custDataLst>
              <p:tags r:id="rId5"/>
            </p:custDataLst>
          </p:nvPr>
        </p:nvSpPr>
        <p:spPr>
          <a:xfrm rot="21000000">
            <a:off x="2602865" y="1561465"/>
            <a:ext cx="196215" cy="6292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5000">
                <a:schemeClr val="accent1">
                  <a:lumMod val="5000"/>
                  <a:lumOff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5" name="圆角矩形 7"/>
          <p:cNvSpPr/>
          <p:nvPr userDrawn="1">
            <p:custDataLst>
              <p:tags r:id="rId6"/>
            </p:custDataLst>
          </p:nvPr>
        </p:nvSpPr>
        <p:spPr>
          <a:xfrm rot="600000" flipH="1">
            <a:off x="3422015" y="1561465"/>
            <a:ext cx="196215" cy="6292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5000">
                <a:schemeClr val="accent1">
                  <a:lumMod val="5000"/>
                  <a:lumOff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6" name="圆角矩形 8"/>
          <p:cNvSpPr/>
          <p:nvPr userDrawn="1">
            <p:custDataLst>
              <p:tags r:id="rId7"/>
            </p:custDataLst>
          </p:nvPr>
        </p:nvSpPr>
        <p:spPr>
          <a:xfrm rot="2700000" flipH="1">
            <a:off x="4237990" y="2147570"/>
            <a:ext cx="196215" cy="5975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5000">
                <a:schemeClr val="accent1">
                  <a:lumMod val="5000"/>
                  <a:lumOff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" name="圆角矩形 10"/>
          <p:cNvSpPr/>
          <p:nvPr userDrawn="1">
            <p:custDataLst>
              <p:tags r:id="rId8"/>
            </p:custDataLst>
          </p:nvPr>
        </p:nvSpPr>
        <p:spPr>
          <a:xfrm rot="18900000">
            <a:off x="1786890" y="2147570"/>
            <a:ext cx="196215" cy="5975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5000">
                <a:schemeClr val="accent1">
                  <a:lumMod val="5000"/>
                  <a:lumOff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弧形 18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>
            <a:off x="2603278" y="2983296"/>
            <a:ext cx="1023161" cy="1023161"/>
          </a:xfrm>
          <a:prstGeom prst="arc">
            <a:avLst>
              <a:gd name="adj1" fmla="val 11947030"/>
              <a:gd name="adj2" fmla="val 15472635"/>
            </a:avLst>
          </a:prstGeom>
          <a:noFill/>
          <a:ln w="1524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4945262" y="2259936"/>
            <a:ext cx="6071988" cy="1165465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4"/>
            </p:custDataLst>
          </p:nvPr>
        </p:nvSpPr>
        <p:spPr>
          <a:xfrm>
            <a:off x="7969250" y="1200150"/>
            <a:ext cx="3048000" cy="945882"/>
          </a:xfrm>
        </p:spPr>
        <p:txBody>
          <a:bodyPr wrap="square"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4000" b="1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7561250" y="4105822"/>
            <a:ext cx="3456000" cy="57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8" name="任意多边形: 形状 7"/>
          <p:cNvSpPr/>
          <p:nvPr userDrawn="1">
            <p:custDataLst>
              <p:tags r:id="rId16"/>
            </p:custDataLst>
          </p:nvPr>
        </p:nvSpPr>
        <p:spPr>
          <a:xfrm>
            <a:off x="2248905" y="2650927"/>
            <a:ext cx="1731909" cy="1988439"/>
          </a:xfrm>
          <a:custGeom>
            <a:avLst/>
            <a:gdLst>
              <a:gd name="connsiteX0" fmla="*/ 835978 w 1671956"/>
              <a:gd name="connsiteY0" fmla="*/ 0 h 1919605"/>
              <a:gd name="connsiteX1" fmla="*/ 1671956 w 1671956"/>
              <a:gd name="connsiteY1" fmla="*/ 835978 h 1919605"/>
              <a:gd name="connsiteX2" fmla="*/ 1606261 w 1671956"/>
              <a:gd name="connsiteY2" fmla="*/ 1161379 h 1919605"/>
              <a:gd name="connsiteX3" fmla="*/ 1562218 w 1671956"/>
              <a:gd name="connsiteY3" fmla="*/ 1242521 h 1919605"/>
              <a:gd name="connsiteX4" fmla="*/ 1577340 w 1671956"/>
              <a:gd name="connsiteY4" fmla="*/ 1243330 h 1919605"/>
              <a:gd name="connsiteX5" fmla="*/ 1177290 w 1671956"/>
              <a:gd name="connsiteY5" fmla="*/ 1919605 h 1919605"/>
              <a:gd name="connsiteX6" fmla="*/ 248285 w 1671956"/>
              <a:gd name="connsiteY6" fmla="*/ 1548130 h 1919605"/>
              <a:gd name="connsiteX7" fmla="*/ 57785 w 1671956"/>
              <a:gd name="connsiteY7" fmla="*/ 1162050 h 1919605"/>
              <a:gd name="connsiteX8" fmla="*/ 66307 w 1671956"/>
              <a:gd name="connsiteY8" fmla="*/ 1162506 h 1919605"/>
              <a:gd name="connsiteX9" fmla="*/ 65695 w 1671956"/>
              <a:gd name="connsiteY9" fmla="*/ 1161379 h 1919605"/>
              <a:gd name="connsiteX10" fmla="*/ 0 w 1671956"/>
              <a:gd name="connsiteY10" fmla="*/ 835978 h 1919605"/>
              <a:gd name="connsiteX11" fmla="*/ 835978 w 1671956"/>
              <a:gd name="connsiteY11" fmla="*/ 0 h 1919605"/>
              <a:gd name="connsiteX0-1" fmla="*/ 835978 w 1671956"/>
              <a:gd name="connsiteY0-2" fmla="*/ 0 h 1919605"/>
              <a:gd name="connsiteX1-3" fmla="*/ 1671956 w 1671956"/>
              <a:gd name="connsiteY1-4" fmla="*/ 835978 h 1919605"/>
              <a:gd name="connsiteX2-5" fmla="*/ 1606261 w 1671956"/>
              <a:gd name="connsiteY2-6" fmla="*/ 1161379 h 1919605"/>
              <a:gd name="connsiteX3-7" fmla="*/ 1562218 w 1671956"/>
              <a:gd name="connsiteY3-8" fmla="*/ 1242521 h 1919605"/>
              <a:gd name="connsiteX4-9" fmla="*/ 1177290 w 1671956"/>
              <a:gd name="connsiteY4-10" fmla="*/ 1919605 h 1919605"/>
              <a:gd name="connsiteX5-11" fmla="*/ 248285 w 1671956"/>
              <a:gd name="connsiteY5-12" fmla="*/ 1548130 h 1919605"/>
              <a:gd name="connsiteX6-13" fmla="*/ 57785 w 1671956"/>
              <a:gd name="connsiteY6-14" fmla="*/ 1162050 h 1919605"/>
              <a:gd name="connsiteX7-15" fmla="*/ 66307 w 1671956"/>
              <a:gd name="connsiteY7-16" fmla="*/ 1162506 h 1919605"/>
              <a:gd name="connsiteX8-17" fmla="*/ 65695 w 1671956"/>
              <a:gd name="connsiteY8-18" fmla="*/ 1161379 h 1919605"/>
              <a:gd name="connsiteX9-19" fmla="*/ 0 w 1671956"/>
              <a:gd name="connsiteY9-20" fmla="*/ 835978 h 1919605"/>
              <a:gd name="connsiteX10-21" fmla="*/ 835978 w 1671956"/>
              <a:gd name="connsiteY10-22" fmla="*/ 0 h 1919605"/>
              <a:gd name="connsiteX0-23" fmla="*/ 835978 w 1671956"/>
              <a:gd name="connsiteY0-24" fmla="*/ 0 h 1919605"/>
              <a:gd name="connsiteX1-25" fmla="*/ 1671956 w 1671956"/>
              <a:gd name="connsiteY1-26" fmla="*/ 835978 h 1919605"/>
              <a:gd name="connsiteX2-27" fmla="*/ 1606261 w 1671956"/>
              <a:gd name="connsiteY2-28" fmla="*/ 1161379 h 1919605"/>
              <a:gd name="connsiteX3-29" fmla="*/ 1562218 w 1671956"/>
              <a:gd name="connsiteY3-30" fmla="*/ 1242521 h 1919605"/>
              <a:gd name="connsiteX4-31" fmla="*/ 1177290 w 1671956"/>
              <a:gd name="connsiteY4-32" fmla="*/ 1919605 h 1919605"/>
              <a:gd name="connsiteX5-33" fmla="*/ 248285 w 1671956"/>
              <a:gd name="connsiteY5-34" fmla="*/ 1548130 h 1919605"/>
              <a:gd name="connsiteX6-35" fmla="*/ 66307 w 1671956"/>
              <a:gd name="connsiteY6-36" fmla="*/ 1162506 h 1919605"/>
              <a:gd name="connsiteX7-37" fmla="*/ 65695 w 1671956"/>
              <a:gd name="connsiteY7-38" fmla="*/ 1161379 h 1919605"/>
              <a:gd name="connsiteX8-39" fmla="*/ 0 w 1671956"/>
              <a:gd name="connsiteY8-40" fmla="*/ 835978 h 1919605"/>
              <a:gd name="connsiteX9-41" fmla="*/ 835978 w 1671956"/>
              <a:gd name="connsiteY9-42" fmla="*/ 0 h 1919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671956" h="1919605">
                <a:moveTo>
                  <a:pt x="835978" y="0"/>
                </a:moveTo>
                <a:cubicBezTo>
                  <a:pt x="1297676" y="0"/>
                  <a:pt x="1671956" y="374280"/>
                  <a:pt x="1671956" y="835978"/>
                </a:cubicBezTo>
                <a:cubicBezTo>
                  <a:pt x="1671956" y="951403"/>
                  <a:pt x="1648564" y="1061364"/>
                  <a:pt x="1606261" y="1161379"/>
                </a:cubicBezTo>
                <a:lnTo>
                  <a:pt x="1562218" y="1242521"/>
                </a:lnTo>
                <a:lnTo>
                  <a:pt x="1177290" y="1919605"/>
                </a:lnTo>
                <a:lnTo>
                  <a:pt x="248285" y="1548130"/>
                </a:lnTo>
                <a:lnTo>
                  <a:pt x="66307" y="1162506"/>
                </a:lnTo>
                <a:lnTo>
                  <a:pt x="65695" y="1161379"/>
                </a:lnTo>
                <a:cubicBezTo>
                  <a:pt x="23393" y="1061364"/>
                  <a:pt x="0" y="951403"/>
                  <a:pt x="0" y="835978"/>
                </a:cubicBezTo>
                <a:cubicBezTo>
                  <a:pt x="0" y="374280"/>
                  <a:pt x="374280" y="0"/>
                  <a:pt x="835978" y="0"/>
                </a:cubicBezTo>
                <a:close/>
              </a:path>
            </a:pathLst>
          </a:custGeom>
          <a:noFill/>
          <a:ln w="165100" cap="rnd">
            <a:gradFill>
              <a:gsLst>
                <a:gs pos="42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0000"/>
                    <a:lumOff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>
                  <a:lumMod val="9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39788" y="412800"/>
            <a:ext cx="1751012" cy="1289000"/>
          </a:xfrm>
          <a:noFill/>
        </p:spPr>
        <p:txBody>
          <a:bodyPr wrap="square" anchor="b">
            <a:normAutofit/>
          </a:bodyPr>
          <a:lstStyle>
            <a:lvl1pPr algn="r">
              <a:defRPr sz="56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>
                  <a:lumMod val="9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sp>
        <p:nvSpPr>
          <p:cNvPr id="9" name="任意多边形: 形状 8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227600" y="2099855"/>
            <a:ext cx="9959379" cy="3960000"/>
          </a:xfrm>
          <a:custGeom>
            <a:avLst/>
            <a:gdLst>
              <a:gd name="connsiteX0" fmla="*/ 10280650 w 10280650"/>
              <a:gd name="connsiteY0" fmla="*/ 0 h 4178300"/>
              <a:gd name="connsiteX1" fmla="*/ 8051800 w 10280650"/>
              <a:gd name="connsiteY1" fmla="*/ 990600 h 4178300"/>
              <a:gd name="connsiteX2" fmla="*/ 8674100 w 10280650"/>
              <a:gd name="connsiteY2" fmla="*/ 1409700 h 4178300"/>
              <a:gd name="connsiteX3" fmla="*/ 8826500 w 10280650"/>
              <a:gd name="connsiteY3" fmla="*/ 2451100 h 4178300"/>
              <a:gd name="connsiteX4" fmla="*/ 9486900 w 10280650"/>
              <a:gd name="connsiteY4" fmla="*/ 2324100 h 4178300"/>
              <a:gd name="connsiteX5" fmla="*/ 9118600 w 10280650"/>
              <a:gd name="connsiteY5" fmla="*/ 2063750 h 4178300"/>
              <a:gd name="connsiteX6" fmla="*/ 7486650 w 10280650"/>
              <a:gd name="connsiteY6" fmla="*/ 4038600 h 4178300"/>
              <a:gd name="connsiteX7" fmla="*/ 6940550 w 10280650"/>
              <a:gd name="connsiteY7" fmla="*/ 4178300 h 4178300"/>
              <a:gd name="connsiteX8" fmla="*/ 0 w 10280650"/>
              <a:gd name="connsiteY8" fmla="*/ 4178300 h 4178300"/>
              <a:gd name="connsiteX0-1" fmla="*/ 10280650 w 10280650"/>
              <a:gd name="connsiteY0-2" fmla="*/ 0 h 4178300"/>
              <a:gd name="connsiteX1-3" fmla="*/ 8051800 w 10280650"/>
              <a:gd name="connsiteY1-4" fmla="*/ 990600 h 4178300"/>
              <a:gd name="connsiteX2-5" fmla="*/ 8674100 w 10280650"/>
              <a:gd name="connsiteY2-6" fmla="*/ 1409700 h 4178300"/>
              <a:gd name="connsiteX3-7" fmla="*/ 8826500 w 10280650"/>
              <a:gd name="connsiteY3-8" fmla="*/ 2451100 h 4178300"/>
              <a:gd name="connsiteX4-9" fmla="*/ 9486900 w 10280650"/>
              <a:gd name="connsiteY4-10" fmla="*/ 2324100 h 4178300"/>
              <a:gd name="connsiteX5-11" fmla="*/ 9118600 w 10280650"/>
              <a:gd name="connsiteY5-12" fmla="*/ 2063750 h 4178300"/>
              <a:gd name="connsiteX6-13" fmla="*/ 7486650 w 10280650"/>
              <a:gd name="connsiteY6-14" fmla="*/ 4038600 h 4178300"/>
              <a:gd name="connsiteX7-15" fmla="*/ 6940550 w 10280650"/>
              <a:gd name="connsiteY7-16" fmla="*/ 4178300 h 4178300"/>
              <a:gd name="connsiteX8-17" fmla="*/ 0 w 10280650"/>
              <a:gd name="connsiteY8-18" fmla="*/ 4178300 h 4178300"/>
              <a:gd name="connsiteX0-19" fmla="*/ 10280650 w 10280650"/>
              <a:gd name="connsiteY0-20" fmla="*/ 0 h 4178300"/>
              <a:gd name="connsiteX1-21" fmla="*/ 8051800 w 10280650"/>
              <a:gd name="connsiteY1-22" fmla="*/ 990600 h 4178300"/>
              <a:gd name="connsiteX2-23" fmla="*/ 8674100 w 10280650"/>
              <a:gd name="connsiteY2-24" fmla="*/ 1409700 h 4178300"/>
              <a:gd name="connsiteX3-25" fmla="*/ 8826500 w 10280650"/>
              <a:gd name="connsiteY3-26" fmla="*/ 2451100 h 4178300"/>
              <a:gd name="connsiteX4-27" fmla="*/ 9486900 w 10280650"/>
              <a:gd name="connsiteY4-28" fmla="*/ 2324100 h 4178300"/>
              <a:gd name="connsiteX5-29" fmla="*/ 9118600 w 10280650"/>
              <a:gd name="connsiteY5-30" fmla="*/ 2063750 h 4178300"/>
              <a:gd name="connsiteX6-31" fmla="*/ 7486650 w 10280650"/>
              <a:gd name="connsiteY6-32" fmla="*/ 4038600 h 4178300"/>
              <a:gd name="connsiteX7-33" fmla="*/ 6940550 w 10280650"/>
              <a:gd name="connsiteY7-34" fmla="*/ 4178300 h 4178300"/>
              <a:gd name="connsiteX8-35" fmla="*/ 0 w 10280650"/>
              <a:gd name="connsiteY8-36" fmla="*/ 4178300 h 4178300"/>
              <a:gd name="connsiteX0-37" fmla="*/ 10280650 w 10280650"/>
              <a:gd name="connsiteY0-38" fmla="*/ 0 h 4178300"/>
              <a:gd name="connsiteX1-39" fmla="*/ 8051800 w 10280650"/>
              <a:gd name="connsiteY1-40" fmla="*/ 990600 h 4178300"/>
              <a:gd name="connsiteX2-41" fmla="*/ 8674100 w 10280650"/>
              <a:gd name="connsiteY2-42" fmla="*/ 1409700 h 4178300"/>
              <a:gd name="connsiteX3-43" fmla="*/ 8826500 w 10280650"/>
              <a:gd name="connsiteY3-44" fmla="*/ 2451100 h 4178300"/>
              <a:gd name="connsiteX4-45" fmla="*/ 9486900 w 10280650"/>
              <a:gd name="connsiteY4-46" fmla="*/ 2324100 h 4178300"/>
              <a:gd name="connsiteX5-47" fmla="*/ 9118600 w 10280650"/>
              <a:gd name="connsiteY5-48" fmla="*/ 2063750 h 4178300"/>
              <a:gd name="connsiteX6-49" fmla="*/ 7486650 w 10280650"/>
              <a:gd name="connsiteY6-50" fmla="*/ 4038600 h 4178300"/>
              <a:gd name="connsiteX7-51" fmla="*/ 6940550 w 10280650"/>
              <a:gd name="connsiteY7-52" fmla="*/ 4178300 h 4178300"/>
              <a:gd name="connsiteX8-53" fmla="*/ 0 w 10280650"/>
              <a:gd name="connsiteY8-54" fmla="*/ 4178300 h 4178300"/>
              <a:gd name="connsiteX0-55" fmla="*/ 10280650 w 10280650"/>
              <a:gd name="connsiteY0-56" fmla="*/ 0 h 4178300"/>
              <a:gd name="connsiteX1-57" fmla="*/ 8051800 w 10280650"/>
              <a:gd name="connsiteY1-58" fmla="*/ 990600 h 4178300"/>
              <a:gd name="connsiteX2-59" fmla="*/ 8674100 w 10280650"/>
              <a:gd name="connsiteY2-60" fmla="*/ 1409700 h 4178300"/>
              <a:gd name="connsiteX3-61" fmla="*/ 8826500 w 10280650"/>
              <a:gd name="connsiteY3-62" fmla="*/ 2451100 h 4178300"/>
              <a:gd name="connsiteX4-63" fmla="*/ 9486900 w 10280650"/>
              <a:gd name="connsiteY4-64" fmla="*/ 2324100 h 4178300"/>
              <a:gd name="connsiteX5-65" fmla="*/ 9118600 w 10280650"/>
              <a:gd name="connsiteY5-66" fmla="*/ 2063750 h 4178300"/>
              <a:gd name="connsiteX6-67" fmla="*/ 7486650 w 10280650"/>
              <a:gd name="connsiteY6-68" fmla="*/ 4038600 h 4178300"/>
              <a:gd name="connsiteX7-69" fmla="*/ 6940550 w 10280650"/>
              <a:gd name="connsiteY7-70" fmla="*/ 4178300 h 4178300"/>
              <a:gd name="connsiteX8-71" fmla="*/ 0 w 10280650"/>
              <a:gd name="connsiteY8-72" fmla="*/ 4178300 h 4178300"/>
              <a:gd name="connsiteX0-73" fmla="*/ 10280650 w 10280650"/>
              <a:gd name="connsiteY0-74" fmla="*/ 0 h 4178300"/>
              <a:gd name="connsiteX1-75" fmla="*/ 8051800 w 10280650"/>
              <a:gd name="connsiteY1-76" fmla="*/ 990600 h 4178300"/>
              <a:gd name="connsiteX2-77" fmla="*/ 8674100 w 10280650"/>
              <a:gd name="connsiteY2-78" fmla="*/ 1409700 h 4178300"/>
              <a:gd name="connsiteX3-79" fmla="*/ 8826500 w 10280650"/>
              <a:gd name="connsiteY3-80" fmla="*/ 2451100 h 4178300"/>
              <a:gd name="connsiteX4-81" fmla="*/ 9486900 w 10280650"/>
              <a:gd name="connsiteY4-82" fmla="*/ 2324100 h 4178300"/>
              <a:gd name="connsiteX5-83" fmla="*/ 9118600 w 10280650"/>
              <a:gd name="connsiteY5-84" fmla="*/ 2063750 h 4178300"/>
              <a:gd name="connsiteX6-85" fmla="*/ 7486650 w 10280650"/>
              <a:gd name="connsiteY6-86" fmla="*/ 4038600 h 4178300"/>
              <a:gd name="connsiteX7-87" fmla="*/ 6940550 w 10280650"/>
              <a:gd name="connsiteY7-88" fmla="*/ 4178300 h 4178300"/>
              <a:gd name="connsiteX8-89" fmla="*/ 0 w 10280650"/>
              <a:gd name="connsiteY8-90" fmla="*/ 4178300 h 4178300"/>
              <a:gd name="connsiteX0-91" fmla="*/ 10280650 w 10280650"/>
              <a:gd name="connsiteY0-92" fmla="*/ 0 h 4178300"/>
              <a:gd name="connsiteX1-93" fmla="*/ 8051800 w 10280650"/>
              <a:gd name="connsiteY1-94" fmla="*/ 990600 h 4178300"/>
              <a:gd name="connsiteX2-95" fmla="*/ 8674100 w 10280650"/>
              <a:gd name="connsiteY2-96" fmla="*/ 1409700 h 4178300"/>
              <a:gd name="connsiteX3-97" fmla="*/ 8826500 w 10280650"/>
              <a:gd name="connsiteY3-98" fmla="*/ 2451100 h 4178300"/>
              <a:gd name="connsiteX4-99" fmla="*/ 9486900 w 10280650"/>
              <a:gd name="connsiteY4-100" fmla="*/ 2324100 h 4178300"/>
              <a:gd name="connsiteX5-101" fmla="*/ 9118600 w 10280650"/>
              <a:gd name="connsiteY5-102" fmla="*/ 2063750 h 4178300"/>
              <a:gd name="connsiteX6-103" fmla="*/ 7486650 w 10280650"/>
              <a:gd name="connsiteY6-104" fmla="*/ 4038600 h 4178300"/>
              <a:gd name="connsiteX7-105" fmla="*/ 6940550 w 10280650"/>
              <a:gd name="connsiteY7-106" fmla="*/ 4178300 h 4178300"/>
              <a:gd name="connsiteX8-107" fmla="*/ 0 w 10280650"/>
              <a:gd name="connsiteY8-108" fmla="*/ 4178300 h 4178300"/>
              <a:gd name="connsiteX0-109" fmla="*/ 10280650 w 10280650"/>
              <a:gd name="connsiteY0-110" fmla="*/ 0 h 4178300"/>
              <a:gd name="connsiteX1-111" fmla="*/ 8051800 w 10280650"/>
              <a:gd name="connsiteY1-112" fmla="*/ 990600 h 4178300"/>
              <a:gd name="connsiteX2-113" fmla="*/ 8674100 w 10280650"/>
              <a:gd name="connsiteY2-114" fmla="*/ 1409700 h 4178300"/>
              <a:gd name="connsiteX3-115" fmla="*/ 8826500 w 10280650"/>
              <a:gd name="connsiteY3-116" fmla="*/ 2451100 h 4178300"/>
              <a:gd name="connsiteX4-117" fmla="*/ 9486900 w 10280650"/>
              <a:gd name="connsiteY4-118" fmla="*/ 2324100 h 4178300"/>
              <a:gd name="connsiteX5-119" fmla="*/ 9118600 w 10280650"/>
              <a:gd name="connsiteY5-120" fmla="*/ 2063750 h 4178300"/>
              <a:gd name="connsiteX6-121" fmla="*/ 7486650 w 10280650"/>
              <a:gd name="connsiteY6-122" fmla="*/ 4038600 h 4178300"/>
              <a:gd name="connsiteX7-123" fmla="*/ 6940550 w 10280650"/>
              <a:gd name="connsiteY7-124" fmla="*/ 4178300 h 4178300"/>
              <a:gd name="connsiteX8-125" fmla="*/ 0 w 10280650"/>
              <a:gd name="connsiteY8-126" fmla="*/ 4178300 h 4178300"/>
              <a:gd name="connsiteX0-127" fmla="*/ 10280650 w 10280650"/>
              <a:gd name="connsiteY0-128" fmla="*/ 0 h 4178300"/>
              <a:gd name="connsiteX1-129" fmla="*/ 8051800 w 10280650"/>
              <a:gd name="connsiteY1-130" fmla="*/ 990600 h 4178300"/>
              <a:gd name="connsiteX2-131" fmla="*/ 8674100 w 10280650"/>
              <a:gd name="connsiteY2-132" fmla="*/ 1409700 h 4178300"/>
              <a:gd name="connsiteX3-133" fmla="*/ 8826500 w 10280650"/>
              <a:gd name="connsiteY3-134" fmla="*/ 2451100 h 4178300"/>
              <a:gd name="connsiteX4-135" fmla="*/ 9486900 w 10280650"/>
              <a:gd name="connsiteY4-136" fmla="*/ 2324100 h 4178300"/>
              <a:gd name="connsiteX5-137" fmla="*/ 9118600 w 10280650"/>
              <a:gd name="connsiteY5-138" fmla="*/ 2063750 h 4178300"/>
              <a:gd name="connsiteX6-139" fmla="*/ 7486650 w 10280650"/>
              <a:gd name="connsiteY6-140" fmla="*/ 4038600 h 4178300"/>
              <a:gd name="connsiteX7-141" fmla="*/ 6940550 w 10280650"/>
              <a:gd name="connsiteY7-142" fmla="*/ 4178300 h 4178300"/>
              <a:gd name="connsiteX8-143" fmla="*/ 0 w 10280650"/>
              <a:gd name="connsiteY8-144" fmla="*/ 4178300 h 4178300"/>
              <a:gd name="connsiteX0-145" fmla="*/ 10280650 w 10280650"/>
              <a:gd name="connsiteY0-146" fmla="*/ 0 h 4178300"/>
              <a:gd name="connsiteX1-147" fmla="*/ 8051800 w 10280650"/>
              <a:gd name="connsiteY1-148" fmla="*/ 990600 h 4178300"/>
              <a:gd name="connsiteX2-149" fmla="*/ 8674100 w 10280650"/>
              <a:gd name="connsiteY2-150" fmla="*/ 1409700 h 4178300"/>
              <a:gd name="connsiteX3-151" fmla="*/ 8826500 w 10280650"/>
              <a:gd name="connsiteY3-152" fmla="*/ 2451100 h 4178300"/>
              <a:gd name="connsiteX4-153" fmla="*/ 9486900 w 10280650"/>
              <a:gd name="connsiteY4-154" fmla="*/ 2324100 h 4178300"/>
              <a:gd name="connsiteX5-155" fmla="*/ 9118600 w 10280650"/>
              <a:gd name="connsiteY5-156" fmla="*/ 2063750 h 4178300"/>
              <a:gd name="connsiteX6-157" fmla="*/ 7486650 w 10280650"/>
              <a:gd name="connsiteY6-158" fmla="*/ 4038600 h 4178300"/>
              <a:gd name="connsiteX7-159" fmla="*/ 6940550 w 10280650"/>
              <a:gd name="connsiteY7-160" fmla="*/ 4178300 h 4178300"/>
              <a:gd name="connsiteX8-161" fmla="*/ 0 w 10280650"/>
              <a:gd name="connsiteY8-162" fmla="*/ 4178300 h 4178300"/>
              <a:gd name="connsiteX0-163" fmla="*/ 10280650 w 10280650"/>
              <a:gd name="connsiteY0-164" fmla="*/ 0 h 4178300"/>
              <a:gd name="connsiteX1-165" fmla="*/ 8051800 w 10280650"/>
              <a:gd name="connsiteY1-166" fmla="*/ 990600 h 4178300"/>
              <a:gd name="connsiteX2-167" fmla="*/ 8674100 w 10280650"/>
              <a:gd name="connsiteY2-168" fmla="*/ 1409700 h 4178300"/>
              <a:gd name="connsiteX3-169" fmla="*/ 8826500 w 10280650"/>
              <a:gd name="connsiteY3-170" fmla="*/ 2451100 h 4178300"/>
              <a:gd name="connsiteX4-171" fmla="*/ 9486900 w 10280650"/>
              <a:gd name="connsiteY4-172" fmla="*/ 2324100 h 4178300"/>
              <a:gd name="connsiteX5-173" fmla="*/ 9118600 w 10280650"/>
              <a:gd name="connsiteY5-174" fmla="*/ 2063750 h 4178300"/>
              <a:gd name="connsiteX6-175" fmla="*/ 7486650 w 10280650"/>
              <a:gd name="connsiteY6-176" fmla="*/ 4038600 h 4178300"/>
              <a:gd name="connsiteX7-177" fmla="*/ 6940550 w 10280650"/>
              <a:gd name="connsiteY7-178" fmla="*/ 4178300 h 4178300"/>
              <a:gd name="connsiteX8-179" fmla="*/ 0 w 10280650"/>
              <a:gd name="connsiteY8-180" fmla="*/ 4178300 h 4178300"/>
              <a:gd name="connsiteX0-181" fmla="*/ 10280650 w 10280650"/>
              <a:gd name="connsiteY0-182" fmla="*/ 0 h 4178300"/>
              <a:gd name="connsiteX1-183" fmla="*/ 8051800 w 10280650"/>
              <a:gd name="connsiteY1-184" fmla="*/ 990600 h 4178300"/>
              <a:gd name="connsiteX2-185" fmla="*/ 8674100 w 10280650"/>
              <a:gd name="connsiteY2-186" fmla="*/ 1409700 h 4178300"/>
              <a:gd name="connsiteX3-187" fmla="*/ 8826500 w 10280650"/>
              <a:gd name="connsiteY3-188" fmla="*/ 2451100 h 4178300"/>
              <a:gd name="connsiteX4-189" fmla="*/ 9486900 w 10280650"/>
              <a:gd name="connsiteY4-190" fmla="*/ 2324100 h 4178300"/>
              <a:gd name="connsiteX5-191" fmla="*/ 9118600 w 10280650"/>
              <a:gd name="connsiteY5-192" fmla="*/ 2063750 h 4178300"/>
              <a:gd name="connsiteX6-193" fmla="*/ 7486650 w 10280650"/>
              <a:gd name="connsiteY6-194" fmla="*/ 4038600 h 4178300"/>
              <a:gd name="connsiteX7-195" fmla="*/ 6940550 w 10280650"/>
              <a:gd name="connsiteY7-196" fmla="*/ 4178300 h 4178300"/>
              <a:gd name="connsiteX8-197" fmla="*/ 0 w 10280650"/>
              <a:gd name="connsiteY8-198" fmla="*/ 4178300 h 4178300"/>
              <a:gd name="connsiteX0-199" fmla="*/ 10280650 w 10280650"/>
              <a:gd name="connsiteY0-200" fmla="*/ 0 h 4178300"/>
              <a:gd name="connsiteX1-201" fmla="*/ 8051800 w 10280650"/>
              <a:gd name="connsiteY1-202" fmla="*/ 990600 h 4178300"/>
              <a:gd name="connsiteX2-203" fmla="*/ 8674100 w 10280650"/>
              <a:gd name="connsiteY2-204" fmla="*/ 1409700 h 4178300"/>
              <a:gd name="connsiteX3-205" fmla="*/ 8826500 w 10280650"/>
              <a:gd name="connsiteY3-206" fmla="*/ 2451100 h 4178300"/>
              <a:gd name="connsiteX4-207" fmla="*/ 9486900 w 10280650"/>
              <a:gd name="connsiteY4-208" fmla="*/ 2324100 h 4178300"/>
              <a:gd name="connsiteX5-209" fmla="*/ 9118600 w 10280650"/>
              <a:gd name="connsiteY5-210" fmla="*/ 2063750 h 4178300"/>
              <a:gd name="connsiteX6-211" fmla="*/ 7486650 w 10280650"/>
              <a:gd name="connsiteY6-212" fmla="*/ 4038600 h 4178300"/>
              <a:gd name="connsiteX7-213" fmla="*/ 6940550 w 10280650"/>
              <a:gd name="connsiteY7-214" fmla="*/ 4178300 h 4178300"/>
              <a:gd name="connsiteX8-215" fmla="*/ 0 w 10280650"/>
              <a:gd name="connsiteY8-216" fmla="*/ 4178300 h 4178300"/>
              <a:gd name="connsiteX0-217" fmla="*/ 10280650 w 10280650"/>
              <a:gd name="connsiteY0-218" fmla="*/ 0 h 4178300"/>
              <a:gd name="connsiteX1-219" fmla="*/ 8051800 w 10280650"/>
              <a:gd name="connsiteY1-220" fmla="*/ 990600 h 4178300"/>
              <a:gd name="connsiteX2-221" fmla="*/ 8674100 w 10280650"/>
              <a:gd name="connsiteY2-222" fmla="*/ 1409700 h 4178300"/>
              <a:gd name="connsiteX3-223" fmla="*/ 8826500 w 10280650"/>
              <a:gd name="connsiteY3-224" fmla="*/ 2451100 h 4178300"/>
              <a:gd name="connsiteX4-225" fmla="*/ 9486900 w 10280650"/>
              <a:gd name="connsiteY4-226" fmla="*/ 2324100 h 4178300"/>
              <a:gd name="connsiteX5-227" fmla="*/ 9118600 w 10280650"/>
              <a:gd name="connsiteY5-228" fmla="*/ 2063750 h 4178300"/>
              <a:gd name="connsiteX6-229" fmla="*/ 7486650 w 10280650"/>
              <a:gd name="connsiteY6-230" fmla="*/ 4038600 h 4178300"/>
              <a:gd name="connsiteX7-231" fmla="*/ 6940550 w 10280650"/>
              <a:gd name="connsiteY7-232" fmla="*/ 4178300 h 4178300"/>
              <a:gd name="connsiteX8-233" fmla="*/ 0 w 10280650"/>
              <a:gd name="connsiteY8-234" fmla="*/ 4178300 h 4178300"/>
              <a:gd name="connsiteX0-235" fmla="*/ 10280650 w 10280650"/>
              <a:gd name="connsiteY0-236" fmla="*/ 0 h 4178300"/>
              <a:gd name="connsiteX1-237" fmla="*/ 8051800 w 10280650"/>
              <a:gd name="connsiteY1-238" fmla="*/ 990600 h 4178300"/>
              <a:gd name="connsiteX2-239" fmla="*/ 8674100 w 10280650"/>
              <a:gd name="connsiteY2-240" fmla="*/ 1409700 h 4178300"/>
              <a:gd name="connsiteX3-241" fmla="*/ 8826500 w 10280650"/>
              <a:gd name="connsiteY3-242" fmla="*/ 2451100 h 4178300"/>
              <a:gd name="connsiteX4-243" fmla="*/ 9486900 w 10280650"/>
              <a:gd name="connsiteY4-244" fmla="*/ 2324100 h 4178300"/>
              <a:gd name="connsiteX5-245" fmla="*/ 9118600 w 10280650"/>
              <a:gd name="connsiteY5-246" fmla="*/ 2063750 h 4178300"/>
              <a:gd name="connsiteX6-247" fmla="*/ 7486650 w 10280650"/>
              <a:gd name="connsiteY6-248" fmla="*/ 4038600 h 4178300"/>
              <a:gd name="connsiteX7-249" fmla="*/ 6940550 w 10280650"/>
              <a:gd name="connsiteY7-250" fmla="*/ 4178300 h 4178300"/>
              <a:gd name="connsiteX8-251" fmla="*/ 0 w 10280650"/>
              <a:gd name="connsiteY8-252" fmla="*/ 4178300 h 4178300"/>
              <a:gd name="connsiteX0-253" fmla="*/ 10280650 w 10280650"/>
              <a:gd name="connsiteY0-254" fmla="*/ 0 h 4178300"/>
              <a:gd name="connsiteX1-255" fmla="*/ 8051800 w 10280650"/>
              <a:gd name="connsiteY1-256" fmla="*/ 990600 h 4178300"/>
              <a:gd name="connsiteX2-257" fmla="*/ 8674100 w 10280650"/>
              <a:gd name="connsiteY2-258" fmla="*/ 1409700 h 4178300"/>
              <a:gd name="connsiteX3-259" fmla="*/ 8826500 w 10280650"/>
              <a:gd name="connsiteY3-260" fmla="*/ 2451100 h 4178300"/>
              <a:gd name="connsiteX4-261" fmla="*/ 9486900 w 10280650"/>
              <a:gd name="connsiteY4-262" fmla="*/ 2324100 h 4178300"/>
              <a:gd name="connsiteX5-263" fmla="*/ 9118600 w 10280650"/>
              <a:gd name="connsiteY5-264" fmla="*/ 2063750 h 4178300"/>
              <a:gd name="connsiteX6-265" fmla="*/ 7486650 w 10280650"/>
              <a:gd name="connsiteY6-266" fmla="*/ 4038600 h 4178300"/>
              <a:gd name="connsiteX7-267" fmla="*/ 6940550 w 10280650"/>
              <a:gd name="connsiteY7-268" fmla="*/ 4178300 h 4178300"/>
              <a:gd name="connsiteX8-269" fmla="*/ 0 w 10280650"/>
              <a:gd name="connsiteY8-270" fmla="*/ 4178300 h 4178300"/>
              <a:gd name="connsiteX0-271" fmla="*/ 10280650 w 10280650"/>
              <a:gd name="connsiteY0-272" fmla="*/ 0 h 4178300"/>
              <a:gd name="connsiteX1-273" fmla="*/ 8051800 w 10280650"/>
              <a:gd name="connsiteY1-274" fmla="*/ 990600 h 4178300"/>
              <a:gd name="connsiteX2-275" fmla="*/ 8674100 w 10280650"/>
              <a:gd name="connsiteY2-276" fmla="*/ 1409700 h 4178300"/>
              <a:gd name="connsiteX3-277" fmla="*/ 8826500 w 10280650"/>
              <a:gd name="connsiteY3-278" fmla="*/ 2451100 h 4178300"/>
              <a:gd name="connsiteX4-279" fmla="*/ 9486900 w 10280650"/>
              <a:gd name="connsiteY4-280" fmla="*/ 2324100 h 4178300"/>
              <a:gd name="connsiteX5-281" fmla="*/ 9118600 w 10280650"/>
              <a:gd name="connsiteY5-282" fmla="*/ 2063750 h 4178300"/>
              <a:gd name="connsiteX6-283" fmla="*/ 7486650 w 10280650"/>
              <a:gd name="connsiteY6-284" fmla="*/ 4038600 h 4178300"/>
              <a:gd name="connsiteX7-285" fmla="*/ 6940550 w 10280650"/>
              <a:gd name="connsiteY7-286" fmla="*/ 4178300 h 4178300"/>
              <a:gd name="connsiteX8-287" fmla="*/ 0 w 10280650"/>
              <a:gd name="connsiteY8-288" fmla="*/ 4178300 h 4178300"/>
              <a:gd name="connsiteX0-289" fmla="*/ 10299700 w 10299700"/>
              <a:gd name="connsiteY0-290" fmla="*/ 0 h 4200525"/>
              <a:gd name="connsiteX1-291" fmla="*/ 8051800 w 10299700"/>
              <a:gd name="connsiteY1-292" fmla="*/ 1012825 h 4200525"/>
              <a:gd name="connsiteX2-293" fmla="*/ 8674100 w 10299700"/>
              <a:gd name="connsiteY2-294" fmla="*/ 1431925 h 4200525"/>
              <a:gd name="connsiteX3-295" fmla="*/ 8826500 w 10299700"/>
              <a:gd name="connsiteY3-296" fmla="*/ 2473325 h 4200525"/>
              <a:gd name="connsiteX4-297" fmla="*/ 9486900 w 10299700"/>
              <a:gd name="connsiteY4-298" fmla="*/ 2346325 h 4200525"/>
              <a:gd name="connsiteX5-299" fmla="*/ 9118600 w 10299700"/>
              <a:gd name="connsiteY5-300" fmla="*/ 2085975 h 4200525"/>
              <a:gd name="connsiteX6-301" fmla="*/ 7486650 w 10299700"/>
              <a:gd name="connsiteY6-302" fmla="*/ 4060825 h 4200525"/>
              <a:gd name="connsiteX7-303" fmla="*/ 6940550 w 10299700"/>
              <a:gd name="connsiteY7-304" fmla="*/ 4200525 h 4200525"/>
              <a:gd name="connsiteX8-305" fmla="*/ 0 w 10299700"/>
              <a:gd name="connsiteY8-306" fmla="*/ 4200525 h 4200525"/>
              <a:gd name="connsiteX0-307" fmla="*/ 10561637 w 10561637"/>
              <a:gd name="connsiteY0-308" fmla="*/ 0 h 4321969"/>
              <a:gd name="connsiteX1-309" fmla="*/ 8051800 w 10561637"/>
              <a:gd name="connsiteY1-310" fmla="*/ 1134269 h 4321969"/>
              <a:gd name="connsiteX2-311" fmla="*/ 8674100 w 10561637"/>
              <a:gd name="connsiteY2-312" fmla="*/ 1553369 h 4321969"/>
              <a:gd name="connsiteX3-313" fmla="*/ 8826500 w 10561637"/>
              <a:gd name="connsiteY3-314" fmla="*/ 2594769 h 4321969"/>
              <a:gd name="connsiteX4-315" fmla="*/ 9486900 w 10561637"/>
              <a:gd name="connsiteY4-316" fmla="*/ 2467769 h 4321969"/>
              <a:gd name="connsiteX5-317" fmla="*/ 9118600 w 10561637"/>
              <a:gd name="connsiteY5-318" fmla="*/ 2207419 h 4321969"/>
              <a:gd name="connsiteX6-319" fmla="*/ 7486650 w 10561637"/>
              <a:gd name="connsiteY6-320" fmla="*/ 4182269 h 4321969"/>
              <a:gd name="connsiteX7-321" fmla="*/ 6940550 w 10561637"/>
              <a:gd name="connsiteY7-322" fmla="*/ 4321969 h 4321969"/>
              <a:gd name="connsiteX8-323" fmla="*/ 0 w 10561637"/>
              <a:gd name="connsiteY8-324" fmla="*/ 4321969 h 4321969"/>
              <a:gd name="connsiteX0-325" fmla="*/ 10561637 w 10561637"/>
              <a:gd name="connsiteY0-326" fmla="*/ 0 h 4321969"/>
              <a:gd name="connsiteX1-327" fmla="*/ 10294938 w 10561637"/>
              <a:gd name="connsiteY1-328" fmla="*/ 117476 h 4321969"/>
              <a:gd name="connsiteX2-329" fmla="*/ 8051800 w 10561637"/>
              <a:gd name="connsiteY2-330" fmla="*/ 1134269 h 4321969"/>
              <a:gd name="connsiteX3-331" fmla="*/ 8674100 w 10561637"/>
              <a:gd name="connsiteY3-332" fmla="*/ 1553369 h 4321969"/>
              <a:gd name="connsiteX4-333" fmla="*/ 8826500 w 10561637"/>
              <a:gd name="connsiteY4-334" fmla="*/ 2594769 h 4321969"/>
              <a:gd name="connsiteX5-335" fmla="*/ 9486900 w 10561637"/>
              <a:gd name="connsiteY5-336" fmla="*/ 2467769 h 4321969"/>
              <a:gd name="connsiteX6-337" fmla="*/ 9118600 w 10561637"/>
              <a:gd name="connsiteY6-338" fmla="*/ 2207419 h 4321969"/>
              <a:gd name="connsiteX7-339" fmla="*/ 7486650 w 10561637"/>
              <a:gd name="connsiteY7-340" fmla="*/ 4182269 h 4321969"/>
              <a:gd name="connsiteX8-341" fmla="*/ 6940550 w 10561637"/>
              <a:gd name="connsiteY8-342" fmla="*/ 4321969 h 4321969"/>
              <a:gd name="connsiteX9" fmla="*/ 0 w 10561637"/>
              <a:gd name="connsiteY9" fmla="*/ 4321969 h 4321969"/>
              <a:gd name="connsiteX0-343" fmla="*/ 10083006 w 10294938"/>
              <a:gd name="connsiteY0-344" fmla="*/ 2259012 h 4204493"/>
              <a:gd name="connsiteX1-345" fmla="*/ 10294938 w 10294938"/>
              <a:gd name="connsiteY1-346" fmla="*/ 0 h 4204493"/>
              <a:gd name="connsiteX2-347" fmla="*/ 8051800 w 10294938"/>
              <a:gd name="connsiteY2-348" fmla="*/ 1016793 h 4204493"/>
              <a:gd name="connsiteX3-349" fmla="*/ 8674100 w 10294938"/>
              <a:gd name="connsiteY3-350" fmla="*/ 1435893 h 4204493"/>
              <a:gd name="connsiteX4-351" fmla="*/ 8826500 w 10294938"/>
              <a:gd name="connsiteY4-352" fmla="*/ 2477293 h 4204493"/>
              <a:gd name="connsiteX5-353" fmla="*/ 9486900 w 10294938"/>
              <a:gd name="connsiteY5-354" fmla="*/ 2350293 h 4204493"/>
              <a:gd name="connsiteX6-355" fmla="*/ 9118600 w 10294938"/>
              <a:gd name="connsiteY6-356" fmla="*/ 2089943 h 4204493"/>
              <a:gd name="connsiteX7-357" fmla="*/ 7486650 w 10294938"/>
              <a:gd name="connsiteY7-358" fmla="*/ 4064793 h 4204493"/>
              <a:gd name="connsiteX8-359" fmla="*/ 6940550 w 10294938"/>
              <a:gd name="connsiteY8-360" fmla="*/ 4204493 h 4204493"/>
              <a:gd name="connsiteX9-361" fmla="*/ 0 w 10294938"/>
              <a:gd name="connsiteY9-362" fmla="*/ 4204493 h 4204493"/>
              <a:gd name="connsiteX0-363" fmla="*/ 10083006 w 10304463"/>
              <a:gd name="connsiteY0-364" fmla="*/ 2261393 h 4206874"/>
              <a:gd name="connsiteX1-365" fmla="*/ 10304463 w 10304463"/>
              <a:gd name="connsiteY1-366" fmla="*/ 0 h 4206874"/>
              <a:gd name="connsiteX2-367" fmla="*/ 8051800 w 10304463"/>
              <a:gd name="connsiteY2-368" fmla="*/ 1019174 h 4206874"/>
              <a:gd name="connsiteX3-369" fmla="*/ 8674100 w 10304463"/>
              <a:gd name="connsiteY3-370" fmla="*/ 1438274 h 4206874"/>
              <a:gd name="connsiteX4-371" fmla="*/ 8826500 w 10304463"/>
              <a:gd name="connsiteY4-372" fmla="*/ 2479674 h 4206874"/>
              <a:gd name="connsiteX5-373" fmla="*/ 9486900 w 10304463"/>
              <a:gd name="connsiteY5-374" fmla="*/ 2352674 h 4206874"/>
              <a:gd name="connsiteX6-375" fmla="*/ 9118600 w 10304463"/>
              <a:gd name="connsiteY6-376" fmla="*/ 2092324 h 4206874"/>
              <a:gd name="connsiteX7-377" fmla="*/ 7486650 w 10304463"/>
              <a:gd name="connsiteY7-378" fmla="*/ 4067174 h 4206874"/>
              <a:gd name="connsiteX8-379" fmla="*/ 6940550 w 10304463"/>
              <a:gd name="connsiteY8-380" fmla="*/ 4206874 h 4206874"/>
              <a:gd name="connsiteX9-381" fmla="*/ 0 w 10304463"/>
              <a:gd name="connsiteY9-382" fmla="*/ 4206874 h 4206874"/>
              <a:gd name="connsiteX0-383" fmla="*/ 10083006 w 10304463"/>
              <a:gd name="connsiteY0-384" fmla="*/ 2261393 h 4206874"/>
              <a:gd name="connsiteX1-385" fmla="*/ 10106819 w 10304463"/>
              <a:gd name="connsiteY1-386" fmla="*/ 2019300 h 4206874"/>
              <a:gd name="connsiteX2-387" fmla="*/ 10304463 w 10304463"/>
              <a:gd name="connsiteY2-388" fmla="*/ 0 h 4206874"/>
              <a:gd name="connsiteX3-389" fmla="*/ 8051800 w 10304463"/>
              <a:gd name="connsiteY3-390" fmla="*/ 1019174 h 4206874"/>
              <a:gd name="connsiteX4-391" fmla="*/ 8674100 w 10304463"/>
              <a:gd name="connsiteY4-392" fmla="*/ 1438274 h 4206874"/>
              <a:gd name="connsiteX5-393" fmla="*/ 8826500 w 10304463"/>
              <a:gd name="connsiteY5-394" fmla="*/ 2479674 h 4206874"/>
              <a:gd name="connsiteX6-395" fmla="*/ 9486900 w 10304463"/>
              <a:gd name="connsiteY6-396" fmla="*/ 2352674 h 4206874"/>
              <a:gd name="connsiteX7-397" fmla="*/ 9118600 w 10304463"/>
              <a:gd name="connsiteY7-398" fmla="*/ 2092324 h 4206874"/>
              <a:gd name="connsiteX8-399" fmla="*/ 7486650 w 10304463"/>
              <a:gd name="connsiteY8-400" fmla="*/ 4067174 h 4206874"/>
              <a:gd name="connsiteX9-401" fmla="*/ 6940550 w 10304463"/>
              <a:gd name="connsiteY9-402" fmla="*/ 4206874 h 4206874"/>
              <a:gd name="connsiteX10" fmla="*/ 0 w 10304463"/>
              <a:gd name="connsiteY10" fmla="*/ 4206874 h 4206874"/>
              <a:gd name="connsiteX0-403" fmla="*/ 8799512 w 10304463"/>
              <a:gd name="connsiteY0-404" fmla="*/ 1416049 h 4206874"/>
              <a:gd name="connsiteX1-405" fmla="*/ 10106819 w 10304463"/>
              <a:gd name="connsiteY1-406" fmla="*/ 2019300 h 4206874"/>
              <a:gd name="connsiteX2-407" fmla="*/ 10304463 w 10304463"/>
              <a:gd name="connsiteY2-408" fmla="*/ 0 h 4206874"/>
              <a:gd name="connsiteX3-409" fmla="*/ 8051800 w 10304463"/>
              <a:gd name="connsiteY3-410" fmla="*/ 1019174 h 4206874"/>
              <a:gd name="connsiteX4-411" fmla="*/ 8674100 w 10304463"/>
              <a:gd name="connsiteY4-412" fmla="*/ 1438274 h 4206874"/>
              <a:gd name="connsiteX5-413" fmla="*/ 8826500 w 10304463"/>
              <a:gd name="connsiteY5-414" fmla="*/ 2479674 h 4206874"/>
              <a:gd name="connsiteX6-415" fmla="*/ 9486900 w 10304463"/>
              <a:gd name="connsiteY6-416" fmla="*/ 2352674 h 4206874"/>
              <a:gd name="connsiteX7-417" fmla="*/ 9118600 w 10304463"/>
              <a:gd name="connsiteY7-418" fmla="*/ 2092324 h 4206874"/>
              <a:gd name="connsiteX8-419" fmla="*/ 7486650 w 10304463"/>
              <a:gd name="connsiteY8-420" fmla="*/ 4067174 h 4206874"/>
              <a:gd name="connsiteX9-421" fmla="*/ 6940550 w 10304463"/>
              <a:gd name="connsiteY9-422" fmla="*/ 4206874 h 4206874"/>
              <a:gd name="connsiteX10-423" fmla="*/ 0 w 10304463"/>
              <a:gd name="connsiteY10-424" fmla="*/ 4206874 h 4206874"/>
              <a:gd name="connsiteX0-425" fmla="*/ 8799512 w 10304463"/>
              <a:gd name="connsiteY0-426" fmla="*/ 1416049 h 4206874"/>
              <a:gd name="connsiteX1-427" fmla="*/ 8999538 w 10304463"/>
              <a:gd name="connsiteY1-428" fmla="*/ 1507331 h 4206874"/>
              <a:gd name="connsiteX2-429" fmla="*/ 10106819 w 10304463"/>
              <a:gd name="connsiteY2-430" fmla="*/ 2019300 h 4206874"/>
              <a:gd name="connsiteX3-431" fmla="*/ 10304463 w 10304463"/>
              <a:gd name="connsiteY3-432" fmla="*/ 0 h 4206874"/>
              <a:gd name="connsiteX4-433" fmla="*/ 8051800 w 10304463"/>
              <a:gd name="connsiteY4-434" fmla="*/ 1019174 h 4206874"/>
              <a:gd name="connsiteX5-435" fmla="*/ 8674100 w 10304463"/>
              <a:gd name="connsiteY5-436" fmla="*/ 1438274 h 4206874"/>
              <a:gd name="connsiteX6-437" fmla="*/ 8826500 w 10304463"/>
              <a:gd name="connsiteY6-438" fmla="*/ 2479674 h 4206874"/>
              <a:gd name="connsiteX7-439" fmla="*/ 9486900 w 10304463"/>
              <a:gd name="connsiteY7-440" fmla="*/ 2352674 h 4206874"/>
              <a:gd name="connsiteX8-441" fmla="*/ 9118600 w 10304463"/>
              <a:gd name="connsiteY8-442" fmla="*/ 2092324 h 4206874"/>
              <a:gd name="connsiteX9-443" fmla="*/ 7486650 w 10304463"/>
              <a:gd name="connsiteY9-444" fmla="*/ 4067174 h 4206874"/>
              <a:gd name="connsiteX10-445" fmla="*/ 6940550 w 10304463"/>
              <a:gd name="connsiteY10-446" fmla="*/ 4206874 h 4206874"/>
              <a:gd name="connsiteX11" fmla="*/ 0 w 10304463"/>
              <a:gd name="connsiteY11" fmla="*/ 4206874 h 4206874"/>
              <a:gd name="connsiteX0-447" fmla="*/ 10290174 w 10304463"/>
              <a:gd name="connsiteY0-448" fmla="*/ 15874 h 4206874"/>
              <a:gd name="connsiteX1-449" fmla="*/ 8999538 w 10304463"/>
              <a:gd name="connsiteY1-450" fmla="*/ 1507331 h 4206874"/>
              <a:gd name="connsiteX2-451" fmla="*/ 10106819 w 10304463"/>
              <a:gd name="connsiteY2-452" fmla="*/ 2019300 h 4206874"/>
              <a:gd name="connsiteX3-453" fmla="*/ 10304463 w 10304463"/>
              <a:gd name="connsiteY3-454" fmla="*/ 0 h 4206874"/>
              <a:gd name="connsiteX4-455" fmla="*/ 8051800 w 10304463"/>
              <a:gd name="connsiteY4-456" fmla="*/ 1019174 h 4206874"/>
              <a:gd name="connsiteX5-457" fmla="*/ 8674100 w 10304463"/>
              <a:gd name="connsiteY5-458" fmla="*/ 1438274 h 4206874"/>
              <a:gd name="connsiteX6-459" fmla="*/ 8826500 w 10304463"/>
              <a:gd name="connsiteY6-460" fmla="*/ 2479674 h 4206874"/>
              <a:gd name="connsiteX7-461" fmla="*/ 9486900 w 10304463"/>
              <a:gd name="connsiteY7-462" fmla="*/ 2352674 h 4206874"/>
              <a:gd name="connsiteX8-463" fmla="*/ 9118600 w 10304463"/>
              <a:gd name="connsiteY8-464" fmla="*/ 2092324 h 4206874"/>
              <a:gd name="connsiteX9-465" fmla="*/ 7486650 w 10304463"/>
              <a:gd name="connsiteY9-466" fmla="*/ 4067174 h 4206874"/>
              <a:gd name="connsiteX10-467" fmla="*/ 6940550 w 10304463"/>
              <a:gd name="connsiteY10-468" fmla="*/ 4206874 h 4206874"/>
              <a:gd name="connsiteX11-469" fmla="*/ 0 w 10304463"/>
              <a:gd name="connsiteY11-470" fmla="*/ 4206874 h 4206874"/>
              <a:gd name="connsiteX0-471" fmla="*/ 10290174 w 10304463"/>
              <a:gd name="connsiteY0-472" fmla="*/ 15874 h 4206874"/>
              <a:gd name="connsiteX1-473" fmla="*/ 8999538 w 10304463"/>
              <a:gd name="connsiteY1-474" fmla="*/ 1507331 h 4206874"/>
              <a:gd name="connsiteX2-475" fmla="*/ 10106819 w 10304463"/>
              <a:gd name="connsiteY2-476" fmla="*/ 2019300 h 4206874"/>
              <a:gd name="connsiteX3-477" fmla="*/ 10304463 w 10304463"/>
              <a:gd name="connsiteY3-478" fmla="*/ 0 h 4206874"/>
              <a:gd name="connsiteX4-479" fmla="*/ 8051800 w 10304463"/>
              <a:gd name="connsiteY4-480" fmla="*/ 1019174 h 4206874"/>
              <a:gd name="connsiteX5-481" fmla="*/ 8674100 w 10304463"/>
              <a:gd name="connsiteY5-482" fmla="*/ 1438274 h 4206874"/>
              <a:gd name="connsiteX6-483" fmla="*/ 8826500 w 10304463"/>
              <a:gd name="connsiteY6-484" fmla="*/ 2479674 h 4206874"/>
              <a:gd name="connsiteX7-485" fmla="*/ 9486900 w 10304463"/>
              <a:gd name="connsiteY7-486" fmla="*/ 2352674 h 4206874"/>
              <a:gd name="connsiteX8-487" fmla="*/ 9118600 w 10304463"/>
              <a:gd name="connsiteY8-488" fmla="*/ 2092324 h 4206874"/>
              <a:gd name="connsiteX9-489" fmla="*/ 7486650 w 10304463"/>
              <a:gd name="connsiteY9-490" fmla="*/ 4067174 h 4206874"/>
              <a:gd name="connsiteX10-491" fmla="*/ 6940550 w 10304463"/>
              <a:gd name="connsiteY10-492" fmla="*/ 4206874 h 4206874"/>
              <a:gd name="connsiteX11-493" fmla="*/ 0 w 10304463"/>
              <a:gd name="connsiteY11-494" fmla="*/ 4206874 h 4206874"/>
              <a:gd name="connsiteX0-495" fmla="*/ 10290174 w 10304463"/>
              <a:gd name="connsiteY0-496" fmla="*/ 15874 h 4206874"/>
              <a:gd name="connsiteX1-497" fmla="*/ 8999538 w 10304463"/>
              <a:gd name="connsiteY1-498" fmla="*/ 1507331 h 4206874"/>
              <a:gd name="connsiteX2-499" fmla="*/ 10106819 w 10304463"/>
              <a:gd name="connsiteY2-500" fmla="*/ 2019300 h 4206874"/>
              <a:gd name="connsiteX3-501" fmla="*/ 10304463 w 10304463"/>
              <a:gd name="connsiteY3-502" fmla="*/ 0 h 4206874"/>
              <a:gd name="connsiteX4-503" fmla="*/ 8051800 w 10304463"/>
              <a:gd name="connsiteY4-504" fmla="*/ 1019174 h 4206874"/>
              <a:gd name="connsiteX5-505" fmla="*/ 8674100 w 10304463"/>
              <a:gd name="connsiteY5-506" fmla="*/ 1438274 h 4206874"/>
              <a:gd name="connsiteX6-507" fmla="*/ 8826500 w 10304463"/>
              <a:gd name="connsiteY6-508" fmla="*/ 2479674 h 4206874"/>
              <a:gd name="connsiteX7-509" fmla="*/ 9486900 w 10304463"/>
              <a:gd name="connsiteY7-510" fmla="*/ 2352674 h 4206874"/>
              <a:gd name="connsiteX8-511" fmla="*/ 9118600 w 10304463"/>
              <a:gd name="connsiteY8-512" fmla="*/ 2092324 h 4206874"/>
              <a:gd name="connsiteX9-513" fmla="*/ 7486650 w 10304463"/>
              <a:gd name="connsiteY9-514" fmla="*/ 4067174 h 4206874"/>
              <a:gd name="connsiteX10-515" fmla="*/ 6940550 w 10304463"/>
              <a:gd name="connsiteY10-516" fmla="*/ 4206874 h 4206874"/>
              <a:gd name="connsiteX11-517" fmla="*/ 0 w 10304463"/>
              <a:gd name="connsiteY11-518" fmla="*/ 4206874 h 4206874"/>
              <a:gd name="connsiteX0-519" fmla="*/ 10290174 w 10304463"/>
              <a:gd name="connsiteY0-520" fmla="*/ 15874 h 4206874"/>
              <a:gd name="connsiteX1-521" fmla="*/ 8999538 w 10304463"/>
              <a:gd name="connsiteY1-522" fmla="*/ 1507331 h 4206874"/>
              <a:gd name="connsiteX2-523" fmla="*/ 10106819 w 10304463"/>
              <a:gd name="connsiteY2-524" fmla="*/ 2019300 h 4206874"/>
              <a:gd name="connsiteX3-525" fmla="*/ 10304463 w 10304463"/>
              <a:gd name="connsiteY3-526" fmla="*/ 0 h 4206874"/>
              <a:gd name="connsiteX4-527" fmla="*/ 8051800 w 10304463"/>
              <a:gd name="connsiteY4-528" fmla="*/ 1019174 h 4206874"/>
              <a:gd name="connsiteX5-529" fmla="*/ 8674100 w 10304463"/>
              <a:gd name="connsiteY5-530" fmla="*/ 1438274 h 4206874"/>
              <a:gd name="connsiteX6-531" fmla="*/ 8826500 w 10304463"/>
              <a:gd name="connsiteY6-532" fmla="*/ 2479674 h 4206874"/>
              <a:gd name="connsiteX7-533" fmla="*/ 9486900 w 10304463"/>
              <a:gd name="connsiteY7-534" fmla="*/ 2352674 h 4206874"/>
              <a:gd name="connsiteX8-535" fmla="*/ 9118600 w 10304463"/>
              <a:gd name="connsiteY8-536" fmla="*/ 2092324 h 4206874"/>
              <a:gd name="connsiteX9-537" fmla="*/ 7486650 w 10304463"/>
              <a:gd name="connsiteY9-538" fmla="*/ 4067174 h 4206874"/>
              <a:gd name="connsiteX10-539" fmla="*/ 6940550 w 10304463"/>
              <a:gd name="connsiteY10-540" fmla="*/ 4206874 h 4206874"/>
              <a:gd name="connsiteX11-541" fmla="*/ 0 w 10304463"/>
              <a:gd name="connsiteY11-542" fmla="*/ 4206874 h 4206874"/>
              <a:gd name="connsiteX0-543" fmla="*/ 10290174 w 10304463"/>
              <a:gd name="connsiteY0-544" fmla="*/ 15874 h 4206874"/>
              <a:gd name="connsiteX1-545" fmla="*/ 8999538 w 10304463"/>
              <a:gd name="connsiteY1-546" fmla="*/ 1507331 h 4206874"/>
              <a:gd name="connsiteX2-547" fmla="*/ 10106819 w 10304463"/>
              <a:gd name="connsiteY2-548" fmla="*/ 2019300 h 4206874"/>
              <a:gd name="connsiteX3-549" fmla="*/ 10304463 w 10304463"/>
              <a:gd name="connsiteY3-550" fmla="*/ 0 h 4206874"/>
              <a:gd name="connsiteX4-551" fmla="*/ 8051800 w 10304463"/>
              <a:gd name="connsiteY4-552" fmla="*/ 1019174 h 4206874"/>
              <a:gd name="connsiteX5-553" fmla="*/ 8674100 w 10304463"/>
              <a:gd name="connsiteY5-554" fmla="*/ 1438274 h 4206874"/>
              <a:gd name="connsiteX6-555" fmla="*/ 8826500 w 10304463"/>
              <a:gd name="connsiteY6-556" fmla="*/ 2479674 h 4206874"/>
              <a:gd name="connsiteX7-557" fmla="*/ 9486900 w 10304463"/>
              <a:gd name="connsiteY7-558" fmla="*/ 2352674 h 4206874"/>
              <a:gd name="connsiteX8-559" fmla="*/ 9118600 w 10304463"/>
              <a:gd name="connsiteY8-560" fmla="*/ 2092324 h 4206874"/>
              <a:gd name="connsiteX9-561" fmla="*/ 7486650 w 10304463"/>
              <a:gd name="connsiteY9-562" fmla="*/ 4067174 h 4206874"/>
              <a:gd name="connsiteX10-563" fmla="*/ 6940550 w 10304463"/>
              <a:gd name="connsiteY10-564" fmla="*/ 4206874 h 4206874"/>
              <a:gd name="connsiteX11-565" fmla="*/ 0 w 10304463"/>
              <a:gd name="connsiteY11-566" fmla="*/ 4206874 h 4206874"/>
              <a:gd name="connsiteX0-567" fmla="*/ 10290174 w 10304463"/>
              <a:gd name="connsiteY0-568" fmla="*/ 15874 h 4206874"/>
              <a:gd name="connsiteX1-569" fmla="*/ 8999538 w 10304463"/>
              <a:gd name="connsiteY1-570" fmla="*/ 1507331 h 4206874"/>
              <a:gd name="connsiteX2-571" fmla="*/ 10106819 w 10304463"/>
              <a:gd name="connsiteY2-572" fmla="*/ 2019300 h 4206874"/>
              <a:gd name="connsiteX3-573" fmla="*/ 10304463 w 10304463"/>
              <a:gd name="connsiteY3-574" fmla="*/ 0 h 4206874"/>
              <a:gd name="connsiteX4-575" fmla="*/ 8051800 w 10304463"/>
              <a:gd name="connsiteY4-576" fmla="*/ 1019174 h 4206874"/>
              <a:gd name="connsiteX5-577" fmla="*/ 8674100 w 10304463"/>
              <a:gd name="connsiteY5-578" fmla="*/ 1438274 h 4206874"/>
              <a:gd name="connsiteX6-579" fmla="*/ 8826500 w 10304463"/>
              <a:gd name="connsiteY6-580" fmla="*/ 2479674 h 4206874"/>
              <a:gd name="connsiteX7-581" fmla="*/ 9486900 w 10304463"/>
              <a:gd name="connsiteY7-582" fmla="*/ 2352674 h 4206874"/>
              <a:gd name="connsiteX8-583" fmla="*/ 9118600 w 10304463"/>
              <a:gd name="connsiteY8-584" fmla="*/ 2092324 h 4206874"/>
              <a:gd name="connsiteX9-585" fmla="*/ 7486650 w 10304463"/>
              <a:gd name="connsiteY9-586" fmla="*/ 4067174 h 4206874"/>
              <a:gd name="connsiteX10-587" fmla="*/ 6940550 w 10304463"/>
              <a:gd name="connsiteY10-588" fmla="*/ 4206874 h 4206874"/>
              <a:gd name="connsiteX11-589" fmla="*/ 0 w 10304463"/>
              <a:gd name="connsiteY11-590" fmla="*/ 4206874 h 4206874"/>
              <a:gd name="connsiteX0-591" fmla="*/ 10290174 w 10304463"/>
              <a:gd name="connsiteY0-592" fmla="*/ 15874 h 4206874"/>
              <a:gd name="connsiteX1-593" fmla="*/ 8999538 w 10304463"/>
              <a:gd name="connsiteY1-594" fmla="*/ 1507331 h 4206874"/>
              <a:gd name="connsiteX2-595" fmla="*/ 10106819 w 10304463"/>
              <a:gd name="connsiteY2-596" fmla="*/ 2019300 h 4206874"/>
              <a:gd name="connsiteX3-597" fmla="*/ 10304463 w 10304463"/>
              <a:gd name="connsiteY3-598" fmla="*/ 0 h 4206874"/>
              <a:gd name="connsiteX4-599" fmla="*/ 8051800 w 10304463"/>
              <a:gd name="connsiteY4-600" fmla="*/ 1019174 h 4206874"/>
              <a:gd name="connsiteX5-601" fmla="*/ 8674100 w 10304463"/>
              <a:gd name="connsiteY5-602" fmla="*/ 1438274 h 4206874"/>
              <a:gd name="connsiteX6-603" fmla="*/ 8826500 w 10304463"/>
              <a:gd name="connsiteY6-604" fmla="*/ 2479674 h 4206874"/>
              <a:gd name="connsiteX7-605" fmla="*/ 9486900 w 10304463"/>
              <a:gd name="connsiteY7-606" fmla="*/ 2352674 h 4206874"/>
              <a:gd name="connsiteX8-607" fmla="*/ 9118600 w 10304463"/>
              <a:gd name="connsiteY8-608" fmla="*/ 2092324 h 4206874"/>
              <a:gd name="connsiteX9-609" fmla="*/ 7486650 w 10304463"/>
              <a:gd name="connsiteY9-610" fmla="*/ 4067174 h 4206874"/>
              <a:gd name="connsiteX10-611" fmla="*/ 6940550 w 10304463"/>
              <a:gd name="connsiteY10-612" fmla="*/ 4206874 h 4206874"/>
              <a:gd name="connsiteX11-613" fmla="*/ 0 w 10304463"/>
              <a:gd name="connsiteY11-614" fmla="*/ 4206874 h 4206874"/>
              <a:gd name="connsiteX0-615" fmla="*/ 10290174 w 10304463"/>
              <a:gd name="connsiteY0-616" fmla="*/ 15874 h 4206874"/>
              <a:gd name="connsiteX1-617" fmla="*/ 8999538 w 10304463"/>
              <a:gd name="connsiteY1-618" fmla="*/ 1507331 h 4206874"/>
              <a:gd name="connsiteX2-619" fmla="*/ 10106819 w 10304463"/>
              <a:gd name="connsiteY2-620" fmla="*/ 2019300 h 4206874"/>
              <a:gd name="connsiteX3-621" fmla="*/ 10304463 w 10304463"/>
              <a:gd name="connsiteY3-622" fmla="*/ 0 h 4206874"/>
              <a:gd name="connsiteX4-623" fmla="*/ 8051800 w 10304463"/>
              <a:gd name="connsiteY4-624" fmla="*/ 1019174 h 4206874"/>
              <a:gd name="connsiteX5-625" fmla="*/ 8674100 w 10304463"/>
              <a:gd name="connsiteY5-626" fmla="*/ 1438274 h 4206874"/>
              <a:gd name="connsiteX6-627" fmla="*/ 8826500 w 10304463"/>
              <a:gd name="connsiteY6-628" fmla="*/ 2479674 h 4206874"/>
              <a:gd name="connsiteX7-629" fmla="*/ 9486900 w 10304463"/>
              <a:gd name="connsiteY7-630" fmla="*/ 2352674 h 4206874"/>
              <a:gd name="connsiteX8-631" fmla="*/ 9118600 w 10304463"/>
              <a:gd name="connsiteY8-632" fmla="*/ 2092324 h 4206874"/>
              <a:gd name="connsiteX9-633" fmla="*/ 7486650 w 10304463"/>
              <a:gd name="connsiteY9-634" fmla="*/ 4067174 h 4206874"/>
              <a:gd name="connsiteX10-635" fmla="*/ 6940550 w 10304463"/>
              <a:gd name="connsiteY10-636" fmla="*/ 4206874 h 4206874"/>
              <a:gd name="connsiteX11-637" fmla="*/ 0 w 10304463"/>
              <a:gd name="connsiteY11-638" fmla="*/ 4206874 h 4206874"/>
              <a:gd name="connsiteX0-639" fmla="*/ 10290174 w 10304463"/>
              <a:gd name="connsiteY0-640" fmla="*/ 15874 h 4206874"/>
              <a:gd name="connsiteX1-641" fmla="*/ 8999538 w 10304463"/>
              <a:gd name="connsiteY1-642" fmla="*/ 1507331 h 4206874"/>
              <a:gd name="connsiteX2-643" fmla="*/ 10106819 w 10304463"/>
              <a:gd name="connsiteY2-644" fmla="*/ 2019300 h 4206874"/>
              <a:gd name="connsiteX3-645" fmla="*/ 10304463 w 10304463"/>
              <a:gd name="connsiteY3-646" fmla="*/ 0 h 4206874"/>
              <a:gd name="connsiteX4-647" fmla="*/ 8051800 w 10304463"/>
              <a:gd name="connsiteY4-648" fmla="*/ 1019174 h 4206874"/>
              <a:gd name="connsiteX5-649" fmla="*/ 8674100 w 10304463"/>
              <a:gd name="connsiteY5-650" fmla="*/ 1438274 h 4206874"/>
              <a:gd name="connsiteX6-651" fmla="*/ 8826500 w 10304463"/>
              <a:gd name="connsiteY6-652" fmla="*/ 2479674 h 4206874"/>
              <a:gd name="connsiteX7-653" fmla="*/ 9486900 w 10304463"/>
              <a:gd name="connsiteY7-654" fmla="*/ 2352674 h 4206874"/>
              <a:gd name="connsiteX8-655" fmla="*/ 9118600 w 10304463"/>
              <a:gd name="connsiteY8-656" fmla="*/ 2092324 h 4206874"/>
              <a:gd name="connsiteX9-657" fmla="*/ 7486650 w 10304463"/>
              <a:gd name="connsiteY9-658" fmla="*/ 4067174 h 4206874"/>
              <a:gd name="connsiteX10-659" fmla="*/ 6940550 w 10304463"/>
              <a:gd name="connsiteY10-660" fmla="*/ 4206874 h 4206874"/>
              <a:gd name="connsiteX11-661" fmla="*/ 0 w 10304463"/>
              <a:gd name="connsiteY11-662" fmla="*/ 4206874 h 4206874"/>
              <a:gd name="connsiteX0-663" fmla="*/ 10290174 w 10304463"/>
              <a:gd name="connsiteY0-664" fmla="*/ 15874 h 4206874"/>
              <a:gd name="connsiteX1-665" fmla="*/ 8999538 w 10304463"/>
              <a:gd name="connsiteY1-666" fmla="*/ 1507331 h 4206874"/>
              <a:gd name="connsiteX2-667" fmla="*/ 10106819 w 10304463"/>
              <a:gd name="connsiteY2-668" fmla="*/ 2019300 h 4206874"/>
              <a:gd name="connsiteX3-669" fmla="*/ 10304463 w 10304463"/>
              <a:gd name="connsiteY3-670" fmla="*/ 0 h 4206874"/>
              <a:gd name="connsiteX4-671" fmla="*/ 8051800 w 10304463"/>
              <a:gd name="connsiteY4-672" fmla="*/ 1019174 h 4206874"/>
              <a:gd name="connsiteX5-673" fmla="*/ 8674100 w 10304463"/>
              <a:gd name="connsiteY5-674" fmla="*/ 1438274 h 4206874"/>
              <a:gd name="connsiteX6-675" fmla="*/ 8826500 w 10304463"/>
              <a:gd name="connsiteY6-676" fmla="*/ 2479674 h 4206874"/>
              <a:gd name="connsiteX7-677" fmla="*/ 9486900 w 10304463"/>
              <a:gd name="connsiteY7-678" fmla="*/ 2352674 h 4206874"/>
              <a:gd name="connsiteX8-679" fmla="*/ 9118600 w 10304463"/>
              <a:gd name="connsiteY8-680" fmla="*/ 2092324 h 4206874"/>
              <a:gd name="connsiteX9-681" fmla="*/ 7486650 w 10304463"/>
              <a:gd name="connsiteY9-682" fmla="*/ 4067174 h 4206874"/>
              <a:gd name="connsiteX10-683" fmla="*/ 6940550 w 10304463"/>
              <a:gd name="connsiteY10-684" fmla="*/ 4206874 h 4206874"/>
              <a:gd name="connsiteX11-685" fmla="*/ 0 w 10304463"/>
              <a:gd name="connsiteY11-686" fmla="*/ 4206874 h 4206874"/>
              <a:gd name="connsiteX0-687" fmla="*/ 10290174 w 10304463"/>
              <a:gd name="connsiteY0-688" fmla="*/ 15874 h 4206874"/>
              <a:gd name="connsiteX1-689" fmla="*/ 8999538 w 10304463"/>
              <a:gd name="connsiteY1-690" fmla="*/ 1507331 h 4206874"/>
              <a:gd name="connsiteX2-691" fmla="*/ 10106819 w 10304463"/>
              <a:gd name="connsiteY2-692" fmla="*/ 2019300 h 4206874"/>
              <a:gd name="connsiteX3-693" fmla="*/ 10304463 w 10304463"/>
              <a:gd name="connsiteY3-694" fmla="*/ 0 h 4206874"/>
              <a:gd name="connsiteX4-695" fmla="*/ 8051800 w 10304463"/>
              <a:gd name="connsiteY4-696" fmla="*/ 1019174 h 4206874"/>
              <a:gd name="connsiteX5-697" fmla="*/ 8674100 w 10304463"/>
              <a:gd name="connsiteY5-698" fmla="*/ 1438274 h 4206874"/>
              <a:gd name="connsiteX6-699" fmla="*/ 8826500 w 10304463"/>
              <a:gd name="connsiteY6-700" fmla="*/ 2479674 h 4206874"/>
              <a:gd name="connsiteX7-701" fmla="*/ 9486900 w 10304463"/>
              <a:gd name="connsiteY7-702" fmla="*/ 2352674 h 4206874"/>
              <a:gd name="connsiteX8-703" fmla="*/ 9118600 w 10304463"/>
              <a:gd name="connsiteY8-704" fmla="*/ 2092324 h 4206874"/>
              <a:gd name="connsiteX9-705" fmla="*/ 7486650 w 10304463"/>
              <a:gd name="connsiteY9-706" fmla="*/ 4067174 h 4206874"/>
              <a:gd name="connsiteX10-707" fmla="*/ 6940550 w 10304463"/>
              <a:gd name="connsiteY10-708" fmla="*/ 4206874 h 4206874"/>
              <a:gd name="connsiteX11-709" fmla="*/ 0 w 10304463"/>
              <a:gd name="connsiteY11-710" fmla="*/ 4206874 h 4206874"/>
              <a:gd name="connsiteX0-711" fmla="*/ 10290174 w 10304463"/>
              <a:gd name="connsiteY0-712" fmla="*/ 15874 h 4206874"/>
              <a:gd name="connsiteX1-713" fmla="*/ 8999538 w 10304463"/>
              <a:gd name="connsiteY1-714" fmla="*/ 1507331 h 4206874"/>
              <a:gd name="connsiteX2-715" fmla="*/ 10106819 w 10304463"/>
              <a:gd name="connsiteY2-716" fmla="*/ 2019300 h 4206874"/>
              <a:gd name="connsiteX3-717" fmla="*/ 10304463 w 10304463"/>
              <a:gd name="connsiteY3-718" fmla="*/ 0 h 4206874"/>
              <a:gd name="connsiteX4-719" fmla="*/ 8051800 w 10304463"/>
              <a:gd name="connsiteY4-720" fmla="*/ 1019174 h 4206874"/>
              <a:gd name="connsiteX5-721" fmla="*/ 8674100 w 10304463"/>
              <a:gd name="connsiteY5-722" fmla="*/ 1438274 h 4206874"/>
              <a:gd name="connsiteX6-723" fmla="*/ 8826500 w 10304463"/>
              <a:gd name="connsiteY6-724" fmla="*/ 2479674 h 4206874"/>
              <a:gd name="connsiteX7-725" fmla="*/ 9486900 w 10304463"/>
              <a:gd name="connsiteY7-726" fmla="*/ 2352674 h 4206874"/>
              <a:gd name="connsiteX8-727" fmla="*/ 9118600 w 10304463"/>
              <a:gd name="connsiteY8-728" fmla="*/ 2092324 h 4206874"/>
              <a:gd name="connsiteX9-729" fmla="*/ 7486650 w 10304463"/>
              <a:gd name="connsiteY9-730" fmla="*/ 4067174 h 4206874"/>
              <a:gd name="connsiteX10-731" fmla="*/ 6940550 w 10304463"/>
              <a:gd name="connsiteY10-732" fmla="*/ 4206874 h 4206874"/>
              <a:gd name="connsiteX11-733" fmla="*/ 0 w 10304463"/>
              <a:gd name="connsiteY11-734" fmla="*/ 4206874 h 4206874"/>
              <a:gd name="connsiteX0-735" fmla="*/ 10290174 w 10304463"/>
              <a:gd name="connsiteY0-736" fmla="*/ 15874 h 4206874"/>
              <a:gd name="connsiteX1-737" fmla="*/ 8999538 w 10304463"/>
              <a:gd name="connsiteY1-738" fmla="*/ 1507331 h 4206874"/>
              <a:gd name="connsiteX2-739" fmla="*/ 10106819 w 10304463"/>
              <a:gd name="connsiteY2-740" fmla="*/ 2019300 h 4206874"/>
              <a:gd name="connsiteX3-741" fmla="*/ 10304463 w 10304463"/>
              <a:gd name="connsiteY3-742" fmla="*/ 0 h 4206874"/>
              <a:gd name="connsiteX4-743" fmla="*/ 8051800 w 10304463"/>
              <a:gd name="connsiteY4-744" fmla="*/ 1019174 h 4206874"/>
              <a:gd name="connsiteX5-745" fmla="*/ 8674100 w 10304463"/>
              <a:gd name="connsiteY5-746" fmla="*/ 1438274 h 4206874"/>
              <a:gd name="connsiteX6-747" fmla="*/ 8826500 w 10304463"/>
              <a:gd name="connsiteY6-748" fmla="*/ 2479674 h 4206874"/>
              <a:gd name="connsiteX7-749" fmla="*/ 9486900 w 10304463"/>
              <a:gd name="connsiteY7-750" fmla="*/ 2352674 h 4206874"/>
              <a:gd name="connsiteX8-751" fmla="*/ 9118600 w 10304463"/>
              <a:gd name="connsiteY8-752" fmla="*/ 2092324 h 4206874"/>
              <a:gd name="connsiteX9-753" fmla="*/ 7486650 w 10304463"/>
              <a:gd name="connsiteY9-754" fmla="*/ 4067174 h 4206874"/>
              <a:gd name="connsiteX10-755" fmla="*/ 6940550 w 10304463"/>
              <a:gd name="connsiteY10-756" fmla="*/ 4206874 h 4206874"/>
              <a:gd name="connsiteX11-757" fmla="*/ 0 w 10304463"/>
              <a:gd name="connsiteY11-758" fmla="*/ 4206874 h 4206874"/>
              <a:gd name="connsiteX0-759" fmla="*/ 10290174 w 10304463"/>
              <a:gd name="connsiteY0-760" fmla="*/ 15874 h 4206874"/>
              <a:gd name="connsiteX1-761" fmla="*/ 8999538 w 10304463"/>
              <a:gd name="connsiteY1-762" fmla="*/ 1507331 h 4206874"/>
              <a:gd name="connsiteX2-763" fmla="*/ 10106819 w 10304463"/>
              <a:gd name="connsiteY2-764" fmla="*/ 2019300 h 4206874"/>
              <a:gd name="connsiteX3-765" fmla="*/ 10304463 w 10304463"/>
              <a:gd name="connsiteY3-766" fmla="*/ 0 h 4206874"/>
              <a:gd name="connsiteX4-767" fmla="*/ 8051800 w 10304463"/>
              <a:gd name="connsiteY4-768" fmla="*/ 1019174 h 4206874"/>
              <a:gd name="connsiteX5-769" fmla="*/ 8674100 w 10304463"/>
              <a:gd name="connsiteY5-770" fmla="*/ 1438274 h 4206874"/>
              <a:gd name="connsiteX6-771" fmla="*/ 8826500 w 10304463"/>
              <a:gd name="connsiteY6-772" fmla="*/ 2479674 h 4206874"/>
              <a:gd name="connsiteX7-773" fmla="*/ 9486900 w 10304463"/>
              <a:gd name="connsiteY7-774" fmla="*/ 2352674 h 4206874"/>
              <a:gd name="connsiteX8-775" fmla="*/ 9118600 w 10304463"/>
              <a:gd name="connsiteY8-776" fmla="*/ 2092324 h 4206874"/>
              <a:gd name="connsiteX9-777" fmla="*/ 7486650 w 10304463"/>
              <a:gd name="connsiteY9-778" fmla="*/ 4067174 h 4206874"/>
              <a:gd name="connsiteX10-779" fmla="*/ 6940550 w 10304463"/>
              <a:gd name="connsiteY10-780" fmla="*/ 4206874 h 4206874"/>
              <a:gd name="connsiteX11-781" fmla="*/ 0 w 10304463"/>
              <a:gd name="connsiteY11-782" fmla="*/ 4206874 h 4206874"/>
              <a:gd name="connsiteX0-783" fmla="*/ 10290174 w 10304463"/>
              <a:gd name="connsiteY0-784" fmla="*/ 15874 h 4206874"/>
              <a:gd name="connsiteX1-785" fmla="*/ 8999538 w 10304463"/>
              <a:gd name="connsiteY1-786" fmla="*/ 1507331 h 4206874"/>
              <a:gd name="connsiteX2-787" fmla="*/ 10106819 w 10304463"/>
              <a:gd name="connsiteY2-788" fmla="*/ 2019300 h 4206874"/>
              <a:gd name="connsiteX3-789" fmla="*/ 10304463 w 10304463"/>
              <a:gd name="connsiteY3-790" fmla="*/ 0 h 4206874"/>
              <a:gd name="connsiteX4-791" fmla="*/ 8051800 w 10304463"/>
              <a:gd name="connsiteY4-792" fmla="*/ 1019174 h 4206874"/>
              <a:gd name="connsiteX5-793" fmla="*/ 8674100 w 10304463"/>
              <a:gd name="connsiteY5-794" fmla="*/ 1438274 h 4206874"/>
              <a:gd name="connsiteX6-795" fmla="*/ 8826500 w 10304463"/>
              <a:gd name="connsiteY6-796" fmla="*/ 2479674 h 4206874"/>
              <a:gd name="connsiteX7-797" fmla="*/ 9486900 w 10304463"/>
              <a:gd name="connsiteY7-798" fmla="*/ 2352674 h 4206874"/>
              <a:gd name="connsiteX8-799" fmla="*/ 9118600 w 10304463"/>
              <a:gd name="connsiteY8-800" fmla="*/ 2092324 h 4206874"/>
              <a:gd name="connsiteX9-801" fmla="*/ 7486650 w 10304463"/>
              <a:gd name="connsiteY9-802" fmla="*/ 4067174 h 4206874"/>
              <a:gd name="connsiteX10-803" fmla="*/ 6940550 w 10304463"/>
              <a:gd name="connsiteY10-804" fmla="*/ 4206874 h 4206874"/>
              <a:gd name="connsiteX11-805" fmla="*/ 0 w 10304463"/>
              <a:gd name="connsiteY11-806" fmla="*/ 4206874 h 4206874"/>
              <a:gd name="connsiteX0-807" fmla="*/ 10290174 w 10304463"/>
              <a:gd name="connsiteY0-808" fmla="*/ 15874 h 4206874"/>
              <a:gd name="connsiteX1-809" fmla="*/ 8999538 w 10304463"/>
              <a:gd name="connsiteY1-810" fmla="*/ 1507331 h 4206874"/>
              <a:gd name="connsiteX2-811" fmla="*/ 10106819 w 10304463"/>
              <a:gd name="connsiteY2-812" fmla="*/ 2019300 h 4206874"/>
              <a:gd name="connsiteX3-813" fmla="*/ 10304463 w 10304463"/>
              <a:gd name="connsiteY3-814" fmla="*/ 0 h 4206874"/>
              <a:gd name="connsiteX4-815" fmla="*/ 8051800 w 10304463"/>
              <a:gd name="connsiteY4-816" fmla="*/ 1019174 h 4206874"/>
              <a:gd name="connsiteX5-817" fmla="*/ 8674100 w 10304463"/>
              <a:gd name="connsiteY5-818" fmla="*/ 1438274 h 4206874"/>
              <a:gd name="connsiteX6-819" fmla="*/ 8826500 w 10304463"/>
              <a:gd name="connsiteY6-820" fmla="*/ 2479674 h 4206874"/>
              <a:gd name="connsiteX7-821" fmla="*/ 9486900 w 10304463"/>
              <a:gd name="connsiteY7-822" fmla="*/ 2352674 h 4206874"/>
              <a:gd name="connsiteX8-823" fmla="*/ 9118600 w 10304463"/>
              <a:gd name="connsiteY8-824" fmla="*/ 2092324 h 4206874"/>
              <a:gd name="connsiteX9-825" fmla="*/ 7486650 w 10304463"/>
              <a:gd name="connsiteY9-826" fmla="*/ 4067174 h 4206874"/>
              <a:gd name="connsiteX10-827" fmla="*/ 6940550 w 10304463"/>
              <a:gd name="connsiteY10-828" fmla="*/ 4206874 h 4206874"/>
              <a:gd name="connsiteX11-829" fmla="*/ 0 w 10304463"/>
              <a:gd name="connsiteY11-830" fmla="*/ 4206874 h 4206874"/>
              <a:gd name="connsiteX0-831" fmla="*/ 10290174 w 10304463"/>
              <a:gd name="connsiteY0-832" fmla="*/ 15874 h 4206874"/>
              <a:gd name="connsiteX1-833" fmla="*/ 8999538 w 10304463"/>
              <a:gd name="connsiteY1-834" fmla="*/ 1507331 h 4206874"/>
              <a:gd name="connsiteX2-835" fmla="*/ 10106819 w 10304463"/>
              <a:gd name="connsiteY2-836" fmla="*/ 2019300 h 4206874"/>
              <a:gd name="connsiteX3-837" fmla="*/ 10304463 w 10304463"/>
              <a:gd name="connsiteY3-838" fmla="*/ 0 h 4206874"/>
              <a:gd name="connsiteX4-839" fmla="*/ 8051800 w 10304463"/>
              <a:gd name="connsiteY4-840" fmla="*/ 1019174 h 4206874"/>
              <a:gd name="connsiteX5-841" fmla="*/ 8674100 w 10304463"/>
              <a:gd name="connsiteY5-842" fmla="*/ 1438274 h 4206874"/>
              <a:gd name="connsiteX6-843" fmla="*/ 8826500 w 10304463"/>
              <a:gd name="connsiteY6-844" fmla="*/ 2479674 h 4206874"/>
              <a:gd name="connsiteX7-845" fmla="*/ 9486900 w 10304463"/>
              <a:gd name="connsiteY7-846" fmla="*/ 2352674 h 4206874"/>
              <a:gd name="connsiteX8-847" fmla="*/ 9118600 w 10304463"/>
              <a:gd name="connsiteY8-848" fmla="*/ 2092324 h 4206874"/>
              <a:gd name="connsiteX9-849" fmla="*/ 7486650 w 10304463"/>
              <a:gd name="connsiteY9-850" fmla="*/ 4067174 h 4206874"/>
              <a:gd name="connsiteX10-851" fmla="*/ 6940550 w 10304463"/>
              <a:gd name="connsiteY10-852" fmla="*/ 4206874 h 4206874"/>
              <a:gd name="connsiteX11-853" fmla="*/ 0 w 10304463"/>
              <a:gd name="connsiteY11-854" fmla="*/ 4206874 h 4206874"/>
              <a:gd name="connsiteX0-855" fmla="*/ 10290174 w 10304463"/>
              <a:gd name="connsiteY0-856" fmla="*/ 15874 h 4206874"/>
              <a:gd name="connsiteX1-857" fmla="*/ 8999538 w 10304463"/>
              <a:gd name="connsiteY1-858" fmla="*/ 1507331 h 4206874"/>
              <a:gd name="connsiteX2-859" fmla="*/ 10106819 w 10304463"/>
              <a:gd name="connsiteY2-860" fmla="*/ 2019300 h 4206874"/>
              <a:gd name="connsiteX3-861" fmla="*/ 10304463 w 10304463"/>
              <a:gd name="connsiteY3-862" fmla="*/ 0 h 4206874"/>
              <a:gd name="connsiteX4-863" fmla="*/ 8051800 w 10304463"/>
              <a:gd name="connsiteY4-864" fmla="*/ 1019174 h 4206874"/>
              <a:gd name="connsiteX5-865" fmla="*/ 8674100 w 10304463"/>
              <a:gd name="connsiteY5-866" fmla="*/ 1438274 h 4206874"/>
              <a:gd name="connsiteX6-867" fmla="*/ 8826500 w 10304463"/>
              <a:gd name="connsiteY6-868" fmla="*/ 2479674 h 4206874"/>
              <a:gd name="connsiteX7-869" fmla="*/ 9486900 w 10304463"/>
              <a:gd name="connsiteY7-870" fmla="*/ 2352674 h 4206874"/>
              <a:gd name="connsiteX8-871" fmla="*/ 9118600 w 10304463"/>
              <a:gd name="connsiteY8-872" fmla="*/ 2092324 h 4206874"/>
              <a:gd name="connsiteX9-873" fmla="*/ 7486650 w 10304463"/>
              <a:gd name="connsiteY9-874" fmla="*/ 4067174 h 4206874"/>
              <a:gd name="connsiteX10-875" fmla="*/ 6940550 w 10304463"/>
              <a:gd name="connsiteY10-876" fmla="*/ 4206874 h 4206874"/>
              <a:gd name="connsiteX11-877" fmla="*/ 0 w 10304463"/>
              <a:gd name="connsiteY11-878" fmla="*/ 4206874 h 4206874"/>
              <a:gd name="connsiteX0-879" fmla="*/ 10565979 w 10580268"/>
              <a:gd name="connsiteY0-880" fmla="*/ 15874 h 4206874"/>
              <a:gd name="connsiteX1-881" fmla="*/ 9275343 w 10580268"/>
              <a:gd name="connsiteY1-882" fmla="*/ 1507331 h 4206874"/>
              <a:gd name="connsiteX2-883" fmla="*/ 10382624 w 10580268"/>
              <a:gd name="connsiteY2-884" fmla="*/ 2019300 h 4206874"/>
              <a:gd name="connsiteX3-885" fmla="*/ 10580268 w 10580268"/>
              <a:gd name="connsiteY3-886" fmla="*/ 0 h 4206874"/>
              <a:gd name="connsiteX4-887" fmla="*/ 8327605 w 10580268"/>
              <a:gd name="connsiteY4-888" fmla="*/ 1019174 h 4206874"/>
              <a:gd name="connsiteX5-889" fmla="*/ 8949905 w 10580268"/>
              <a:gd name="connsiteY5-890" fmla="*/ 1438274 h 4206874"/>
              <a:gd name="connsiteX6-891" fmla="*/ 9102305 w 10580268"/>
              <a:gd name="connsiteY6-892" fmla="*/ 2479674 h 4206874"/>
              <a:gd name="connsiteX7-893" fmla="*/ 9762705 w 10580268"/>
              <a:gd name="connsiteY7-894" fmla="*/ 2352674 h 4206874"/>
              <a:gd name="connsiteX8-895" fmla="*/ 9394405 w 10580268"/>
              <a:gd name="connsiteY8-896" fmla="*/ 2092324 h 4206874"/>
              <a:gd name="connsiteX9-897" fmla="*/ 7762455 w 10580268"/>
              <a:gd name="connsiteY9-898" fmla="*/ 4067174 h 4206874"/>
              <a:gd name="connsiteX10-899" fmla="*/ 7216355 w 10580268"/>
              <a:gd name="connsiteY10-900" fmla="*/ 4206874 h 4206874"/>
              <a:gd name="connsiteX11-901" fmla="*/ 0 w 10580268"/>
              <a:gd name="connsiteY11-902" fmla="*/ 4197024 h 4206874"/>
              <a:gd name="connsiteX0-903" fmla="*/ 10565979 w 10580268"/>
              <a:gd name="connsiteY0-904" fmla="*/ 15874 h 4206874"/>
              <a:gd name="connsiteX1-905" fmla="*/ 9275343 w 10580268"/>
              <a:gd name="connsiteY1-906" fmla="*/ 1507331 h 4206874"/>
              <a:gd name="connsiteX2-907" fmla="*/ 10382624 w 10580268"/>
              <a:gd name="connsiteY2-908" fmla="*/ 2019300 h 4206874"/>
              <a:gd name="connsiteX3-909" fmla="*/ 10580268 w 10580268"/>
              <a:gd name="connsiteY3-910" fmla="*/ 0 h 4206874"/>
              <a:gd name="connsiteX4-911" fmla="*/ 8327605 w 10580268"/>
              <a:gd name="connsiteY4-912" fmla="*/ 1019174 h 4206874"/>
              <a:gd name="connsiteX5-913" fmla="*/ 8949905 w 10580268"/>
              <a:gd name="connsiteY5-914" fmla="*/ 1438274 h 4206874"/>
              <a:gd name="connsiteX6-915" fmla="*/ 9102305 w 10580268"/>
              <a:gd name="connsiteY6-916" fmla="*/ 2479674 h 4206874"/>
              <a:gd name="connsiteX7-917" fmla="*/ 9762705 w 10580268"/>
              <a:gd name="connsiteY7-918" fmla="*/ 2352674 h 4206874"/>
              <a:gd name="connsiteX8-919" fmla="*/ 9394405 w 10580268"/>
              <a:gd name="connsiteY8-920" fmla="*/ 2092324 h 4206874"/>
              <a:gd name="connsiteX9-921" fmla="*/ 7762455 w 10580268"/>
              <a:gd name="connsiteY9-922" fmla="*/ 4067174 h 4206874"/>
              <a:gd name="connsiteX10-923" fmla="*/ 7216355 w 10580268"/>
              <a:gd name="connsiteY10-924" fmla="*/ 4206874 h 4206874"/>
              <a:gd name="connsiteX11-925" fmla="*/ 0 w 10580268"/>
              <a:gd name="connsiteY11-926" fmla="*/ 4197024 h 4206874"/>
              <a:gd name="connsiteX0-927" fmla="*/ 10565979 w 10580268"/>
              <a:gd name="connsiteY0-928" fmla="*/ 15874 h 4206874"/>
              <a:gd name="connsiteX1-929" fmla="*/ 9275343 w 10580268"/>
              <a:gd name="connsiteY1-930" fmla="*/ 1507331 h 4206874"/>
              <a:gd name="connsiteX2-931" fmla="*/ 10382624 w 10580268"/>
              <a:gd name="connsiteY2-932" fmla="*/ 2019300 h 4206874"/>
              <a:gd name="connsiteX3-933" fmla="*/ 10580268 w 10580268"/>
              <a:gd name="connsiteY3-934" fmla="*/ 0 h 4206874"/>
              <a:gd name="connsiteX4-935" fmla="*/ 8327605 w 10580268"/>
              <a:gd name="connsiteY4-936" fmla="*/ 1019174 h 4206874"/>
              <a:gd name="connsiteX5-937" fmla="*/ 8949905 w 10580268"/>
              <a:gd name="connsiteY5-938" fmla="*/ 1438274 h 4206874"/>
              <a:gd name="connsiteX6-939" fmla="*/ 9102305 w 10580268"/>
              <a:gd name="connsiteY6-940" fmla="*/ 2479674 h 4206874"/>
              <a:gd name="connsiteX7-941" fmla="*/ 9762705 w 10580268"/>
              <a:gd name="connsiteY7-942" fmla="*/ 2352674 h 4206874"/>
              <a:gd name="connsiteX8-943" fmla="*/ 9394405 w 10580268"/>
              <a:gd name="connsiteY8-944" fmla="*/ 2092324 h 4206874"/>
              <a:gd name="connsiteX9-945" fmla="*/ 7762455 w 10580268"/>
              <a:gd name="connsiteY9-946" fmla="*/ 4067174 h 4206874"/>
              <a:gd name="connsiteX10-947" fmla="*/ 7216355 w 10580268"/>
              <a:gd name="connsiteY10-948" fmla="*/ 4206874 h 4206874"/>
              <a:gd name="connsiteX11-949" fmla="*/ 0 w 10580268"/>
              <a:gd name="connsiteY11-950" fmla="*/ 4197024 h 4206874"/>
              <a:gd name="connsiteX0-951" fmla="*/ 10565979 w 10580268"/>
              <a:gd name="connsiteY0-952" fmla="*/ 15874 h 4206874"/>
              <a:gd name="connsiteX1-953" fmla="*/ 9275343 w 10580268"/>
              <a:gd name="connsiteY1-954" fmla="*/ 1507331 h 4206874"/>
              <a:gd name="connsiteX2-955" fmla="*/ 10382624 w 10580268"/>
              <a:gd name="connsiteY2-956" fmla="*/ 2019300 h 4206874"/>
              <a:gd name="connsiteX3-957" fmla="*/ 10580268 w 10580268"/>
              <a:gd name="connsiteY3-958" fmla="*/ 0 h 4206874"/>
              <a:gd name="connsiteX4-959" fmla="*/ 8327605 w 10580268"/>
              <a:gd name="connsiteY4-960" fmla="*/ 1019174 h 4206874"/>
              <a:gd name="connsiteX5-961" fmla="*/ 8949905 w 10580268"/>
              <a:gd name="connsiteY5-962" fmla="*/ 1438274 h 4206874"/>
              <a:gd name="connsiteX6-963" fmla="*/ 9102305 w 10580268"/>
              <a:gd name="connsiteY6-964" fmla="*/ 2479674 h 4206874"/>
              <a:gd name="connsiteX7-965" fmla="*/ 9762705 w 10580268"/>
              <a:gd name="connsiteY7-966" fmla="*/ 2352674 h 4206874"/>
              <a:gd name="connsiteX8-967" fmla="*/ 9394405 w 10580268"/>
              <a:gd name="connsiteY8-968" fmla="*/ 2092324 h 4206874"/>
              <a:gd name="connsiteX9-969" fmla="*/ 7762455 w 10580268"/>
              <a:gd name="connsiteY9-970" fmla="*/ 4067174 h 4206874"/>
              <a:gd name="connsiteX10-971" fmla="*/ 7216355 w 10580268"/>
              <a:gd name="connsiteY10-972" fmla="*/ 4206874 h 4206874"/>
              <a:gd name="connsiteX11-973" fmla="*/ 0 w 10580268"/>
              <a:gd name="connsiteY11-974" fmla="*/ 4197024 h 4206874"/>
              <a:gd name="connsiteX0-975" fmla="*/ 10565979 w 10580268"/>
              <a:gd name="connsiteY0-976" fmla="*/ 15874 h 4206874"/>
              <a:gd name="connsiteX1-977" fmla="*/ 9275343 w 10580268"/>
              <a:gd name="connsiteY1-978" fmla="*/ 1507331 h 4206874"/>
              <a:gd name="connsiteX2-979" fmla="*/ 10382624 w 10580268"/>
              <a:gd name="connsiteY2-980" fmla="*/ 2019300 h 4206874"/>
              <a:gd name="connsiteX3-981" fmla="*/ 10580268 w 10580268"/>
              <a:gd name="connsiteY3-982" fmla="*/ 0 h 4206874"/>
              <a:gd name="connsiteX4-983" fmla="*/ 8327605 w 10580268"/>
              <a:gd name="connsiteY4-984" fmla="*/ 1019174 h 4206874"/>
              <a:gd name="connsiteX5-985" fmla="*/ 8949905 w 10580268"/>
              <a:gd name="connsiteY5-986" fmla="*/ 1438274 h 4206874"/>
              <a:gd name="connsiteX6-987" fmla="*/ 9102305 w 10580268"/>
              <a:gd name="connsiteY6-988" fmla="*/ 2479674 h 4206874"/>
              <a:gd name="connsiteX7-989" fmla="*/ 9762705 w 10580268"/>
              <a:gd name="connsiteY7-990" fmla="*/ 2352674 h 4206874"/>
              <a:gd name="connsiteX8-991" fmla="*/ 9394405 w 10580268"/>
              <a:gd name="connsiteY8-992" fmla="*/ 2092324 h 4206874"/>
              <a:gd name="connsiteX9-993" fmla="*/ 7762455 w 10580268"/>
              <a:gd name="connsiteY9-994" fmla="*/ 4067174 h 4206874"/>
              <a:gd name="connsiteX10-995" fmla="*/ 7216355 w 10580268"/>
              <a:gd name="connsiteY10-996" fmla="*/ 4206874 h 4206874"/>
              <a:gd name="connsiteX11-997" fmla="*/ 0 w 10580268"/>
              <a:gd name="connsiteY11-998" fmla="*/ 4197024 h 4206874"/>
              <a:gd name="connsiteX0-999" fmla="*/ 10565979 w 10580268"/>
              <a:gd name="connsiteY0-1000" fmla="*/ 15874 h 4206874"/>
              <a:gd name="connsiteX1-1001" fmla="*/ 9275343 w 10580268"/>
              <a:gd name="connsiteY1-1002" fmla="*/ 1507331 h 4206874"/>
              <a:gd name="connsiteX2-1003" fmla="*/ 10382624 w 10580268"/>
              <a:gd name="connsiteY2-1004" fmla="*/ 2019300 h 4206874"/>
              <a:gd name="connsiteX3-1005" fmla="*/ 10580268 w 10580268"/>
              <a:gd name="connsiteY3-1006" fmla="*/ 0 h 4206874"/>
              <a:gd name="connsiteX4-1007" fmla="*/ 8327605 w 10580268"/>
              <a:gd name="connsiteY4-1008" fmla="*/ 1019174 h 4206874"/>
              <a:gd name="connsiteX5-1009" fmla="*/ 8949905 w 10580268"/>
              <a:gd name="connsiteY5-1010" fmla="*/ 1438274 h 4206874"/>
              <a:gd name="connsiteX6-1011" fmla="*/ 9102305 w 10580268"/>
              <a:gd name="connsiteY6-1012" fmla="*/ 2479674 h 4206874"/>
              <a:gd name="connsiteX7-1013" fmla="*/ 9762705 w 10580268"/>
              <a:gd name="connsiteY7-1014" fmla="*/ 2352674 h 4206874"/>
              <a:gd name="connsiteX8-1015" fmla="*/ 9394405 w 10580268"/>
              <a:gd name="connsiteY8-1016" fmla="*/ 2092324 h 4206874"/>
              <a:gd name="connsiteX9-1017" fmla="*/ 7762455 w 10580268"/>
              <a:gd name="connsiteY9-1018" fmla="*/ 4067174 h 4206874"/>
              <a:gd name="connsiteX10-1019" fmla="*/ 7216355 w 10580268"/>
              <a:gd name="connsiteY10-1020" fmla="*/ 4206874 h 4206874"/>
              <a:gd name="connsiteX11-1021" fmla="*/ 0 w 10580268"/>
              <a:gd name="connsiteY11-1022" fmla="*/ 4197024 h 4206874"/>
              <a:gd name="connsiteX0-1023" fmla="*/ 10565979 w 10580268"/>
              <a:gd name="connsiteY0-1024" fmla="*/ 15874 h 4206874"/>
              <a:gd name="connsiteX1-1025" fmla="*/ 9275343 w 10580268"/>
              <a:gd name="connsiteY1-1026" fmla="*/ 1507331 h 4206874"/>
              <a:gd name="connsiteX2-1027" fmla="*/ 10382624 w 10580268"/>
              <a:gd name="connsiteY2-1028" fmla="*/ 2019300 h 4206874"/>
              <a:gd name="connsiteX3-1029" fmla="*/ 10580268 w 10580268"/>
              <a:gd name="connsiteY3-1030" fmla="*/ 0 h 4206874"/>
              <a:gd name="connsiteX4-1031" fmla="*/ 8327605 w 10580268"/>
              <a:gd name="connsiteY4-1032" fmla="*/ 1019174 h 4206874"/>
              <a:gd name="connsiteX5-1033" fmla="*/ 8949905 w 10580268"/>
              <a:gd name="connsiteY5-1034" fmla="*/ 1438274 h 4206874"/>
              <a:gd name="connsiteX6-1035" fmla="*/ 9102305 w 10580268"/>
              <a:gd name="connsiteY6-1036" fmla="*/ 2479674 h 4206874"/>
              <a:gd name="connsiteX7-1037" fmla="*/ 9762705 w 10580268"/>
              <a:gd name="connsiteY7-1038" fmla="*/ 2352674 h 4206874"/>
              <a:gd name="connsiteX8-1039" fmla="*/ 9394405 w 10580268"/>
              <a:gd name="connsiteY8-1040" fmla="*/ 2092324 h 4206874"/>
              <a:gd name="connsiteX9-1041" fmla="*/ 7762455 w 10580268"/>
              <a:gd name="connsiteY9-1042" fmla="*/ 4067174 h 4206874"/>
              <a:gd name="connsiteX10-1043" fmla="*/ 7216355 w 10580268"/>
              <a:gd name="connsiteY10-1044" fmla="*/ 4206874 h 4206874"/>
              <a:gd name="connsiteX11-1045" fmla="*/ 0 w 10580268"/>
              <a:gd name="connsiteY11-1046" fmla="*/ 4197024 h 4206874"/>
              <a:gd name="connsiteX0-1047" fmla="*/ 10565979 w 10580268"/>
              <a:gd name="connsiteY0-1048" fmla="*/ 15874 h 4206874"/>
              <a:gd name="connsiteX1-1049" fmla="*/ 9275343 w 10580268"/>
              <a:gd name="connsiteY1-1050" fmla="*/ 1507331 h 4206874"/>
              <a:gd name="connsiteX2-1051" fmla="*/ 10382624 w 10580268"/>
              <a:gd name="connsiteY2-1052" fmla="*/ 2019300 h 4206874"/>
              <a:gd name="connsiteX3-1053" fmla="*/ 10580268 w 10580268"/>
              <a:gd name="connsiteY3-1054" fmla="*/ 0 h 4206874"/>
              <a:gd name="connsiteX4-1055" fmla="*/ 8327605 w 10580268"/>
              <a:gd name="connsiteY4-1056" fmla="*/ 1019174 h 4206874"/>
              <a:gd name="connsiteX5-1057" fmla="*/ 8949905 w 10580268"/>
              <a:gd name="connsiteY5-1058" fmla="*/ 1438274 h 4206874"/>
              <a:gd name="connsiteX6-1059" fmla="*/ 9102305 w 10580268"/>
              <a:gd name="connsiteY6-1060" fmla="*/ 2479674 h 4206874"/>
              <a:gd name="connsiteX7-1061" fmla="*/ 9762705 w 10580268"/>
              <a:gd name="connsiteY7-1062" fmla="*/ 2352674 h 4206874"/>
              <a:gd name="connsiteX8-1063" fmla="*/ 9394405 w 10580268"/>
              <a:gd name="connsiteY8-1064" fmla="*/ 2092324 h 4206874"/>
              <a:gd name="connsiteX9-1065" fmla="*/ 7762455 w 10580268"/>
              <a:gd name="connsiteY9-1066" fmla="*/ 4067174 h 4206874"/>
              <a:gd name="connsiteX10-1067" fmla="*/ 7216355 w 10580268"/>
              <a:gd name="connsiteY10-1068" fmla="*/ 4206874 h 4206874"/>
              <a:gd name="connsiteX11-1069" fmla="*/ 0 w 10580268"/>
              <a:gd name="connsiteY11-1070" fmla="*/ 4197024 h 4206874"/>
              <a:gd name="connsiteX0-1071" fmla="*/ 10565979 w 10580268"/>
              <a:gd name="connsiteY0-1072" fmla="*/ 15874 h 4206874"/>
              <a:gd name="connsiteX1-1073" fmla="*/ 9275343 w 10580268"/>
              <a:gd name="connsiteY1-1074" fmla="*/ 1507331 h 4206874"/>
              <a:gd name="connsiteX2-1075" fmla="*/ 10382624 w 10580268"/>
              <a:gd name="connsiteY2-1076" fmla="*/ 2019300 h 4206874"/>
              <a:gd name="connsiteX3-1077" fmla="*/ 10580268 w 10580268"/>
              <a:gd name="connsiteY3-1078" fmla="*/ 0 h 4206874"/>
              <a:gd name="connsiteX4-1079" fmla="*/ 8327605 w 10580268"/>
              <a:gd name="connsiteY4-1080" fmla="*/ 1019174 h 4206874"/>
              <a:gd name="connsiteX5-1081" fmla="*/ 8949905 w 10580268"/>
              <a:gd name="connsiteY5-1082" fmla="*/ 1438274 h 4206874"/>
              <a:gd name="connsiteX6-1083" fmla="*/ 9102305 w 10580268"/>
              <a:gd name="connsiteY6-1084" fmla="*/ 2479674 h 4206874"/>
              <a:gd name="connsiteX7-1085" fmla="*/ 9762705 w 10580268"/>
              <a:gd name="connsiteY7-1086" fmla="*/ 2352674 h 4206874"/>
              <a:gd name="connsiteX8-1087" fmla="*/ 9394405 w 10580268"/>
              <a:gd name="connsiteY8-1088" fmla="*/ 2092324 h 4206874"/>
              <a:gd name="connsiteX9-1089" fmla="*/ 7762455 w 10580268"/>
              <a:gd name="connsiteY9-1090" fmla="*/ 4067174 h 4206874"/>
              <a:gd name="connsiteX10-1091" fmla="*/ 7216355 w 10580268"/>
              <a:gd name="connsiteY10-1092" fmla="*/ 4206874 h 4206874"/>
              <a:gd name="connsiteX11-1093" fmla="*/ 0 w 10580268"/>
              <a:gd name="connsiteY11-1094" fmla="*/ 4197024 h 4206874"/>
              <a:gd name="connsiteX0-1095" fmla="*/ 10565979 w 10580268"/>
              <a:gd name="connsiteY0-1096" fmla="*/ 15874 h 4206874"/>
              <a:gd name="connsiteX1-1097" fmla="*/ 9275343 w 10580268"/>
              <a:gd name="connsiteY1-1098" fmla="*/ 1507331 h 4206874"/>
              <a:gd name="connsiteX2-1099" fmla="*/ 10382624 w 10580268"/>
              <a:gd name="connsiteY2-1100" fmla="*/ 2019300 h 4206874"/>
              <a:gd name="connsiteX3-1101" fmla="*/ 10580268 w 10580268"/>
              <a:gd name="connsiteY3-1102" fmla="*/ 0 h 4206874"/>
              <a:gd name="connsiteX4-1103" fmla="*/ 8327605 w 10580268"/>
              <a:gd name="connsiteY4-1104" fmla="*/ 1019174 h 4206874"/>
              <a:gd name="connsiteX5-1105" fmla="*/ 8949905 w 10580268"/>
              <a:gd name="connsiteY5-1106" fmla="*/ 1438274 h 4206874"/>
              <a:gd name="connsiteX6-1107" fmla="*/ 9102305 w 10580268"/>
              <a:gd name="connsiteY6-1108" fmla="*/ 2479674 h 4206874"/>
              <a:gd name="connsiteX7-1109" fmla="*/ 9762705 w 10580268"/>
              <a:gd name="connsiteY7-1110" fmla="*/ 2352674 h 4206874"/>
              <a:gd name="connsiteX8-1111" fmla="*/ 9394405 w 10580268"/>
              <a:gd name="connsiteY8-1112" fmla="*/ 2092324 h 4206874"/>
              <a:gd name="connsiteX9-1113" fmla="*/ 7762455 w 10580268"/>
              <a:gd name="connsiteY9-1114" fmla="*/ 4067174 h 4206874"/>
              <a:gd name="connsiteX10-1115" fmla="*/ 7216355 w 10580268"/>
              <a:gd name="connsiteY10-1116" fmla="*/ 4206874 h 4206874"/>
              <a:gd name="connsiteX11-1117" fmla="*/ 0 w 10580268"/>
              <a:gd name="connsiteY11-1118" fmla="*/ 4197024 h 4206874"/>
              <a:gd name="connsiteX0-1119" fmla="*/ 10565979 w 10580268"/>
              <a:gd name="connsiteY0-1120" fmla="*/ 15874 h 4206874"/>
              <a:gd name="connsiteX1-1121" fmla="*/ 9275343 w 10580268"/>
              <a:gd name="connsiteY1-1122" fmla="*/ 1507331 h 4206874"/>
              <a:gd name="connsiteX2-1123" fmla="*/ 10382624 w 10580268"/>
              <a:gd name="connsiteY2-1124" fmla="*/ 2019300 h 4206874"/>
              <a:gd name="connsiteX3-1125" fmla="*/ 10580268 w 10580268"/>
              <a:gd name="connsiteY3-1126" fmla="*/ 0 h 4206874"/>
              <a:gd name="connsiteX4-1127" fmla="*/ 8327605 w 10580268"/>
              <a:gd name="connsiteY4-1128" fmla="*/ 1019174 h 4206874"/>
              <a:gd name="connsiteX5-1129" fmla="*/ 8949905 w 10580268"/>
              <a:gd name="connsiteY5-1130" fmla="*/ 1438274 h 4206874"/>
              <a:gd name="connsiteX6-1131" fmla="*/ 9102305 w 10580268"/>
              <a:gd name="connsiteY6-1132" fmla="*/ 2479674 h 4206874"/>
              <a:gd name="connsiteX7-1133" fmla="*/ 9762705 w 10580268"/>
              <a:gd name="connsiteY7-1134" fmla="*/ 2352674 h 4206874"/>
              <a:gd name="connsiteX8-1135" fmla="*/ 9394405 w 10580268"/>
              <a:gd name="connsiteY8-1136" fmla="*/ 2092324 h 4206874"/>
              <a:gd name="connsiteX9-1137" fmla="*/ 7762455 w 10580268"/>
              <a:gd name="connsiteY9-1138" fmla="*/ 4067174 h 4206874"/>
              <a:gd name="connsiteX10-1139" fmla="*/ 7216355 w 10580268"/>
              <a:gd name="connsiteY10-1140" fmla="*/ 4206874 h 4206874"/>
              <a:gd name="connsiteX11-1141" fmla="*/ 0 w 10580268"/>
              <a:gd name="connsiteY11-1142" fmla="*/ 4197024 h 4206874"/>
              <a:gd name="connsiteX0-1143" fmla="*/ 10565979 w 10580268"/>
              <a:gd name="connsiteY0-1144" fmla="*/ 15874 h 4206874"/>
              <a:gd name="connsiteX1-1145" fmla="*/ 9275343 w 10580268"/>
              <a:gd name="connsiteY1-1146" fmla="*/ 1507331 h 4206874"/>
              <a:gd name="connsiteX2-1147" fmla="*/ 10382624 w 10580268"/>
              <a:gd name="connsiteY2-1148" fmla="*/ 2019300 h 4206874"/>
              <a:gd name="connsiteX3-1149" fmla="*/ 10580268 w 10580268"/>
              <a:gd name="connsiteY3-1150" fmla="*/ 0 h 4206874"/>
              <a:gd name="connsiteX4-1151" fmla="*/ 8327605 w 10580268"/>
              <a:gd name="connsiteY4-1152" fmla="*/ 1019174 h 4206874"/>
              <a:gd name="connsiteX5-1153" fmla="*/ 8949905 w 10580268"/>
              <a:gd name="connsiteY5-1154" fmla="*/ 1438274 h 4206874"/>
              <a:gd name="connsiteX6-1155" fmla="*/ 9102305 w 10580268"/>
              <a:gd name="connsiteY6-1156" fmla="*/ 2479674 h 4206874"/>
              <a:gd name="connsiteX7-1157" fmla="*/ 9762705 w 10580268"/>
              <a:gd name="connsiteY7-1158" fmla="*/ 2352674 h 4206874"/>
              <a:gd name="connsiteX8-1159" fmla="*/ 9394405 w 10580268"/>
              <a:gd name="connsiteY8-1160" fmla="*/ 2092324 h 4206874"/>
              <a:gd name="connsiteX9-1161" fmla="*/ 7762455 w 10580268"/>
              <a:gd name="connsiteY9-1162" fmla="*/ 4067174 h 4206874"/>
              <a:gd name="connsiteX10-1163" fmla="*/ 7216355 w 10580268"/>
              <a:gd name="connsiteY10-1164" fmla="*/ 4206874 h 4206874"/>
              <a:gd name="connsiteX11-1165" fmla="*/ 0 w 10580268"/>
              <a:gd name="connsiteY11-1166" fmla="*/ 4197024 h 4206874"/>
              <a:gd name="connsiteX0-1167" fmla="*/ 10565979 w 10580268"/>
              <a:gd name="connsiteY0-1168" fmla="*/ 15874 h 4206874"/>
              <a:gd name="connsiteX1-1169" fmla="*/ 9275343 w 10580268"/>
              <a:gd name="connsiteY1-1170" fmla="*/ 1507331 h 4206874"/>
              <a:gd name="connsiteX2-1171" fmla="*/ 10382624 w 10580268"/>
              <a:gd name="connsiteY2-1172" fmla="*/ 2019300 h 4206874"/>
              <a:gd name="connsiteX3-1173" fmla="*/ 10580268 w 10580268"/>
              <a:gd name="connsiteY3-1174" fmla="*/ 0 h 4206874"/>
              <a:gd name="connsiteX4-1175" fmla="*/ 8327605 w 10580268"/>
              <a:gd name="connsiteY4-1176" fmla="*/ 1019174 h 4206874"/>
              <a:gd name="connsiteX5-1177" fmla="*/ 8949905 w 10580268"/>
              <a:gd name="connsiteY5-1178" fmla="*/ 1438274 h 4206874"/>
              <a:gd name="connsiteX6-1179" fmla="*/ 9102305 w 10580268"/>
              <a:gd name="connsiteY6-1180" fmla="*/ 2479674 h 4206874"/>
              <a:gd name="connsiteX7-1181" fmla="*/ 9762705 w 10580268"/>
              <a:gd name="connsiteY7-1182" fmla="*/ 2352674 h 4206874"/>
              <a:gd name="connsiteX8-1183" fmla="*/ 9394405 w 10580268"/>
              <a:gd name="connsiteY8-1184" fmla="*/ 2092324 h 4206874"/>
              <a:gd name="connsiteX9-1185" fmla="*/ 7762455 w 10580268"/>
              <a:gd name="connsiteY9-1186" fmla="*/ 4067174 h 4206874"/>
              <a:gd name="connsiteX10-1187" fmla="*/ 7216355 w 10580268"/>
              <a:gd name="connsiteY10-1188" fmla="*/ 4206874 h 4206874"/>
              <a:gd name="connsiteX11-1189" fmla="*/ 0 w 10580268"/>
              <a:gd name="connsiteY11-1190" fmla="*/ 4197024 h 4206874"/>
              <a:gd name="connsiteX0-1191" fmla="*/ 10565979 w 10580268"/>
              <a:gd name="connsiteY0-1192" fmla="*/ 15874 h 4206874"/>
              <a:gd name="connsiteX1-1193" fmla="*/ 9275343 w 10580268"/>
              <a:gd name="connsiteY1-1194" fmla="*/ 1507331 h 4206874"/>
              <a:gd name="connsiteX2-1195" fmla="*/ 10382624 w 10580268"/>
              <a:gd name="connsiteY2-1196" fmla="*/ 2019300 h 4206874"/>
              <a:gd name="connsiteX3-1197" fmla="*/ 10580268 w 10580268"/>
              <a:gd name="connsiteY3-1198" fmla="*/ 0 h 4206874"/>
              <a:gd name="connsiteX4-1199" fmla="*/ 8327605 w 10580268"/>
              <a:gd name="connsiteY4-1200" fmla="*/ 1019174 h 4206874"/>
              <a:gd name="connsiteX5-1201" fmla="*/ 8949905 w 10580268"/>
              <a:gd name="connsiteY5-1202" fmla="*/ 1438274 h 4206874"/>
              <a:gd name="connsiteX6-1203" fmla="*/ 9102305 w 10580268"/>
              <a:gd name="connsiteY6-1204" fmla="*/ 2479674 h 4206874"/>
              <a:gd name="connsiteX7-1205" fmla="*/ 9762705 w 10580268"/>
              <a:gd name="connsiteY7-1206" fmla="*/ 2352674 h 4206874"/>
              <a:gd name="connsiteX8-1207" fmla="*/ 9394405 w 10580268"/>
              <a:gd name="connsiteY8-1208" fmla="*/ 2092324 h 4206874"/>
              <a:gd name="connsiteX9-1209" fmla="*/ 7762455 w 10580268"/>
              <a:gd name="connsiteY9-1210" fmla="*/ 4067174 h 4206874"/>
              <a:gd name="connsiteX10-1211" fmla="*/ 7216355 w 10580268"/>
              <a:gd name="connsiteY10-1212" fmla="*/ 4206874 h 4206874"/>
              <a:gd name="connsiteX11-1213" fmla="*/ 0 w 10580268"/>
              <a:gd name="connsiteY11-1214" fmla="*/ 4197024 h 4206874"/>
              <a:gd name="connsiteX0-1215" fmla="*/ 10565979 w 10580268"/>
              <a:gd name="connsiteY0-1216" fmla="*/ 15874 h 4206874"/>
              <a:gd name="connsiteX1-1217" fmla="*/ 9275343 w 10580268"/>
              <a:gd name="connsiteY1-1218" fmla="*/ 1507331 h 4206874"/>
              <a:gd name="connsiteX2-1219" fmla="*/ 10382624 w 10580268"/>
              <a:gd name="connsiteY2-1220" fmla="*/ 2019300 h 4206874"/>
              <a:gd name="connsiteX3-1221" fmla="*/ 10580268 w 10580268"/>
              <a:gd name="connsiteY3-1222" fmla="*/ 0 h 4206874"/>
              <a:gd name="connsiteX4-1223" fmla="*/ 8327605 w 10580268"/>
              <a:gd name="connsiteY4-1224" fmla="*/ 1019174 h 4206874"/>
              <a:gd name="connsiteX5-1225" fmla="*/ 8949905 w 10580268"/>
              <a:gd name="connsiteY5-1226" fmla="*/ 1438274 h 4206874"/>
              <a:gd name="connsiteX6-1227" fmla="*/ 9102305 w 10580268"/>
              <a:gd name="connsiteY6-1228" fmla="*/ 2479674 h 4206874"/>
              <a:gd name="connsiteX7-1229" fmla="*/ 9762705 w 10580268"/>
              <a:gd name="connsiteY7-1230" fmla="*/ 2352674 h 4206874"/>
              <a:gd name="connsiteX8-1231" fmla="*/ 9394405 w 10580268"/>
              <a:gd name="connsiteY8-1232" fmla="*/ 2092324 h 4206874"/>
              <a:gd name="connsiteX9-1233" fmla="*/ 7762455 w 10580268"/>
              <a:gd name="connsiteY9-1234" fmla="*/ 4067174 h 4206874"/>
              <a:gd name="connsiteX10-1235" fmla="*/ 7216355 w 10580268"/>
              <a:gd name="connsiteY10-1236" fmla="*/ 4206874 h 4206874"/>
              <a:gd name="connsiteX11-1237" fmla="*/ 0 w 10580268"/>
              <a:gd name="connsiteY11-1238" fmla="*/ 4197024 h 4206874"/>
              <a:gd name="connsiteX0-1239" fmla="*/ 10565979 w 10580268"/>
              <a:gd name="connsiteY0-1240" fmla="*/ 15874 h 4206874"/>
              <a:gd name="connsiteX1-1241" fmla="*/ 9275343 w 10580268"/>
              <a:gd name="connsiteY1-1242" fmla="*/ 1507331 h 4206874"/>
              <a:gd name="connsiteX2-1243" fmla="*/ 10382624 w 10580268"/>
              <a:gd name="connsiteY2-1244" fmla="*/ 2019300 h 4206874"/>
              <a:gd name="connsiteX3-1245" fmla="*/ 10580268 w 10580268"/>
              <a:gd name="connsiteY3-1246" fmla="*/ 0 h 4206874"/>
              <a:gd name="connsiteX4-1247" fmla="*/ 8327605 w 10580268"/>
              <a:gd name="connsiteY4-1248" fmla="*/ 1019174 h 4206874"/>
              <a:gd name="connsiteX5-1249" fmla="*/ 8949905 w 10580268"/>
              <a:gd name="connsiteY5-1250" fmla="*/ 1438274 h 4206874"/>
              <a:gd name="connsiteX6-1251" fmla="*/ 9102305 w 10580268"/>
              <a:gd name="connsiteY6-1252" fmla="*/ 2479674 h 4206874"/>
              <a:gd name="connsiteX7-1253" fmla="*/ 9762705 w 10580268"/>
              <a:gd name="connsiteY7-1254" fmla="*/ 2352674 h 4206874"/>
              <a:gd name="connsiteX8-1255" fmla="*/ 9394405 w 10580268"/>
              <a:gd name="connsiteY8-1256" fmla="*/ 2092324 h 4206874"/>
              <a:gd name="connsiteX9-1257" fmla="*/ 7762455 w 10580268"/>
              <a:gd name="connsiteY9-1258" fmla="*/ 4067174 h 4206874"/>
              <a:gd name="connsiteX10-1259" fmla="*/ 7216355 w 10580268"/>
              <a:gd name="connsiteY10-1260" fmla="*/ 4206874 h 4206874"/>
              <a:gd name="connsiteX11-1261" fmla="*/ 0 w 10580268"/>
              <a:gd name="connsiteY11-1262" fmla="*/ 4197024 h 4206874"/>
              <a:gd name="connsiteX0-1263" fmla="*/ 10565979 w 10580268"/>
              <a:gd name="connsiteY0-1264" fmla="*/ 15874 h 4206874"/>
              <a:gd name="connsiteX1-1265" fmla="*/ 9275343 w 10580268"/>
              <a:gd name="connsiteY1-1266" fmla="*/ 1507331 h 4206874"/>
              <a:gd name="connsiteX2-1267" fmla="*/ 10382624 w 10580268"/>
              <a:gd name="connsiteY2-1268" fmla="*/ 2019300 h 4206874"/>
              <a:gd name="connsiteX3-1269" fmla="*/ 10580268 w 10580268"/>
              <a:gd name="connsiteY3-1270" fmla="*/ 0 h 4206874"/>
              <a:gd name="connsiteX4-1271" fmla="*/ 8327605 w 10580268"/>
              <a:gd name="connsiteY4-1272" fmla="*/ 1019174 h 4206874"/>
              <a:gd name="connsiteX5-1273" fmla="*/ 8949905 w 10580268"/>
              <a:gd name="connsiteY5-1274" fmla="*/ 1438274 h 4206874"/>
              <a:gd name="connsiteX6-1275" fmla="*/ 9102305 w 10580268"/>
              <a:gd name="connsiteY6-1276" fmla="*/ 2479674 h 4206874"/>
              <a:gd name="connsiteX7-1277" fmla="*/ 9762705 w 10580268"/>
              <a:gd name="connsiteY7-1278" fmla="*/ 2352674 h 4206874"/>
              <a:gd name="connsiteX8-1279" fmla="*/ 9394405 w 10580268"/>
              <a:gd name="connsiteY8-1280" fmla="*/ 2092324 h 4206874"/>
              <a:gd name="connsiteX9-1281" fmla="*/ 7762455 w 10580268"/>
              <a:gd name="connsiteY9-1282" fmla="*/ 4067174 h 4206874"/>
              <a:gd name="connsiteX10-1283" fmla="*/ 7216355 w 10580268"/>
              <a:gd name="connsiteY10-1284" fmla="*/ 4206874 h 4206874"/>
              <a:gd name="connsiteX11-1285" fmla="*/ 0 w 10580268"/>
              <a:gd name="connsiteY11-1286" fmla="*/ 4197024 h 4206874"/>
              <a:gd name="connsiteX0-1287" fmla="*/ 10565979 w 10580268"/>
              <a:gd name="connsiteY0-1288" fmla="*/ 15874 h 4206874"/>
              <a:gd name="connsiteX1-1289" fmla="*/ 9275343 w 10580268"/>
              <a:gd name="connsiteY1-1290" fmla="*/ 1507331 h 4206874"/>
              <a:gd name="connsiteX2-1291" fmla="*/ 10382624 w 10580268"/>
              <a:gd name="connsiteY2-1292" fmla="*/ 2019300 h 4206874"/>
              <a:gd name="connsiteX3-1293" fmla="*/ 10580268 w 10580268"/>
              <a:gd name="connsiteY3-1294" fmla="*/ 0 h 4206874"/>
              <a:gd name="connsiteX4-1295" fmla="*/ 8327605 w 10580268"/>
              <a:gd name="connsiteY4-1296" fmla="*/ 1019174 h 4206874"/>
              <a:gd name="connsiteX5-1297" fmla="*/ 8949905 w 10580268"/>
              <a:gd name="connsiteY5-1298" fmla="*/ 1438274 h 4206874"/>
              <a:gd name="connsiteX6-1299" fmla="*/ 9102305 w 10580268"/>
              <a:gd name="connsiteY6-1300" fmla="*/ 2479674 h 4206874"/>
              <a:gd name="connsiteX7-1301" fmla="*/ 9762705 w 10580268"/>
              <a:gd name="connsiteY7-1302" fmla="*/ 2352674 h 4206874"/>
              <a:gd name="connsiteX8-1303" fmla="*/ 9394405 w 10580268"/>
              <a:gd name="connsiteY8-1304" fmla="*/ 2092324 h 4206874"/>
              <a:gd name="connsiteX9-1305" fmla="*/ 7762455 w 10580268"/>
              <a:gd name="connsiteY9-1306" fmla="*/ 4067174 h 4206874"/>
              <a:gd name="connsiteX10-1307" fmla="*/ 7216355 w 10580268"/>
              <a:gd name="connsiteY10-1308" fmla="*/ 4206874 h 4206874"/>
              <a:gd name="connsiteX11-1309" fmla="*/ 0 w 10580268"/>
              <a:gd name="connsiteY11-1310" fmla="*/ 4197024 h 42068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61" y="connsiteY9-362"/>
              </a:cxn>
              <a:cxn ang="0">
                <a:pos x="connsiteX10-423" y="connsiteY10-424"/>
              </a:cxn>
              <a:cxn ang="0">
                <a:pos x="connsiteX11-469" y="connsiteY11-470"/>
              </a:cxn>
            </a:cxnLst>
            <a:rect l="l" t="t" r="r" b="b"/>
            <a:pathLst>
              <a:path w="10580268" h="4206874">
                <a:moveTo>
                  <a:pt x="10565979" y="15874"/>
                </a:moveTo>
                <a:lnTo>
                  <a:pt x="9275343" y="1507331"/>
                </a:lnTo>
                <a:lnTo>
                  <a:pt x="10382624" y="2019300"/>
                </a:lnTo>
                <a:lnTo>
                  <a:pt x="10580268" y="0"/>
                </a:lnTo>
                <a:lnTo>
                  <a:pt x="8327605" y="1019174"/>
                </a:lnTo>
                <a:lnTo>
                  <a:pt x="8949905" y="1438274"/>
                </a:lnTo>
                <a:cubicBezTo>
                  <a:pt x="8888522" y="1703916"/>
                  <a:pt x="8795650" y="2269670"/>
                  <a:pt x="9102305" y="2479674"/>
                </a:cubicBezTo>
                <a:cubicBezTo>
                  <a:pt x="9473413" y="2733817"/>
                  <a:pt x="9758633" y="2587691"/>
                  <a:pt x="9762705" y="2352674"/>
                </a:cubicBezTo>
                <a:cubicBezTo>
                  <a:pt x="9766498" y="2133771"/>
                  <a:pt x="9553731" y="2041040"/>
                  <a:pt x="9394405" y="2092324"/>
                </a:cubicBezTo>
                <a:cubicBezTo>
                  <a:pt x="8993582" y="2221341"/>
                  <a:pt x="8553028" y="3701093"/>
                  <a:pt x="7762455" y="4067174"/>
                </a:cubicBezTo>
                <a:cubicBezTo>
                  <a:pt x="7532529" y="4173643"/>
                  <a:pt x="7476540" y="4187080"/>
                  <a:pt x="7216355" y="4206874"/>
                </a:cubicBezTo>
                <a:lnTo>
                  <a:pt x="0" y="4197024"/>
                </a:lnTo>
              </a:path>
            </a:pathLst>
          </a:custGeom>
          <a:noFill/>
          <a:ln w="165100" cap="rnd">
            <a:gradFill>
              <a:gsLst>
                <a:gs pos="18000">
                  <a:schemeClr val="accent1">
                    <a:lumMod val="5000"/>
                    <a:lumOff val="95000"/>
                  </a:schemeClr>
                </a:gs>
                <a:gs pos="9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412100" y="3009900"/>
            <a:ext cx="4569600" cy="1930400"/>
          </a:xfrm>
        </p:spPr>
        <p:txBody>
          <a:bodyPr wrap="square" anchor="t">
            <a:normAutofit/>
          </a:bodyPr>
          <a:lstStyle>
            <a:lvl1pPr algn="l">
              <a:defRPr sz="5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412100" y="1645400"/>
            <a:ext cx="4569600" cy="1224000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5400" b="1"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18" Type="http://schemas.openxmlformats.org/officeDocument/2006/relationships/tags" Target="../tags/tag83.xml"/><Relationship Id="rId17" Type="http://schemas.openxmlformats.org/officeDocument/2006/relationships/tags" Target="../tags/tag82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8"/>
          <p:cNvSpPr>
            <a:spLocks noChangeAspect="1"/>
          </p:cNvSpPr>
          <p:nvPr userDrawn="1">
            <p:custDataLst>
              <p:tags r:id="rId17"/>
            </p:custDataLst>
          </p:nvPr>
        </p:nvSpPr>
        <p:spPr>
          <a:xfrm rot="300000">
            <a:off x="10297795" y="553085"/>
            <a:ext cx="775970" cy="824230"/>
          </a:xfrm>
          <a:custGeom>
            <a:avLst/>
            <a:gdLst>
              <a:gd name="connsiteX0" fmla="*/ 1214 w 1222"/>
              <a:gd name="connsiteY0" fmla="*/ 9 h 1298"/>
              <a:gd name="connsiteX1" fmla="*/ 515 w 1222"/>
              <a:gd name="connsiteY1" fmla="*/ 899 h 1298"/>
              <a:gd name="connsiteX2" fmla="*/ 1115 w 1222"/>
              <a:gd name="connsiteY2" fmla="*/ 1204 h 1298"/>
              <a:gd name="connsiteX3" fmla="*/ 1222 w 1222"/>
              <a:gd name="connsiteY3" fmla="*/ 0 h 1298"/>
              <a:gd name="connsiteX4" fmla="*/ 0 w 1222"/>
              <a:gd name="connsiteY4" fmla="*/ 608 h 1298"/>
              <a:gd name="connsiteX5" fmla="*/ 360 w 1222"/>
              <a:gd name="connsiteY5" fmla="*/ 875 h 1298"/>
              <a:gd name="connsiteX6" fmla="*/ 346 w 1222"/>
              <a:gd name="connsiteY6" fmla="*/ 1298 h 1298"/>
              <a:gd name="connsiteX7" fmla="*/ 654 w 1222"/>
              <a:gd name="connsiteY7" fmla="*/ 976 h 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" h="1298">
                <a:moveTo>
                  <a:pt x="1214" y="9"/>
                </a:moveTo>
                <a:lnTo>
                  <a:pt x="515" y="899"/>
                </a:lnTo>
                <a:lnTo>
                  <a:pt x="1115" y="1204"/>
                </a:lnTo>
                <a:lnTo>
                  <a:pt x="1222" y="0"/>
                </a:lnTo>
                <a:lnTo>
                  <a:pt x="0" y="608"/>
                </a:lnTo>
                <a:lnTo>
                  <a:pt x="360" y="875"/>
                </a:lnTo>
                <a:cubicBezTo>
                  <a:pt x="354" y="1026"/>
                  <a:pt x="348" y="1170"/>
                  <a:pt x="346" y="1298"/>
                </a:cubicBezTo>
                <a:cubicBezTo>
                  <a:pt x="497" y="1139"/>
                  <a:pt x="556" y="1068"/>
                  <a:pt x="654" y="976"/>
                </a:cubicBezTo>
              </a:path>
            </a:pathLst>
          </a:custGeom>
          <a:noFill/>
          <a:ln w="60325" cap="rnd">
            <a:solidFill>
              <a:schemeClr val="accent1">
                <a:lumMod val="60000"/>
                <a:lumOff val="40000"/>
                <a:alpha val="46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10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0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06.xml"/><Relationship Id="rId2" Type="http://schemas.openxmlformats.org/officeDocument/2006/relationships/image" Target="../media/image10.png"/><Relationship Id="rId1" Type="http://schemas.openxmlformats.org/officeDocument/2006/relationships/tags" Target="../tags/tag10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1" Type="http://schemas.openxmlformats.org/officeDocument/2006/relationships/slideLayout" Target="../slideLayouts/slideLayout10.xml"/><Relationship Id="rId40" Type="http://schemas.openxmlformats.org/officeDocument/2006/relationships/tags" Target="../tags/tag148.xml"/><Relationship Id="rId4" Type="http://schemas.openxmlformats.org/officeDocument/2006/relationships/tags" Target="../tags/tag112.xml"/><Relationship Id="rId39" Type="http://schemas.openxmlformats.org/officeDocument/2006/relationships/tags" Target="../tags/tag147.xml"/><Relationship Id="rId38" Type="http://schemas.openxmlformats.org/officeDocument/2006/relationships/tags" Target="../tags/tag146.xml"/><Relationship Id="rId37" Type="http://schemas.openxmlformats.org/officeDocument/2006/relationships/tags" Target="../tags/tag145.xml"/><Relationship Id="rId36" Type="http://schemas.openxmlformats.org/officeDocument/2006/relationships/tags" Target="../tags/tag144.xml"/><Relationship Id="rId35" Type="http://schemas.openxmlformats.org/officeDocument/2006/relationships/tags" Target="../tags/tag143.xml"/><Relationship Id="rId34" Type="http://schemas.openxmlformats.org/officeDocument/2006/relationships/tags" Target="../tags/tag142.xml"/><Relationship Id="rId33" Type="http://schemas.openxmlformats.org/officeDocument/2006/relationships/tags" Target="../tags/tag141.xml"/><Relationship Id="rId32" Type="http://schemas.openxmlformats.org/officeDocument/2006/relationships/tags" Target="../tags/tag140.xml"/><Relationship Id="rId31" Type="http://schemas.openxmlformats.org/officeDocument/2006/relationships/tags" Target="../tags/tag139.xml"/><Relationship Id="rId30" Type="http://schemas.openxmlformats.org/officeDocument/2006/relationships/tags" Target="../tags/tag138.xml"/><Relationship Id="rId3" Type="http://schemas.openxmlformats.org/officeDocument/2006/relationships/tags" Target="../tags/tag111.xml"/><Relationship Id="rId29" Type="http://schemas.openxmlformats.org/officeDocument/2006/relationships/tags" Target="../tags/tag137.xml"/><Relationship Id="rId28" Type="http://schemas.openxmlformats.org/officeDocument/2006/relationships/tags" Target="../tags/tag136.xml"/><Relationship Id="rId27" Type="http://schemas.openxmlformats.org/officeDocument/2006/relationships/tags" Target="../tags/tag135.xml"/><Relationship Id="rId26" Type="http://schemas.openxmlformats.org/officeDocument/2006/relationships/tags" Target="../tags/tag134.xml"/><Relationship Id="rId25" Type="http://schemas.openxmlformats.org/officeDocument/2006/relationships/tags" Target="../tags/tag133.xml"/><Relationship Id="rId24" Type="http://schemas.openxmlformats.org/officeDocument/2006/relationships/tags" Target="../tags/tag132.xml"/><Relationship Id="rId23" Type="http://schemas.openxmlformats.org/officeDocument/2006/relationships/tags" Target="../tags/tag131.xml"/><Relationship Id="rId22" Type="http://schemas.openxmlformats.org/officeDocument/2006/relationships/tags" Target="../tags/tag130.xml"/><Relationship Id="rId21" Type="http://schemas.openxmlformats.org/officeDocument/2006/relationships/tags" Target="../tags/tag129.xml"/><Relationship Id="rId20" Type="http://schemas.openxmlformats.org/officeDocument/2006/relationships/tags" Target="../tags/tag128.xml"/><Relationship Id="rId2" Type="http://schemas.openxmlformats.org/officeDocument/2006/relationships/tags" Target="../tags/tag110.xml"/><Relationship Id="rId19" Type="http://schemas.openxmlformats.org/officeDocument/2006/relationships/tags" Target="../tags/tag127.xml"/><Relationship Id="rId18" Type="http://schemas.openxmlformats.org/officeDocument/2006/relationships/tags" Target="../tags/tag126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tags" Target="../tags/tag10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25.svg"/><Relationship Id="rId7" Type="http://schemas.openxmlformats.org/officeDocument/2006/relationships/image" Target="../media/image2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hyperlink" Target="https://www.i-search.com.cn/" TargetMode="Externa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sv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46.sv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.svg"/><Relationship Id="rId3" Type="http://schemas.openxmlformats.org/officeDocument/2006/relationships/image" Target="../media/image47.png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8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2.svg"/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wmf"/><Relationship Id="rId8" Type="http://schemas.openxmlformats.org/officeDocument/2006/relationships/package" Target="../embeddings/Workbook1.xlsx"/><Relationship Id="rId7" Type="http://schemas.openxmlformats.org/officeDocument/2006/relationships/image" Target="../media/image57.sv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6.svg"/><Relationship Id="rId3" Type="http://schemas.openxmlformats.org/officeDocument/2006/relationships/image" Target="../media/image45.png"/><Relationship Id="rId2" Type="http://schemas.openxmlformats.org/officeDocument/2006/relationships/image" Target="../media/image54.png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11.xml"/><Relationship Id="rId10" Type="http://schemas.openxmlformats.org/officeDocument/2006/relationships/image" Target="../media/image59.png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2.svg"/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90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51.xml"/><Relationship Id="rId1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5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7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2.svg"/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91.xml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3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svg"/><Relationship Id="rId8" Type="http://schemas.openxmlformats.org/officeDocument/2006/relationships/image" Target="../media/image94.png"/><Relationship Id="rId7" Type="http://schemas.openxmlformats.org/officeDocument/2006/relationships/image" Target="../media/image93.svg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2" Type="http://schemas.openxmlformats.org/officeDocument/2006/relationships/slideLayout" Target="../slideLayouts/slideLayout11.xml"/><Relationship Id="rId11" Type="http://schemas.openxmlformats.org/officeDocument/2006/relationships/tags" Target="../tags/tag154.xml"/><Relationship Id="rId10" Type="http://schemas.openxmlformats.org/officeDocument/2006/relationships/image" Target="../media/image96.svg"/><Relationship Id="rId1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3.xml"/><Relationship Id="rId8" Type="http://schemas.microsoft.com/office/2007/relationships/diagramDrawing" Target="../diagrams/drawing2.xml"/><Relationship Id="rId7" Type="http://schemas.openxmlformats.org/officeDocument/2006/relationships/diagramColors" Target="../diagrams/colors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7" Type="http://schemas.openxmlformats.org/officeDocument/2006/relationships/slideLayout" Target="../slideLayouts/slideLayout10.xml"/><Relationship Id="rId16" Type="http://schemas.openxmlformats.org/officeDocument/2006/relationships/tags" Target="../tags/tag158.xml"/><Relationship Id="rId15" Type="http://schemas.openxmlformats.org/officeDocument/2006/relationships/image" Target="../media/image17.svg"/><Relationship Id="rId14" Type="http://schemas.openxmlformats.org/officeDocument/2006/relationships/image" Target="../media/image97.png"/><Relationship Id="rId13" Type="http://schemas.microsoft.com/office/2007/relationships/diagramDrawing" Target="../diagrams/drawing3.xml"/><Relationship Id="rId12" Type="http://schemas.openxmlformats.org/officeDocument/2006/relationships/diagramColors" Target="../diagrams/colors3.xml"/><Relationship Id="rId11" Type="http://schemas.openxmlformats.org/officeDocument/2006/relationships/diagramQuickStyle" Target="../diagrams/quickStyle3.xml"/><Relationship Id="rId10" Type="http://schemas.openxmlformats.org/officeDocument/2006/relationships/diagramLayout" Target="../diagrams/layout3.xml"/><Relationship Id="rId1" Type="http://schemas.openxmlformats.org/officeDocument/2006/relationships/tags" Target="../tags/tag15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image" Target="../media/image6.png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image" Target="../media/image5.sv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99.xml"/><Relationship Id="rId2" Type="http://schemas.openxmlformats.org/officeDocument/2006/relationships/image" Target="../media/image5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100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5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577080" y="1830705"/>
            <a:ext cx="6440170" cy="1594485"/>
          </a:xfrm>
        </p:spPr>
        <p:txBody>
          <a:bodyPr>
            <a:normAutofit fontScale="90000"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/>
              <a:t>“</a:t>
            </a:r>
            <a:r>
              <a:rPr lang="zh-CN" altLang="en-US" dirty="0"/>
              <a:t>华宽通智能体</a:t>
            </a:r>
            <a:r>
              <a:rPr lang="en-US" altLang="zh-CN" dirty="0"/>
              <a:t>”</a:t>
            </a:r>
            <a:br>
              <a:rPr lang="en-US" altLang="zh-CN" dirty="0"/>
            </a:br>
            <a:r>
              <a:rPr lang="zh-CN" altLang="en-US" dirty="0"/>
              <a:t>建设构想</a:t>
            </a:r>
            <a:endParaRPr lang="zh-CN" altLang="en-US" dirty="0"/>
          </a:p>
        </p:txBody>
      </p:sp>
      <p:sp>
        <p:nvSpPr>
          <p:cNvPr id="11" name="年份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>
          <a:xfrm>
            <a:off x="8208645" y="5034280"/>
            <a:ext cx="3048000" cy="945882"/>
          </a:xfrm>
        </p:spPr>
        <p:txBody>
          <a:bodyPr>
            <a:normAutofit fontScale="90000"/>
          </a:bodyPr>
          <a:lstStyle/>
          <a:p>
            <a:pPr marL="0" indent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altLang="en-US" sz="4000"/>
              <a:t>2025年3月7日</a:t>
            </a:r>
            <a:endParaRPr altLang="en-US" sz="4000"/>
          </a:p>
        </p:txBody>
      </p:sp>
      <p:sp>
        <p:nvSpPr>
          <p:cNvPr id="12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61250" y="4105822"/>
            <a:ext cx="3456000" cy="57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accent1"/>
                </a:solidFill>
              </a:rPr>
              <a:t>汇报人：</a:t>
            </a:r>
            <a:r>
              <a:rPr lang="zh-CN" altLang="en-US">
                <a:solidFill>
                  <a:schemeClr val="accent1"/>
                </a:solidFill>
              </a:rPr>
              <a:t>伍志勇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总结：实现路径</a:t>
            </a:r>
            <a:r>
              <a:rPr lang="zh-CN" altLang="en-US"/>
              <a:t>规划</a:t>
            </a:r>
            <a:endParaRPr lang="zh-CN" altLang="en-US"/>
          </a:p>
        </p:txBody>
      </p:sp>
      <p:graphicFrame>
        <p:nvGraphicFramePr>
          <p:cNvPr id="8" name="图示 7"/>
          <p:cNvGraphicFramePr/>
          <p:nvPr/>
        </p:nvGraphicFramePr>
        <p:xfrm>
          <a:off x="695960" y="1564005"/>
          <a:ext cx="10454005" cy="3729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右箭头 8"/>
          <p:cNvSpPr/>
          <p:nvPr/>
        </p:nvSpPr>
        <p:spPr>
          <a:xfrm>
            <a:off x="450850" y="5581650"/>
            <a:ext cx="4242435" cy="10541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同步：公司项目资料归档整理</a:t>
            </a:r>
            <a:r>
              <a:rPr lang="zh-CN" altLang="en-US"/>
              <a:t>完毕</a:t>
            </a:r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4794250" y="5784215"/>
            <a:ext cx="1657350" cy="851535"/>
          </a:xfrm>
          <a:prstGeom prst="cub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分词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11" name="圆柱形 10"/>
          <p:cNvSpPr/>
          <p:nvPr/>
        </p:nvSpPr>
        <p:spPr>
          <a:xfrm>
            <a:off x="7016750" y="5816600"/>
            <a:ext cx="1638300" cy="704850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知识</a:t>
            </a:r>
            <a:r>
              <a:rPr lang="zh-CN" altLang="en-US"/>
              <a:t>库</a:t>
            </a:r>
            <a:endParaRPr lang="zh-CN" altLang="en-US"/>
          </a:p>
          <a:p>
            <a:pPr algn="ctr"/>
            <a:r>
              <a:rPr lang="zh-CN" altLang="en-US"/>
              <a:t>（矢量数据</a:t>
            </a:r>
            <a:r>
              <a:rPr lang="zh-CN" altLang="en-US"/>
              <a:t>库）</a:t>
            </a:r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 rot="5400000">
            <a:off x="6652895" y="3909060"/>
            <a:ext cx="487045" cy="3035300"/>
          </a:xfrm>
          <a:prstGeom prst="leftBrac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552565" y="5873750"/>
            <a:ext cx="431800" cy="6477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81050" y="1327150"/>
            <a:ext cx="137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b="1"/>
              <a:t>1~2</a:t>
            </a:r>
            <a:r>
              <a:rPr lang="zh-CN" altLang="en-US" b="1"/>
              <a:t>周</a:t>
            </a:r>
            <a:endParaRPr lang="zh-CN" altLang="en-US" b="1"/>
          </a:p>
        </p:txBody>
      </p:sp>
      <p:sp>
        <p:nvSpPr>
          <p:cNvPr id="15" name="文本框 14"/>
          <p:cNvSpPr txBox="1"/>
          <p:nvPr/>
        </p:nvSpPr>
        <p:spPr>
          <a:xfrm>
            <a:off x="3304540" y="1395095"/>
            <a:ext cx="3147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1600" b="1"/>
              <a:t>2~4</a:t>
            </a:r>
            <a:r>
              <a:rPr lang="zh-CN" altLang="en-US" sz="1600" b="1"/>
              <a:t>周</a:t>
            </a:r>
            <a:r>
              <a:rPr lang="en-US" altLang="zh-CN" sz="1600" b="1"/>
              <a:t>/</a:t>
            </a:r>
            <a:r>
              <a:rPr lang="zh-CN" altLang="en-US" sz="1600" b="1"/>
              <a:t>场景（可选、待定）</a:t>
            </a:r>
            <a:endParaRPr lang="zh-CN" altLang="en-US" sz="1600" b="1"/>
          </a:p>
        </p:txBody>
      </p:sp>
      <p:sp>
        <p:nvSpPr>
          <p:cNvPr id="16" name="文本框 15"/>
          <p:cNvSpPr txBox="1"/>
          <p:nvPr/>
        </p:nvSpPr>
        <p:spPr>
          <a:xfrm>
            <a:off x="6273165" y="1125220"/>
            <a:ext cx="2625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b="1"/>
              <a:t>3</a:t>
            </a:r>
            <a:r>
              <a:rPr lang="zh-CN" altLang="en-US" b="1"/>
              <a:t>周左右</a:t>
            </a:r>
            <a:endParaRPr lang="zh-CN" altLang="en-US" b="1"/>
          </a:p>
          <a:p>
            <a:pPr indent="0">
              <a:buNone/>
            </a:pPr>
            <a:r>
              <a:rPr lang="zh-CN" altLang="en-US" b="1"/>
              <a:t>（基于开源</a:t>
            </a:r>
            <a:r>
              <a:rPr lang="zh-CN" altLang="en-US" b="1"/>
              <a:t>工具）</a:t>
            </a:r>
            <a:endParaRPr lang="zh-CN" altLang="en-US" b="1"/>
          </a:p>
        </p:txBody>
      </p:sp>
      <p:sp>
        <p:nvSpPr>
          <p:cNvPr id="17" name="右箭头 16"/>
          <p:cNvSpPr/>
          <p:nvPr/>
        </p:nvSpPr>
        <p:spPr>
          <a:xfrm>
            <a:off x="450215" y="4552950"/>
            <a:ext cx="6001385" cy="7493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技术可行性</a:t>
            </a:r>
            <a:r>
              <a:rPr lang="zh-CN" altLang="en-US"/>
              <a:t>验证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105265" y="1327150"/>
            <a:ext cx="2689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b="1"/>
              <a:t>按场景</a:t>
            </a:r>
            <a:r>
              <a:rPr lang="zh-CN" altLang="en-US" b="1"/>
              <a:t>评估</a:t>
            </a:r>
            <a:endParaRPr lang="zh-CN" altLang="en-US" b="1"/>
          </a:p>
        </p:txBody>
      </p:sp>
      <p:sp>
        <p:nvSpPr>
          <p:cNvPr id="19" name="左箭头 18"/>
          <p:cNvSpPr/>
          <p:nvPr/>
        </p:nvSpPr>
        <p:spPr>
          <a:xfrm>
            <a:off x="8792845" y="5005070"/>
            <a:ext cx="2271395" cy="106616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同步：锚定正式可用的</a:t>
            </a:r>
            <a:r>
              <a:rPr lang="zh-CN" altLang="en-US">
                <a:sym typeface="+mn-ea"/>
              </a:rPr>
              <a:t>场景</a:t>
            </a:r>
            <a:endParaRPr lang="zh-CN" altLang="en-US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基于开源框架的落地</a:t>
            </a:r>
            <a:r>
              <a:rPr lang="zh-CN" altLang="en-US"/>
              <a:t>步骤</a:t>
            </a:r>
            <a:endParaRPr lang="zh-CN" altLang="en-US"/>
          </a:p>
        </p:txBody>
      </p:sp>
      <p:pic>
        <p:nvPicPr>
          <p:cNvPr id="4" name="C9F754DE-2CAD-44b6-B708-469DEB6407EB-2" descr="C:/Users/wulogic/AppData/Local/Temp/wpp.scunkm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4253" y="318"/>
            <a:ext cx="7643495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2910205" y="1990090"/>
            <a:ext cx="9000490" cy="424307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b" anchorCtr="0"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智能体知识库系统架构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华宽</a:t>
            </a:r>
            <a:r>
              <a:rPr lang="zh-CN" altLang="en-US"/>
              <a:t>通知识库构建</a:t>
            </a:r>
            <a:r>
              <a:rPr lang="zh-CN" altLang="en-US"/>
              <a:t>规划</a:t>
            </a:r>
            <a:endParaRPr lang="zh-CN" altLang="en-US"/>
          </a:p>
        </p:txBody>
      </p:sp>
      <p:sp>
        <p:nvSpPr>
          <p:cNvPr id="3" name="流程图: 多文档 2"/>
          <p:cNvSpPr/>
          <p:nvPr/>
        </p:nvSpPr>
        <p:spPr>
          <a:xfrm>
            <a:off x="695960" y="4232910"/>
            <a:ext cx="1775460" cy="988060"/>
          </a:xfrm>
          <a:prstGeom prst="flowChartMultidocument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历年</a:t>
            </a:r>
            <a:r>
              <a:rPr lang="zh-CN" altLang="en-US"/>
              <a:t>项目</a:t>
            </a:r>
            <a:endParaRPr lang="zh-CN" altLang="en-US"/>
          </a:p>
          <a:p>
            <a:pPr algn="ctr"/>
            <a:r>
              <a:rPr lang="zh-CN" altLang="en-US"/>
              <a:t>累计</a:t>
            </a:r>
            <a:r>
              <a:rPr lang="zh-CN" altLang="en-US"/>
              <a:t>文档</a:t>
            </a:r>
            <a:endParaRPr lang="zh-CN" altLang="en-US"/>
          </a:p>
        </p:txBody>
      </p:sp>
      <p:sp>
        <p:nvSpPr>
          <p:cNvPr id="4" name="圆柱形 3"/>
          <p:cNvSpPr/>
          <p:nvPr/>
        </p:nvSpPr>
        <p:spPr>
          <a:xfrm>
            <a:off x="955040" y="2367280"/>
            <a:ext cx="1292860" cy="864870"/>
          </a:xfrm>
          <a:prstGeom prst="can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FTP</a:t>
            </a:r>
            <a:endParaRPr lang="en-US" altLang="zh-CN"/>
          </a:p>
          <a:p>
            <a:pPr algn="ctr"/>
            <a:r>
              <a:rPr lang="zh-CN" altLang="en-US"/>
              <a:t>服务</a:t>
            </a:r>
            <a:r>
              <a:rPr lang="zh-CN" altLang="en-US"/>
              <a:t>器</a:t>
            </a:r>
            <a:endParaRPr lang="zh-CN" altLang="en-US"/>
          </a:p>
        </p:txBody>
      </p:sp>
      <p:sp>
        <p:nvSpPr>
          <p:cNvPr id="5" name="上箭头 4"/>
          <p:cNvSpPr/>
          <p:nvPr/>
        </p:nvSpPr>
        <p:spPr>
          <a:xfrm>
            <a:off x="1265555" y="3405505"/>
            <a:ext cx="672465" cy="637540"/>
          </a:xfrm>
          <a:prstGeom prst="upArrow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解密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150870" y="2190750"/>
            <a:ext cx="3859530" cy="7283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ctr">
              <a:buFont typeface="+mj-ea"/>
              <a:buAutoNum type="circleNumDbPlain"/>
            </a:pPr>
            <a:r>
              <a:rPr lang="zh-CN" altLang="en-US"/>
              <a:t>全文检索</a:t>
            </a:r>
            <a:r>
              <a:rPr lang="zh-CN" altLang="en-US"/>
              <a:t>工具</a:t>
            </a:r>
            <a:endParaRPr lang="zh-CN" altLang="en-US"/>
          </a:p>
          <a:p>
            <a:pPr algn="ctr"/>
            <a:r>
              <a:rPr lang="zh-CN" altLang="en-US"/>
              <a:t>（</a:t>
            </a:r>
            <a:r>
              <a:rPr lang="en-US" altLang="zh-CN"/>
              <a:t>PC</a:t>
            </a:r>
            <a:r>
              <a:rPr lang="zh-CN" altLang="en-US"/>
              <a:t>：</a:t>
            </a:r>
            <a:r>
              <a:rPr lang="en-US" altLang="zh-CN"/>
              <a:t>everything</a:t>
            </a:r>
            <a:r>
              <a:rPr lang="zh-CN" altLang="en-US"/>
              <a:t>或服务器：</a:t>
            </a:r>
            <a:r>
              <a:rPr lang="en-US" altLang="zh-CN"/>
              <a:t>solr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150870" y="3474085"/>
            <a:ext cx="3859530" cy="7283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ctr">
              <a:buFont typeface="+mj-ea"/>
              <a:buAutoNum type="circleNumDbPlain" startAt="2"/>
            </a:pPr>
            <a:r>
              <a:rPr lang="zh-CN" altLang="en-US"/>
              <a:t>内容</a:t>
            </a:r>
            <a:r>
              <a:rPr lang="zh-CN" altLang="en-US"/>
              <a:t>分段平台</a:t>
            </a:r>
            <a:endParaRPr lang="zh-CN" altLang="en-US"/>
          </a:p>
          <a:p>
            <a:pPr algn="ctr"/>
            <a:r>
              <a:rPr lang="en-US" altLang="zh-CN"/>
              <a:t>(RAGFlow</a:t>
            </a:r>
            <a:r>
              <a:rPr lang="zh-CN" altLang="en-US"/>
              <a:t>或</a:t>
            </a:r>
            <a:r>
              <a:rPr lang="en-US" altLang="zh-CN"/>
              <a:t>DB-GPT + BAAI/</a:t>
            </a:r>
            <a:r>
              <a:rPr lang="en-US" altLang="zh-CN"/>
              <a:t>bge)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3150870" y="4757420"/>
            <a:ext cx="3859530" cy="7283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ctr">
              <a:buFont typeface="+mj-ea"/>
              <a:buAutoNum type="circleNumDbPlain" startAt="3"/>
            </a:pPr>
            <a:r>
              <a:rPr lang="zh-CN" altLang="en-US"/>
              <a:t>知识图谱构建</a:t>
            </a:r>
            <a:r>
              <a:rPr lang="zh-CN" altLang="en-US"/>
              <a:t>流程</a:t>
            </a:r>
            <a:endParaRPr lang="zh-CN" altLang="en-US"/>
          </a:p>
          <a:p>
            <a:pPr algn="ctr"/>
            <a:r>
              <a:rPr lang="en-US" altLang="zh-CN"/>
              <a:t>(</a:t>
            </a:r>
            <a:r>
              <a:rPr lang="zh-CN" altLang="en-US"/>
              <a:t>基于</a:t>
            </a:r>
            <a:r>
              <a:rPr lang="en-US" altLang="zh-CN"/>
              <a:t>Dify + </a:t>
            </a:r>
            <a:r>
              <a:rPr lang="en-US" altLang="zh-CN"/>
              <a:t>DeepSeek)</a:t>
            </a:r>
            <a:endParaRPr lang="en-US" altLang="zh-CN"/>
          </a:p>
        </p:txBody>
      </p:sp>
      <p:sp>
        <p:nvSpPr>
          <p:cNvPr id="10" name="圆柱形 9"/>
          <p:cNvSpPr/>
          <p:nvPr/>
        </p:nvSpPr>
        <p:spPr>
          <a:xfrm>
            <a:off x="8158480" y="3497580"/>
            <a:ext cx="1409065" cy="828675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词</a:t>
            </a:r>
            <a:r>
              <a:rPr lang="zh-CN" altLang="en-US"/>
              <a:t>向量</a:t>
            </a:r>
            <a:endParaRPr lang="zh-CN" altLang="en-US"/>
          </a:p>
          <a:p>
            <a:pPr algn="ctr"/>
            <a:r>
              <a:rPr lang="en-US" altLang="zh-CN"/>
              <a:t>Weaviate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11" name="圆柱形 10"/>
          <p:cNvSpPr/>
          <p:nvPr/>
        </p:nvSpPr>
        <p:spPr>
          <a:xfrm>
            <a:off x="8157845" y="4657090"/>
            <a:ext cx="1409065" cy="828675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知识</a:t>
            </a:r>
            <a:r>
              <a:rPr lang="zh-CN" altLang="en-US"/>
              <a:t>图谱</a:t>
            </a:r>
            <a:endParaRPr lang="zh-CN" altLang="en-US"/>
          </a:p>
          <a:p>
            <a:pPr algn="ctr"/>
            <a:r>
              <a:rPr lang="en-US" altLang="zh-CN"/>
              <a:t>Neo4J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8428990" y="1780540"/>
            <a:ext cx="3067050" cy="977900"/>
          </a:xfrm>
          <a:prstGeom prst="cub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2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知识</a:t>
            </a:r>
            <a:r>
              <a:rPr lang="zh-CN" altLang="en-US"/>
              <a:t>检索</a:t>
            </a:r>
            <a:endParaRPr lang="zh-CN" altLang="en-US"/>
          </a:p>
          <a:p>
            <a:pPr algn="ctr"/>
            <a:r>
              <a:rPr lang="zh-CN" altLang="en-US"/>
              <a:t>（基于</a:t>
            </a:r>
            <a:r>
              <a:rPr lang="en-US" altLang="zh-CN"/>
              <a:t>Dify+DeepSeek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8428990" y="951230"/>
            <a:ext cx="3067050" cy="944245"/>
          </a:xfrm>
          <a:prstGeom prst="cub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2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知识</a:t>
            </a:r>
            <a:r>
              <a:rPr lang="zh-CN" altLang="en-US"/>
              <a:t>应用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52205" y="413385"/>
            <a:ext cx="1181100" cy="6667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2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</a:t>
            </a:r>
            <a:r>
              <a:rPr lang="zh-CN" altLang="en-US"/>
              <a:t>集成</a:t>
            </a:r>
            <a:endParaRPr lang="zh-CN" altLang="en-US"/>
          </a:p>
          <a:p>
            <a:pPr algn="ctr"/>
            <a:r>
              <a:rPr lang="zh-CN" altLang="en-US"/>
              <a:t>工具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060305" y="413385"/>
            <a:ext cx="1181100" cy="6667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2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软件</a:t>
            </a:r>
            <a:r>
              <a:rPr lang="zh-CN" altLang="en-US"/>
              <a:t>定制</a:t>
            </a:r>
            <a:endParaRPr lang="zh-CN" altLang="en-US"/>
          </a:p>
          <a:p>
            <a:pPr algn="ctr"/>
            <a:r>
              <a:rPr lang="zh-CN" altLang="en-US"/>
              <a:t>工具</a:t>
            </a:r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7491095" y="3633470"/>
            <a:ext cx="457200" cy="409575"/>
          </a:xfrm>
          <a:prstGeom prst="rightArrow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7491095" y="4866640"/>
            <a:ext cx="457200" cy="409575"/>
          </a:xfrm>
          <a:prstGeom prst="rightArrow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7491095" y="2348865"/>
            <a:ext cx="457200" cy="409575"/>
          </a:xfrm>
          <a:prstGeom prst="rightArrow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86575" y="1990090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>
              <a:buFont typeface="Wingdings" panose="05000000000000000000" charset="0"/>
              <a:buChar char="p"/>
            </a:pPr>
            <a:r>
              <a:rPr lang="zh-CN" altLang="en-US" sz="1200" b="1"/>
              <a:t>基于关键词</a:t>
            </a:r>
            <a:endParaRPr lang="zh-CN" altLang="en-US" sz="1200" b="1"/>
          </a:p>
        </p:txBody>
      </p:sp>
      <p:sp>
        <p:nvSpPr>
          <p:cNvPr id="21" name="文本框 20"/>
          <p:cNvSpPr txBox="1"/>
          <p:nvPr/>
        </p:nvSpPr>
        <p:spPr>
          <a:xfrm>
            <a:off x="6886575" y="3175635"/>
            <a:ext cx="1742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>
              <a:buFont typeface="Wingdings" panose="05000000000000000000" charset="0"/>
              <a:buChar char="p"/>
            </a:pPr>
            <a:r>
              <a:rPr lang="zh-CN" altLang="en-US" sz="1200" b="1"/>
              <a:t>基于近义词</a:t>
            </a:r>
            <a:r>
              <a:rPr lang="en-US" altLang="zh-CN" sz="1200" b="1"/>
              <a:t>/</a:t>
            </a:r>
            <a:r>
              <a:rPr lang="zh-CN" altLang="en-US" sz="1200" b="1"/>
              <a:t>相识词</a:t>
            </a:r>
            <a:endParaRPr lang="zh-CN" altLang="en-US" sz="1200" b="1"/>
          </a:p>
        </p:txBody>
      </p:sp>
      <p:sp>
        <p:nvSpPr>
          <p:cNvPr id="22" name="文本框 21"/>
          <p:cNvSpPr txBox="1"/>
          <p:nvPr/>
        </p:nvSpPr>
        <p:spPr>
          <a:xfrm>
            <a:off x="6886575" y="4421505"/>
            <a:ext cx="18224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>
              <a:buFont typeface="Wingdings" panose="05000000000000000000" charset="0"/>
              <a:buChar char="p"/>
            </a:pPr>
            <a:r>
              <a:rPr lang="zh-CN" altLang="en-US" sz="1200" b="1"/>
              <a:t>基于语义上下文</a:t>
            </a:r>
            <a:endParaRPr lang="zh-CN" altLang="en-US" sz="1200" b="1"/>
          </a:p>
        </p:txBody>
      </p:sp>
      <p:sp>
        <p:nvSpPr>
          <p:cNvPr id="24" name="圆柱形 23"/>
          <p:cNvSpPr/>
          <p:nvPr/>
        </p:nvSpPr>
        <p:spPr>
          <a:xfrm>
            <a:off x="10471785" y="3828415"/>
            <a:ext cx="1295400" cy="828675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提示词</a:t>
            </a:r>
            <a:endParaRPr lang="zh-CN" altLang="en-US"/>
          </a:p>
          <a:p>
            <a:pPr algn="ctr"/>
            <a:r>
              <a:rPr lang="en-US" altLang="zh-CN"/>
              <a:t>MySQL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25" name="十字形 24"/>
          <p:cNvSpPr/>
          <p:nvPr/>
        </p:nvSpPr>
        <p:spPr>
          <a:xfrm>
            <a:off x="9857740" y="4043045"/>
            <a:ext cx="323850" cy="314325"/>
          </a:xfrm>
          <a:prstGeom prst="plu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16200000">
            <a:off x="9777730" y="2710815"/>
            <a:ext cx="316230" cy="492125"/>
          </a:xfrm>
          <a:prstGeom prst="rightArrow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4" idx="4"/>
            <a:endCxn id="6" idx="1"/>
          </p:cNvCxnSpPr>
          <p:nvPr/>
        </p:nvCxnSpPr>
        <p:spPr>
          <a:xfrm flipV="1">
            <a:off x="2247900" y="2555240"/>
            <a:ext cx="902970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4" idx="4"/>
            <a:endCxn id="7" idx="1"/>
          </p:cNvCxnSpPr>
          <p:nvPr/>
        </p:nvCxnSpPr>
        <p:spPr>
          <a:xfrm>
            <a:off x="2247900" y="2799715"/>
            <a:ext cx="902970" cy="1038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4" idx="4"/>
            <a:endCxn id="8" idx="1"/>
          </p:cNvCxnSpPr>
          <p:nvPr/>
        </p:nvCxnSpPr>
        <p:spPr>
          <a:xfrm>
            <a:off x="2247900" y="2799715"/>
            <a:ext cx="902970" cy="2322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折角形 8"/>
          <p:cNvSpPr/>
          <p:nvPr/>
        </p:nvSpPr>
        <p:spPr>
          <a:xfrm>
            <a:off x="1665605" y="5363845"/>
            <a:ext cx="805815" cy="943610"/>
          </a:xfrm>
          <a:prstGeom prst="foldedCorner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管理</a:t>
            </a:r>
            <a:r>
              <a:rPr lang="zh-CN" altLang="en-US"/>
              <a:t>制度</a:t>
            </a:r>
            <a:endParaRPr lang="zh-CN" altLang="en-US"/>
          </a:p>
        </p:txBody>
      </p:sp>
      <p:sp>
        <p:nvSpPr>
          <p:cNvPr id="19" name="折角形 18"/>
          <p:cNvSpPr/>
          <p:nvPr/>
        </p:nvSpPr>
        <p:spPr>
          <a:xfrm>
            <a:off x="695960" y="5355590"/>
            <a:ext cx="859155" cy="951865"/>
          </a:xfrm>
          <a:prstGeom prst="foldedCorner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人员</a:t>
            </a:r>
            <a:r>
              <a:rPr lang="zh-CN" altLang="en-US"/>
              <a:t>档案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FTP</a:t>
            </a:r>
            <a:r>
              <a:rPr lang="zh-CN" altLang="en-US"/>
              <a:t>服务器</a:t>
            </a:r>
            <a:r>
              <a:rPr lang="zh-CN" altLang="en-US"/>
              <a:t>规划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59065" y="1774825"/>
            <a:ext cx="386207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产品资料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项目资料</a:t>
            </a:r>
            <a:r>
              <a:rPr lang="en-US" altLang="zh-CN"/>
              <a:t>/</a:t>
            </a:r>
            <a:r>
              <a:rPr lang="zh-CN" altLang="en-US"/>
              <a:t>参考资料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解决方案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品牌宣传</a:t>
            </a:r>
            <a:r>
              <a:rPr lang="en-US" altLang="zh-CN"/>
              <a:t>-</a:t>
            </a:r>
            <a:r>
              <a:rPr lang="zh-CN" altLang="en-US"/>
              <a:t>展会、路演、演讲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流程规范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文档模板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发展规划</a:t>
            </a:r>
            <a:r>
              <a:rPr lang="en-US" altLang="zh-CN"/>
              <a:t>-</a:t>
            </a:r>
            <a:r>
              <a:rPr lang="zh-CN" altLang="en-US"/>
              <a:t>市场</a:t>
            </a:r>
            <a:r>
              <a:rPr lang="en-US" altLang="zh-CN"/>
              <a:t>\</a:t>
            </a:r>
            <a:r>
              <a:rPr lang="zh-CN" altLang="en-US"/>
              <a:t>战略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项目申报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一期建设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/>
              <a:t>二期建设</a:t>
            </a:r>
            <a:endParaRPr lang="zh-CN" altLang="en-US"/>
          </a:p>
        </p:txBody>
      </p:sp>
      <p:sp>
        <p:nvSpPr>
          <p:cNvPr id="4" name="圆柱形 3"/>
          <p:cNvSpPr/>
          <p:nvPr/>
        </p:nvSpPr>
        <p:spPr>
          <a:xfrm>
            <a:off x="832485" y="3300730"/>
            <a:ext cx="1292860" cy="864870"/>
          </a:xfrm>
          <a:prstGeom prst="can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FTP</a:t>
            </a:r>
            <a:endParaRPr lang="en-US" altLang="zh-CN"/>
          </a:p>
          <a:p>
            <a:pPr algn="ctr"/>
            <a:r>
              <a:rPr lang="zh-CN" altLang="en-US"/>
              <a:t>服务</a:t>
            </a:r>
            <a:r>
              <a:rPr lang="zh-CN" altLang="en-US"/>
              <a:t>器</a:t>
            </a:r>
            <a:endParaRPr lang="zh-CN" altLang="en-US"/>
          </a:p>
        </p:txBody>
      </p:sp>
      <p:sp>
        <p:nvSpPr>
          <p:cNvPr id="5" name="折角形 4"/>
          <p:cNvSpPr/>
          <p:nvPr/>
        </p:nvSpPr>
        <p:spPr>
          <a:xfrm>
            <a:off x="3687445" y="1568450"/>
            <a:ext cx="1497965" cy="802640"/>
          </a:xfrm>
          <a:prstGeom prst="foldedCorne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6" name="折角形 5"/>
          <p:cNvSpPr/>
          <p:nvPr/>
        </p:nvSpPr>
        <p:spPr>
          <a:xfrm>
            <a:off x="3687445" y="2498090"/>
            <a:ext cx="1497965" cy="802640"/>
          </a:xfrm>
          <a:prstGeom prst="foldedCorne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产品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7" name="折角形 6"/>
          <p:cNvSpPr/>
          <p:nvPr/>
        </p:nvSpPr>
        <p:spPr>
          <a:xfrm>
            <a:off x="3687445" y="3496945"/>
            <a:ext cx="1497965" cy="802640"/>
          </a:xfrm>
          <a:prstGeom prst="foldedCorne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方案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8" name="折角形 7"/>
          <p:cNvSpPr/>
          <p:nvPr/>
        </p:nvSpPr>
        <p:spPr>
          <a:xfrm>
            <a:off x="3687445" y="4641215"/>
            <a:ext cx="1497965" cy="802640"/>
          </a:xfrm>
          <a:prstGeom prst="foldedCorne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人事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9" name="折角形 8"/>
          <p:cNvSpPr/>
          <p:nvPr/>
        </p:nvSpPr>
        <p:spPr>
          <a:xfrm>
            <a:off x="3687445" y="5708650"/>
            <a:ext cx="1497965" cy="802640"/>
          </a:xfrm>
          <a:prstGeom prst="foldedCorne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制度库</a:t>
            </a:r>
            <a:endParaRPr lang="zh-CN" altLang="en-US"/>
          </a:p>
        </p:txBody>
      </p:sp>
      <p:cxnSp>
        <p:nvCxnSpPr>
          <p:cNvPr id="10" name="直接箭头连接符 9"/>
          <p:cNvCxnSpPr>
            <a:stCxn id="4" idx="4"/>
            <a:endCxn id="5" idx="1"/>
          </p:cNvCxnSpPr>
          <p:nvPr/>
        </p:nvCxnSpPr>
        <p:spPr>
          <a:xfrm flipV="1">
            <a:off x="2125345" y="1969770"/>
            <a:ext cx="1562100" cy="1763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软件定制</a:t>
            </a:r>
            <a:r>
              <a:rPr lang="en-US" altLang="zh-CN"/>
              <a:t>”</a:t>
            </a:r>
            <a:r>
              <a:rPr lang="zh-CN" altLang="en-US"/>
              <a:t>场景及工具规划</a:t>
            </a:r>
            <a:r>
              <a:rPr lang="en-US" altLang="zh-CN"/>
              <a:t>-1</a:t>
            </a:r>
            <a:endParaRPr lang="en-US" altLang="zh-CN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18515" y="1524000"/>
          <a:ext cx="1037082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806"/>
                <a:gridCol w="1377315"/>
                <a:gridCol w="3464300"/>
                <a:gridCol w="3464399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</a:t>
                      </a:r>
                      <a:r>
                        <a:rPr lang="zh-CN" altLang="en-US"/>
                        <a:t>流程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岗位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</a:t>
                      </a:r>
                      <a:r>
                        <a:rPr lang="zh-CN" altLang="en-US"/>
                        <a:t>内容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工具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所有阶段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所有</a:t>
                      </a:r>
                      <a:r>
                        <a:rPr lang="zh-CN" altLang="en-US"/>
                        <a:t>岗位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全文检索</a:t>
                      </a:r>
                      <a:r>
                        <a:rPr lang="en-US" altLang="zh-CN"/>
                        <a:t>”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/>
                        <a:t>everything</a:t>
                      </a:r>
                      <a:endParaRPr lang="en-US" altLang="zh-CN" b="1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highlight>
                            <a:srgbClr val="FFFF00"/>
                          </a:highlight>
                        </a:rPr>
                        <a:t>daterun:</a:t>
                      </a:r>
                      <a:r>
                        <a:rPr lang="en-US" altLang="zh-CN"/>
                        <a:t> &lt;</a:t>
                      </a:r>
                      <a:r>
                        <a:rPr lang="zh-CN" altLang="en-US"/>
                        <a:t>开始日期</a:t>
                      </a:r>
                      <a:r>
                        <a:rPr lang="en-US" altLang="zh-CN"/>
                        <a:t>&gt;</a:t>
                      </a:r>
                      <a:r>
                        <a:rPr lang="en-US" altLang="zh-CN">
                          <a:highlight>
                            <a:srgbClr val="FFFF00"/>
                          </a:highlight>
                        </a:rPr>
                        <a:t>..</a:t>
                      </a:r>
                      <a:r>
                        <a:rPr lang="en-US" altLang="zh-CN"/>
                        <a:t>&lt;</a:t>
                      </a:r>
                      <a:r>
                        <a:rPr lang="zh-CN" altLang="en-US"/>
                        <a:t>结束日期</a:t>
                      </a:r>
                      <a:r>
                        <a:rPr lang="en-US" altLang="zh-CN"/>
                        <a:t>&gt; &lt;</a:t>
                      </a:r>
                      <a:r>
                        <a:rPr lang="zh-CN" altLang="en-US"/>
                        <a:t>目录</a:t>
                      </a:r>
                      <a:r>
                        <a:rPr lang="en-US" altLang="zh-CN"/>
                        <a:t>&gt; </a:t>
                      </a:r>
                      <a:r>
                        <a:rPr lang="en-US" altLang="zh-CN">
                          <a:highlight>
                            <a:srgbClr val="FFFF00"/>
                          </a:highlight>
                        </a:rPr>
                        <a:t>content:</a:t>
                      </a:r>
                      <a:r>
                        <a:rPr lang="en-US" altLang="zh-CN"/>
                        <a:t>&lt;</a:t>
                      </a:r>
                      <a:r>
                        <a:rPr lang="zh-CN" altLang="en-US"/>
                        <a:t>搜索内容</a:t>
                      </a:r>
                      <a:r>
                        <a:rPr lang="en-US" altLang="zh-CN"/>
                        <a:t>&gt;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daterun:2025/01/1..2025/03/24 E:\hkt_agent\</a:t>
                      </a:r>
                      <a:r>
                        <a:rPr lang="zh-CN" altLang="en-US" sz="1400"/>
                        <a:t>华宽通知识库</a:t>
                      </a:r>
                      <a:r>
                        <a:rPr lang="en-US" altLang="zh-CN" sz="1400"/>
                        <a:t>\ content:</a:t>
                      </a:r>
                      <a:r>
                        <a:rPr lang="zh-CN" altLang="en-US" sz="1400"/>
                        <a:t>我的长沙</a:t>
                      </a:r>
                      <a:r>
                        <a:rPr lang="en-US" altLang="zh-CN" sz="1400"/>
                        <a:t> </a:t>
                      </a:r>
                      <a:endParaRPr lang="en-US" altLang="zh-CN" sz="1400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3340735"/>
            <a:ext cx="6468745" cy="2796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818515" y="4122420"/>
            <a:ext cx="2707005" cy="7283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ctr">
              <a:buFont typeface="+mj-ea"/>
              <a:buAutoNum type="circleNumDbPlain"/>
            </a:pPr>
            <a:r>
              <a:rPr lang="zh-CN" altLang="en-US"/>
              <a:t>全文检索</a:t>
            </a:r>
            <a:r>
              <a:rPr lang="zh-CN" altLang="en-US"/>
              <a:t>工具</a:t>
            </a:r>
            <a:endParaRPr lang="zh-CN" altLang="en-US"/>
          </a:p>
          <a:p>
            <a:pPr algn="ctr"/>
            <a:r>
              <a:rPr lang="zh-CN" altLang="en-US"/>
              <a:t>（</a:t>
            </a:r>
            <a:r>
              <a:rPr lang="en-US" altLang="zh-CN"/>
              <a:t>PC</a:t>
            </a:r>
            <a:r>
              <a:rPr lang="zh-CN" altLang="en-US"/>
              <a:t>：</a:t>
            </a:r>
            <a:r>
              <a:rPr lang="en-US" altLang="zh-CN"/>
              <a:t>everything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3793490" y="4516120"/>
            <a:ext cx="480060" cy="4457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云形标注 7"/>
          <p:cNvSpPr/>
          <p:nvPr/>
        </p:nvSpPr>
        <p:spPr>
          <a:xfrm>
            <a:off x="969645" y="5099685"/>
            <a:ext cx="2404745" cy="848995"/>
          </a:xfrm>
          <a:prstGeom prst="cloudCallout">
            <a:avLst>
              <a:gd name="adj1" fmla="val 86282"/>
              <a:gd name="adj2" fmla="val 50598"/>
            </a:avLst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SaaS</a:t>
            </a:r>
            <a:r>
              <a:rPr lang="zh-CN" altLang="en-US"/>
              <a:t>：</a:t>
            </a:r>
            <a:r>
              <a:rPr lang="en-US" altLang="zh-CN"/>
              <a:t>Solr</a:t>
            </a:r>
            <a:endParaRPr lang="en-US" altLang="zh-CN"/>
          </a:p>
          <a:p>
            <a:pPr algn="ctr"/>
            <a:r>
              <a:rPr lang="zh-CN" altLang="en-US"/>
              <a:t>（</a:t>
            </a:r>
            <a:r>
              <a:rPr lang="zh-CN" altLang="en-US"/>
              <a:t>待定）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软件定制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场景及工具规划</a:t>
            </a:r>
            <a:r>
              <a:rPr lang="en-US" altLang="zh-CN">
                <a:sym typeface="+mn-ea"/>
              </a:rPr>
              <a:t>-2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927100" y="1546860"/>
          <a:ext cx="10337800" cy="1905000"/>
        </p:xfrm>
        <a:graphic>
          <a:graphicData uri="http://schemas.openxmlformats.org/drawingml/2006/table">
            <a:tbl>
              <a:tblPr/>
              <a:tblGrid>
                <a:gridCol w="2057400"/>
                <a:gridCol w="1371600"/>
                <a:gridCol w="2892425"/>
                <a:gridCol w="4016375"/>
              </a:tblGrid>
              <a:tr h="381000">
                <a:tc>
                  <a:txBody>
                    <a:bodyPr/>
                    <a:p>
                      <a:pPr fontAlgn="ctr"/>
                      <a:r>
                        <a:rPr lang="zh-CN" altLang="en-US" sz="1800" b="1">
                          <a:solidFill>
                            <a:srgbClr val="FFFFFF"/>
                          </a:solidFill>
                        </a:rPr>
                        <a:t>工作</a:t>
                      </a:r>
                      <a:r>
                        <a:rPr lang="zh-CN" altLang="en-US" sz="1800" b="1">
                          <a:solidFill>
                            <a:srgbClr val="FFFFFF"/>
                          </a:solidFill>
                        </a:rPr>
                        <a:t>流程</a:t>
                      </a:r>
                      <a:endParaRPr lang="zh-CN" altLang="en-US" sz="1800" b="1">
                        <a:solidFill>
                          <a:srgbClr val="FFFFFF"/>
                        </a:solidFill>
                      </a:endParaRPr>
                    </a:p>
                  </a:txBody>
                  <a:tcPr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954FB"/>
                    </a:solidFill>
                  </a:tcPr>
                </a:tc>
                <a:tc>
                  <a:txBody>
                    <a:bodyPr/>
                    <a:p>
                      <a:pPr fontAlgn="ctr"/>
                      <a:r>
                        <a:rPr lang="zh-CN" altLang="en-US" sz="1800" b="1">
                          <a:solidFill>
                            <a:srgbClr val="FFFFFF"/>
                          </a:solidFill>
                        </a:rPr>
                        <a:t>岗位</a:t>
                      </a:r>
                      <a:endParaRPr lang="zh-CN" altLang="en-US" sz="1800" b="1">
                        <a:solidFill>
                          <a:srgbClr val="FFFFFF"/>
                        </a:solidFill>
                      </a:endParaRPr>
                    </a:p>
                  </a:txBody>
                  <a:tcPr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954FB"/>
                    </a:solidFill>
                  </a:tcPr>
                </a:tc>
                <a:tc>
                  <a:txBody>
                    <a:bodyPr/>
                    <a:p>
                      <a:pPr fontAlgn="ctr"/>
                      <a:r>
                        <a:rPr lang="zh-CN" altLang="en-US" sz="1800" b="1">
                          <a:solidFill>
                            <a:srgbClr val="FFFFFF"/>
                          </a:solidFill>
                        </a:rPr>
                        <a:t>工作</a:t>
                      </a:r>
                      <a:r>
                        <a:rPr lang="zh-CN" altLang="en-US" sz="1800" b="1">
                          <a:solidFill>
                            <a:srgbClr val="FFFFFF"/>
                          </a:solidFill>
                        </a:rPr>
                        <a:t>内容</a:t>
                      </a:r>
                      <a:endParaRPr lang="zh-CN" altLang="en-US" sz="1800" b="1">
                        <a:solidFill>
                          <a:srgbClr val="FFFFFF"/>
                        </a:solidFill>
                      </a:endParaRPr>
                    </a:p>
                  </a:txBody>
                  <a:tcPr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954FB"/>
                    </a:solidFill>
                  </a:tcPr>
                </a:tc>
                <a:tc>
                  <a:txBody>
                    <a:bodyPr/>
                    <a:p>
                      <a:pPr fontAlgn="ctr"/>
                      <a:r>
                        <a:rPr lang="zh-CN" altLang="en-US" sz="1800" b="1">
                          <a:solidFill>
                            <a:srgbClr val="FFFFFF"/>
                          </a:solidFill>
                        </a:rPr>
                        <a:t>工具</a:t>
                      </a:r>
                      <a:endParaRPr lang="zh-CN" altLang="en-US" sz="1800" b="1">
                        <a:solidFill>
                          <a:srgbClr val="FFFFFF"/>
                        </a:solidFill>
                      </a:endParaRPr>
                    </a:p>
                  </a:txBody>
                  <a:tcPr anchor="ctr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3954FB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售前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ED1FD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售前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工程师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ED1FD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售前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</a:rPr>
                        <a:t>PPT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制作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ED1FD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en-US" altLang="zh-CN" sz="1800" b="1">
                          <a:solidFill>
                            <a:srgbClr val="000000"/>
                          </a:solidFill>
                        </a:rPr>
                        <a:t>Gamma+Mindshow</a:t>
                      </a:r>
                      <a:endParaRPr lang="en-US" altLang="zh-CN" sz="1800" b="1">
                        <a:solidFill>
                          <a:srgbClr val="000000"/>
                        </a:solidFill>
                      </a:endParaRPr>
                    </a:p>
                    <a:p>
                      <a:pPr fontAlgn="t"/>
                      <a:r>
                        <a:rPr lang="en-US" altLang="zh-CN" sz="1800" b="1">
                          <a:solidFill>
                            <a:srgbClr val="000000"/>
                          </a:solidFill>
                        </a:rPr>
                        <a:t>kimi(PPT)</a:t>
                      </a:r>
                      <a:endParaRPr lang="en-US" altLang="zh-CN" sz="1800" b="1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ED1FD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产品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设计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8E9FE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产品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经理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8E9FE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高保真原型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设计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8E9FE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en-US" altLang="zh-CN" sz="1800" b="1">
                          <a:solidFill>
                            <a:srgbClr val="000000"/>
                          </a:solidFill>
                        </a:rPr>
                        <a:t>cursor </a:t>
                      </a:r>
                      <a:r>
                        <a:rPr lang="zh-CN" altLang="en-US" sz="1800" b="1">
                          <a:solidFill>
                            <a:srgbClr val="000000"/>
                          </a:solidFill>
                        </a:rPr>
                        <a:t>（高保真</a:t>
                      </a:r>
                      <a:r>
                        <a:rPr lang="zh-CN" altLang="en-US" sz="1800" b="1">
                          <a:solidFill>
                            <a:srgbClr val="000000"/>
                          </a:solidFill>
                        </a:rPr>
                        <a:t>原型）</a:t>
                      </a:r>
                      <a:endParaRPr lang="zh-CN" altLang="en-US" sz="1800" b="1">
                        <a:solidFill>
                          <a:srgbClr val="000000"/>
                        </a:solidFill>
                      </a:endParaRPr>
                    </a:p>
                    <a:p>
                      <a:pPr fontAlgn="t"/>
                      <a:r>
                        <a:rPr lang="en-US" altLang="zh-CN" sz="1800" b="1">
                          <a:solidFill>
                            <a:srgbClr val="000000"/>
                          </a:solidFill>
                        </a:rPr>
                        <a:t>figma</a:t>
                      </a:r>
                      <a:endParaRPr lang="en-US" altLang="zh-CN" sz="1800" b="1">
                        <a:solidFill>
                          <a:srgbClr val="000000"/>
                        </a:solidFill>
                      </a:endParaRPr>
                    </a:p>
                    <a:p>
                      <a:pPr fontAlgn="t"/>
                      <a:r>
                        <a:rPr lang="en-US" altLang="zh-CN" sz="1800" b="1">
                          <a:solidFill>
                            <a:srgbClr val="000000"/>
                          </a:solidFill>
                        </a:rPr>
                        <a:t>sourcetree</a:t>
                      </a:r>
                      <a:r>
                        <a:rPr lang="zh-CN" altLang="en-US" sz="1800" b="1">
                          <a:solidFill>
                            <a:srgbClr val="000000"/>
                          </a:solidFill>
                        </a:rPr>
                        <a:t>（版本</a:t>
                      </a:r>
                      <a:r>
                        <a:rPr lang="zh-CN" altLang="en-US" sz="1800" b="1">
                          <a:solidFill>
                            <a:srgbClr val="000000"/>
                          </a:solidFill>
                        </a:rPr>
                        <a:t>控制）</a:t>
                      </a:r>
                      <a:endParaRPr lang="zh-CN" altLang="en-US" sz="1800" b="1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8E9FE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前端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开发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ED1FD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前端开发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工程师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ED1FD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前端代码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编写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ED1FD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en-US" altLang="zh-CN" sz="1800" b="1">
                          <a:solidFill>
                            <a:srgbClr val="000000"/>
                          </a:solidFill>
                        </a:rPr>
                        <a:t>cursor </a:t>
                      </a:r>
                      <a:endParaRPr lang="en-US" altLang="zh-CN" sz="1800" b="1">
                        <a:solidFill>
                          <a:srgbClr val="000000"/>
                        </a:solidFill>
                      </a:endParaRPr>
                    </a:p>
                    <a:p>
                      <a:pPr fontAlgn="t"/>
                      <a:r>
                        <a:rPr lang="en-US" altLang="zh-CN" sz="1800">
                          <a:solidFill>
                            <a:srgbClr val="000000"/>
                          </a:solidFill>
                        </a:rPr>
                        <a:t>VS Code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（或其它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</a:rPr>
                        <a:t>IDE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）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</a:rPr>
                        <a:t>+GitHub Copilot</a:t>
                      </a:r>
                      <a:endParaRPr lang="en-US" altLang="zh-CN" sz="1800" b="1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ED1FD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后台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开发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8E9FE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后台开发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工程师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8E9FE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后台代码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编写</a:t>
                      </a:r>
                      <a:endParaRPr lang="zh-CN" altLang="en-US" sz="1800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8E9FE"/>
                    </a:solidFill>
                  </a:tcPr>
                </a:tc>
                <a:tc>
                  <a:txBody>
                    <a:bodyPr/>
                    <a:p>
                      <a:pPr fontAlgn="t"/>
                      <a:r>
                        <a:rPr lang="en-US" altLang="zh-CN" sz="1800" b="1">
                          <a:solidFill>
                            <a:srgbClr val="000000"/>
                          </a:solidFill>
                        </a:rPr>
                        <a:t>cursor </a:t>
                      </a:r>
                      <a:endParaRPr lang="en-US" altLang="zh-CN" sz="1800" b="1">
                        <a:solidFill>
                          <a:srgbClr val="000000"/>
                        </a:solidFill>
                      </a:endParaRPr>
                    </a:p>
                    <a:p>
                      <a:pPr fontAlgn="t"/>
                      <a:r>
                        <a:rPr lang="en-US" altLang="zh-CN" sz="1800">
                          <a:solidFill>
                            <a:srgbClr val="000000"/>
                          </a:solidFill>
                        </a:rPr>
                        <a:t>VS Code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（或其它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</a:rPr>
                        <a:t>IDE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</a:rPr>
                        <a:t>）</a:t>
                      </a:r>
                      <a:r>
                        <a:rPr lang="en-US" altLang="zh-CN" sz="1800">
                          <a:solidFill>
                            <a:srgbClr val="000000"/>
                          </a:solidFill>
                        </a:rPr>
                        <a:t>+GitHub Copilot</a:t>
                      </a:r>
                      <a:endParaRPr lang="en-US" altLang="zh-CN" sz="1800" b="1">
                        <a:solidFill>
                          <a:srgbClr val="000000"/>
                        </a:solidFill>
                      </a:endParaRPr>
                    </a:p>
                  </a:txBody>
                  <a:tcPr anchor="t" anchorCtr="0">
                    <a:lnL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8E9FE"/>
                    </a:solidFill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规划智能</a:t>
            </a:r>
            <a:r>
              <a:rPr lang="zh-CN" altLang="en-US"/>
              <a:t>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第二</a:t>
            </a:r>
            <a:r>
              <a:rPr lang="zh-CN" altLang="en-US"/>
              <a:t>阶段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智能体</a:t>
            </a:r>
            <a:r>
              <a:rPr lang="en-US" altLang="zh-CN"/>
              <a:t>”</a:t>
            </a:r>
            <a:r>
              <a:rPr lang="zh-CN" altLang="en-US"/>
              <a:t>的行业</a:t>
            </a:r>
            <a:r>
              <a:rPr lang="zh-CN" altLang="en-US"/>
              <a:t>解读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1992630"/>
            <a:ext cx="4500880" cy="2203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3905" y="1376045"/>
            <a:ext cx="4994910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/>
            <a:r>
              <a:rPr lang="zh-CN" altLang="en-US" sz="1400" b="1" i="0">
                <a:solidFill>
                  <a:schemeClr val="tx1"/>
                </a:solidFill>
                <a:latin typeface="+mn-ea"/>
                <a:cs typeface="+mn-ea"/>
              </a:rPr>
              <a:t>①“智能体”的目标是完成任务，</a:t>
            </a:r>
            <a:endParaRPr lang="zh-CN" altLang="en-US" sz="1400" b="1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 algn="just"/>
            <a:r>
              <a:rPr lang="zh-CN" altLang="en-US" sz="1400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是连接理解力、决策力与行动力的数字执行单元。</a:t>
            </a:r>
            <a:endParaRPr lang="zh-CN" altLang="en-US" sz="1400" b="1" i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4765040"/>
            <a:ext cx="4532630" cy="1860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3905" y="4411980"/>
            <a:ext cx="1081405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/>
            <a:r>
              <a:rPr lang="zh-CN" altLang="en-US" sz="1200" b="1" i="0">
                <a:solidFill>
                  <a:schemeClr val="tx1"/>
                </a:solidFill>
                <a:latin typeface="+mn-ea"/>
                <a:cs typeface="+mn-ea"/>
              </a:rPr>
              <a:t>②</a:t>
            </a:r>
            <a:r>
              <a:rPr lang="en-US" altLang="zh-CN" sz="1200" b="1" i="0">
                <a:solidFill>
                  <a:schemeClr val="tx1"/>
                </a:solidFill>
                <a:latin typeface="+mn-ea"/>
                <a:cs typeface="+mn-ea"/>
              </a:rPr>
              <a:t> IDC</a:t>
            </a:r>
            <a:r>
              <a:rPr lang="zh-CN" altLang="en-US" sz="1200" b="1" i="0">
                <a:solidFill>
                  <a:schemeClr val="tx1"/>
                </a:solidFill>
                <a:latin typeface="+mn-ea"/>
                <a:cs typeface="+mn-ea"/>
              </a:rPr>
              <a:t>于</a:t>
            </a:r>
            <a:r>
              <a:rPr lang="en-US" altLang="zh-CN" sz="1200" b="1" i="0">
                <a:solidFill>
                  <a:schemeClr val="tx1"/>
                </a:solidFill>
                <a:latin typeface="+mn-ea"/>
                <a:cs typeface="+mn-ea"/>
              </a:rPr>
              <a:t>2025</a:t>
            </a:r>
            <a:r>
              <a:rPr lang="zh-CN" altLang="en-US" sz="1200" b="1" i="0">
                <a:solidFill>
                  <a:schemeClr val="tx1"/>
                </a:solidFill>
                <a:latin typeface="+mn-ea"/>
                <a:cs typeface="+mn-ea"/>
              </a:rPr>
              <a:t>年</a:t>
            </a:r>
            <a:r>
              <a:rPr lang="en-US" altLang="zh-CN" sz="1200" b="1" i="0">
                <a:solidFill>
                  <a:schemeClr val="tx1"/>
                </a:solidFill>
                <a:latin typeface="+mn-ea"/>
                <a:cs typeface="+mn-ea"/>
              </a:rPr>
              <a:t>Q1</a:t>
            </a:r>
            <a:r>
              <a:rPr lang="zh-CN" altLang="en-US" sz="1200" b="1" i="0">
                <a:solidFill>
                  <a:schemeClr val="tx1"/>
                </a:solidFill>
                <a:latin typeface="+mn-ea"/>
                <a:cs typeface="+mn-ea"/>
              </a:rPr>
              <a:t>发布的</a:t>
            </a:r>
            <a:r>
              <a:rPr lang="en-US" altLang="zh-CN" sz="1200" b="1" i="0">
                <a:solidFill>
                  <a:schemeClr val="tx1"/>
                </a:solidFill>
                <a:latin typeface="+mn-ea"/>
                <a:cs typeface="+mn-ea"/>
              </a:rPr>
              <a:t>《</a:t>
            </a:r>
            <a:r>
              <a:rPr lang="zh-CN" altLang="en-US" sz="1200" b="1" i="0">
                <a:solidFill>
                  <a:schemeClr val="tx1"/>
                </a:solidFill>
                <a:latin typeface="+mn-ea"/>
                <a:cs typeface="+mn-ea"/>
              </a:rPr>
              <a:t>中国 </a:t>
            </a:r>
            <a:r>
              <a:rPr lang="en-US" altLang="zh-CN" sz="1200" b="1" i="0">
                <a:solidFill>
                  <a:schemeClr val="tx1"/>
                </a:solidFill>
                <a:latin typeface="+mn-ea"/>
                <a:cs typeface="+mn-ea"/>
              </a:rPr>
              <a:t>AI Agent </a:t>
            </a:r>
            <a:r>
              <a:rPr lang="zh-CN" altLang="en-US" sz="1200" b="1" i="0">
                <a:solidFill>
                  <a:schemeClr val="tx1"/>
                </a:solidFill>
                <a:latin typeface="+mn-ea"/>
                <a:cs typeface="+mn-ea"/>
              </a:rPr>
              <a:t>应用市场概览</a:t>
            </a:r>
            <a:r>
              <a:rPr lang="en-US" altLang="zh-CN" sz="1200" b="1" i="0">
                <a:solidFill>
                  <a:schemeClr val="tx1"/>
                </a:solidFill>
                <a:latin typeface="+mn-ea"/>
                <a:cs typeface="+mn-ea"/>
              </a:rPr>
              <a:t>》,</a:t>
            </a:r>
            <a:r>
              <a:rPr lang="zh-CN" altLang="en-US" sz="1200" b="1">
                <a:solidFill>
                  <a:srgbClr val="222222"/>
                </a:solidFill>
                <a:latin typeface="+mn-ea"/>
                <a:cs typeface="+mn-ea"/>
                <a:sym typeface="+mn-ea"/>
              </a:rPr>
              <a:t>企业级智能体的核心诉求是“替人干活”，强调流程完整性、安全合规性、系统协作能力。</a:t>
            </a:r>
            <a:endParaRPr lang="en-US" altLang="zh-CN" sz="1200" b="1" i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8785" y="4903470"/>
            <a:ext cx="6059170" cy="18567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0" i="0">
                <a:solidFill>
                  <a:srgbClr val="222222"/>
                </a:solidFill>
                <a:latin typeface="+mn-ea"/>
                <a:cs typeface="+mn-ea"/>
              </a:rPr>
              <a:t>必须能嵌入组织结构、连接业务系统、遵守流程规则，并在多个角色之间完成任务流转。</a:t>
            </a:r>
            <a:endParaRPr lang="zh-CN" altLang="en-US" sz="1400" b="0" i="0">
              <a:solidFill>
                <a:srgbClr val="222222"/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>
                <a:solidFill>
                  <a:srgbClr val="222222"/>
                </a:solidFill>
                <a:latin typeface="+mn-ea"/>
                <a:cs typeface="+mn-ea"/>
              </a:rPr>
              <a:t>对复杂流程的全局规划与动态调度；</a:t>
            </a:r>
            <a:endParaRPr lang="zh-CN" altLang="en-US" sz="1400" b="0" i="0">
              <a:solidFill>
                <a:srgbClr val="222222"/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>
                <a:solidFill>
                  <a:srgbClr val="222222"/>
                </a:solidFill>
                <a:latin typeface="+mn-ea"/>
                <a:cs typeface="+mn-ea"/>
              </a:rPr>
              <a:t>对业务系统（如</a:t>
            </a:r>
            <a:r>
              <a:rPr lang="en-US" altLang="zh-CN" sz="1400" b="0" i="0">
                <a:solidFill>
                  <a:srgbClr val="222222"/>
                </a:solidFill>
                <a:latin typeface="+mn-ea"/>
                <a:cs typeface="+mn-ea"/>
              </a:rPr>
              <a:t>ERP</a:t>
            </a:r>
            <a:r>
              <a:rPr lang="zh-CN" altLang="en-US" sz="1400" b="0" i="0">
                <a:solidFill>
                  <a:srgbClr val="222222"/>
                </a:solidFill>
                <a:latin typeface="+mn-ea"/>
                <a:cs typeface="+mn-ea"/>
              </a:rPr>
              <a:t>、</a:t>
            </a:r>
            <a:r>
              <a:rPr lang="en-US" altLang="zh-CN" sz="1400" b="0" i="0">
                <a:solidFill>
                  <a:srgbClr val="222222"/>
                </a:solidFill>
                <a:latin typeface="+mn-ea"/>
                <a:cs typeface="+mn-ea"/>
              </a:rPr>
              <a:t>CRM</a:t>
            </a:r>
            <a:r>
              <a:rPr lang="zh-CN" altLang="en-US" sz="1400" b="0" i="0">
                <a:solidFill>
                  <a:srgbClr val="222222"/>
                </a:solidFill>
                <a:latin typeface="+mn-ea"/>
                <a:cs typeface="+mn-ea"/>
              </a:rPr>
              <a:t>、财务系统等）的可编程调用；</a:t>
            </a:r>
            <a:endParaRPr lang="zh-CN" altLang="en-US" sz="1400" b="0" i="0">
              <a:solidFill>
                <a:srgbClr val="222222"/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>
                <a:solidFill>
                  <a:srgbClr val="222222"/>
                </a:solidFill>
                <a:latin typeface="+mn-ea"/>
                <a:cs typeface="+mn-ea"/>
              </a:rPr>
              <a:t>多</a:t>
            </a:r>
            <a:r>
              <a:rPr lang="en-US" altLang="zh-CN" sz="1400" b="0" i="0">
                <a:solidFill>
                  <a:srgbClr val="222222"/>
                </a:solidFill>
                <a:latin typeface="+mn-ea"/>
                <a:cs typeface="+mn-ea"/>
              </a:rPr>
              <a:t>Agent</a:t>
            </a:r>
            <a:r>
              <a:rPr lang="zh-CN" altLang="en-US" sz="1400" b="0" i="0">
                <a:solidFill>
                  <a:srgbClr val="222222"/>
                </a:solidFill>
                <a:latin typeface="+mn-ea"/>
                <a:cs typeface="+mn-ea"/>
              </a:rPr>
              <a:t>协同机制，完成跨部门协作；</a:t>
            </a:r>
            <a:endParaRPr lang="zh-CN" altLang="en-US" sz="1400" b="0" i="0">
              <a:solidFill>
                <a:srgbClr val="222222"/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>
                <a:solidFill>
                  <a:srgbClr val="222222"/>
                </a:solidFill>
                <a:latin typeface="+mn-ea"/>
                <a:cs typeface="+mn-ea"/>
              </a:rPr>
              <a:t>权限、审计、安全策略嵌入，确保企业级可控性。</a:t>
            </a:r>
            <a:endParaRPr lang="zh-CN" altLang="en-US" sz="1400" b="0" i="0">
              <a:solidFill>
                <a:srgbClr val="222222"/>
              </a:solidFill>
              <a:latin typeface="+mn-ea"/>
              <a:cs typeface="+mn-ea"/>
            </a:endParaRPr>
          </a:p>
          <a:p>
            <a:pPr marL="0" indent="0" algn="just">
              <a:spcBef>
                <a:spcPct val="0"/>
              </a:spcBef>
              <a:spcAft>
                <a:spcPct val="0"/>
              </a:spcAft>
            </a:pPr>
            <a:endParaRPr lang="zh-CN" altLang="en-US" sz="1400" b="0" i="0">
              <a:solidFill>
                <a:srgbClr val="222222"/>
              </a:solidFill>
              <a:latin typeface="+mn-ea"/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15" y="1597025"/>
            <a:ext cx="5819140" cy="2599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58180" y="1075055"/>
            <a:ext cx="5737860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/>
            <a:r>
              <a:rPr lang="zh-CN" altLang="en-US" sz="1400" b="1" i="0">
                <a:solidFill>
                  <a:schemeClr val="tx1"/>
                </a:solidFill>
                <a:latin typeface="+mn-ea"/>
                <a:cs typeface="+mn-ea"/>
              </a:rPr>
              <a:t>③</a:t>
            </a:r>
            <a:r>
              <a:rPr lang="en-US" altLang="zh-CN" sz="1400" b="1" i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lang="zh-CN" altLang="en-US" sz="1400" b="1" i="0">
                <a:solidFill>
                  <a:schemeClr val="tx1"/>
                </a:solidFill>
                <a:latin typeface="+mn-ea"/>
                <a:cs typeface="+mn-ea"/>
              </a:rPr>
              <a:t>企业智能体的逻辑是“结果即服务”（</a:t>
            </a:r>
            <a:r>
              <a:rPr lang="en-US" altLang="zh-CN" sz="1400" b="1" i="0">
                <a:solidFill>
                  <a:schemeClr val="tx1"/>
                </a:solidFill>
                <a:latin typeface="+mn-ea"/>
                <a:cs typeface="+mn-ea"/>
              </a:rPr>
              <a:t>Result as a Service</a:t>
            </a:r>
            <a:r>
              <a:rPr lang="zh-CN" altLang="en-US" sz="1400" b="1" i="0">
                <a:solidFill>
                  <a:schemeClr val="tx1"/>
                </a:solidFill>
                <a:latin typeface="+mn-ea"/>
                <a:cs typeface="+mn-ea"/>
              </a:rPr>
              <a:t>）：企业不再关心模块入口和功能配置，而是只在意“这件事能不能完成”。</a:t>
            </a:r>
            <a:endParaRPr lang="zh-CN" altLang="en-US" sz="1400" b="1" i="0">
              <a:solidFill>
                <a:schemeClr val="tx1"/>
              </a:solidFill>
              <a:latin typeface="+mn-ea"/>
              <a:cs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74700" y="4334510"/>
            <a:ext cx="10941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639435" y="1175385"/>
            <a:ext cx="0" cy="3159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要点：自然语言驱动，全流程</a:t>
            </a:r>
            <a:r>
              <a:rPr lang="zh-CN" altLang="en-US"/>
              <a:t>闭环，结果即</a:t>
            </a:r>
            <a:r>
              <a:rPr lang="zh-CN" altLang="en-US"/>
              <a:t>服务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801235" y="1868805"/>
            <a:ext cx="7006590" cy="4750435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企业级智能体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定义</a:t>
            </a:r>
            <a:endParaRPr lang="zh-CN" altLang="en-US" sz="1600" b="1">
              <a:solidFill>
                <a:schemeClr val="tx1"/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solidFill>
                  <a:schemeClr val="tx1"/>
                </a:solidFill>
                <a:latin typeface="+mn-ea"/>
                <a:cs typeface="+mn-ea"/>
              </a:rPr>
              <a:t>是一种面向</a:t>
            </a:r>
            <a:r>
              <a:rPr lang="en-US" altLang="zh-CN" sz="1600" b="0">
                <a:solidFill>
                  <a:schemeClr val="tx1"/>
                </a:solidFill>
                <a:latin typeface="+mn-ea"/>
                <a:cs typeface="+mn-ea"/>
              </a:rPr>
              <a:t>B</a:t>
            </a:r>
            <a:r>
              <a:rPr lang="zh-CN" altLang="en-US" sz="1600" b="0">
                <a:solidFill>
                  <a:schemeClr val="tx1"/>
                </a:solidFill>
                <a:latin typeface="+mn-ea"/>
                <a:cs typeface="+mn-ea"/>
              </a:rPr>
              <a:t>端组织架构的智能化数字执行单元，其核心目标是通过</a:t>
            </a:r>
            <a:r>
              <a:rPr lang="en-US" altLang="zh-CN" sz="1600" b="0">
                <a:solidFill>
                  <a:schemeClr val="tx1"/>
                </a:solidFill>
                <a:latin typeface="+mn-ea"/>
                <a:cs typeface="+mn-ea"/>
              </a:rPr>
              <a:t>"</a:t>
            </a:r>
            <a:r>
              <a:rPr lang="zh-CN" altLang="en-US" sz="1600" b="0">
                <a:solidFill>
                  <a:schemeClr val="tx1"/>
                </a:solidFill>
                <a:latin typeface="+mn-ea"/>
                <a:cs typeface="+mn-ea"/>
              </a:rPr>
              <a:t>替人干活</a:t>
            </a:r>
            <a:r>
              <a:rPr lang="en-US" altLang="zh-CN" sz="1600" b="0">
                <a:solidFill>
                  <a:schemeClr val="tx1"/>
                </a:solidFill>
                <a:latin typeface="+mn-ea"/>
                <a:cs typeface="+mn-ea"/>
              </a:rPr>
              <a:t>"</a:t>
            </a:r>
            <a:r>
              <a:rPr lang="zh-CN" altLang="en-US" sz="1600" b="0">
                <a:solidFill>
                  <a:schemeClr val="tx1"/>
                </a:solidFill>
                <a:latin typeface="+mn-ea"/>
                <a:cs typeface="+mn-ea"/>
              </a:rPr>
              <a:t>重构企业协作模式。它以大模型的理解生成能力为基础，结合</a:t>
            </a:r>
            <a:r>
              <a:rPr lang="en-US" altLang="zh-CN" sz="1600" b="0">
                <a:solidFill>
                  <a:schemeClr val="tx1"/>
                </a:solidFill>
                <a:latin typeface="+mn-ea"/>
                <a:cs typeface="+mn-ea"/>
              </a:rPr>
              <a:t>RPA</a:t>
            </a:r>
            <a:r>
              <a:rPr lang="zh-CN" altLang="en-US" sz="1600" b="0">
                <a:solidFill>
                  <a:schemeClr val="tx1"/>
                </a:solidFill>
                <a:latin typeface="+mn-ea"/>
                <a:cs typeface="+mn-ea"/>
              </a:rPr>
              <a:t>（机器人流程自动化）的执行力，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打通</a:t>
            </a:r>
            <a:r>
              <a:rPr lang="en-US" altLang="zh-CN" sz="1600" b="1">
                <a:solidFill>
                  <a:schemeClr val="tx1"/>
                </a:solidFill>
                <a:latin typeface="+mn-ea"/>
                <a:cs typeface="+mn-ea"/>
              </a:rPr>
              <a:t>"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理解意图</a:t>
            </a:r>
            <a:r>
              <a:rPr lang="en-US" altLang="zh-CN" sz="1600" b="1">
                <a:solidFill>
                  <a:schemeClr val="tx1"/>
                </a:solidFill>
                <a:latin typeface="+mn-ea"/>
                <a:cs typeface="+mn-ea"/>
              </a:rPr>
              <a:t>→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规划路径</a:t>
            </a:r>
            <a:r>
              <a:rPr lang="en-US" altLang="zh-CN" sz="1600" b="1">
                <a:solidFill>
                  <a:schemeClr val="tx1"/>
                </a:solidFill>
                <a:latin typeface="+mn-ea"/>
                <a:cs typeface="+mn-ea"/>
              </a:rPr>
              <a:t>→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调用工具</a:t>
            </a:r>
            <a:r>
              <a:rPr lang="en-US" altLang="zh-CN" sz="1600" b="1">
                <a:solidFill>
                  <a:schemeClr val="tx1"/>
                </a:solidFill>
                <a:latin typeface="+mn-ea"/>
                <a:cs typeface="+mn-ea"/>
              </a:rPr>
              <a:t>→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执行任务</a:t>
            </a:r>
            <a:r>
              <a:rPr lang="en-US" altLang="zh-CN" sz="1600" b="1">
                <a:solidFill>
                  <a:schemeClr val="tx1"/>
                </a:solidFill>
                <a:latin typeface="+mn-ea"/>
                <a:cs typeface="+mn-ea"/>
              </a:rPr>
              <a:t>→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动态调整</a:t>
            </a:r>
            <a:r>
              <a:rPr lang="en-US" altLang="zh-CN" sz="1600" b="1">
                <a:solidFill>
                  <a:schemeClr val="tx1"/>
                </a:solidFill>
                <a:latin typeface="+mn-ea"/>
                <a:cs typeface="+mn-ea"/>
              </a:rPr>
              <a:t>"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的全流程闭环能力</a:t>
            </a:r>
            <a:r>
              <a:rPr lang="zh-CN" altLang="en-US" sz="1600" b="0">
                <a:solidFill>
                  <a:schemeClr val="tx1"/>
                </a:solidFill>
                <a:latin typeface="+mn-ea"/>
                <a:cs typeface="+mn-ea"/>
              </a:rPr>
              <a:t>，形成</a:t>
            </a:r>
            <a:r>
              <a:rPr lang="en-US" altLang="zh-CN" sz="1600" b="0">
                <a:solidFill>
                  <a:schemeClr val="tx1"/>
                </a:solidFill>
                <a:latin typeface="+mn-ea"/>
                <a:cs typeface="+mn-ea"/>
              </a:rPr>
              <a:t>"</a:t>
            </a:r>
            <a:r>
              <a:rPr lang="zh-CN" altLang="en-US" sz="1600" b="0">
                <a:solidFill>
                  <a:schemeClr val="tx1"/>
                </a:solidFill>
                <a:latin typeface="+mn-ea"/>
                <a:cs typeface="+mn-ea"/>
              </a:rPr>
              <a:t>有记忆、有判断、有行动</a:t>
            </a:r>
            <a:r>
              <a:rPr lang="en-US" altLang="zh-CN" sz="1600" b="0">
                <a:solidFill>
                  <a:schemeClr val="tx1"/>
                </a:solidFill>
                <a:latin typeface="+mn-ea"/>
                <a:cs typeface="+mn-ea"/>
              </a:rPr>
              <a:t>"</a:t>
            </a:r>
            <a:r>
              <a:rPr lang="zh-CN" altLang="en-US" sz="1600" b="0">
                <a:solidFill>
                  <a:schemeClr val="tx1"/>
                </a:solidFill>
                <a:latin typeface="+mn-ea"/>
                <a:cs typeface="+mn-ea"/>
              </a:rPr>
              <a:t>的任务执行系统。</a:t>
            </a:r>
            <a:endParaRPr lang="zh-CN" altLang="en-US" sz="1600" b="0">
              <a:solidFill>
                <a:schemeClr val="tx1"/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solidFill>
                  <a:schemeClr val="tx1"/>
                </a:solidFill>
                <a:latin typeface="+mn-ea"/>
                <a:cs typeface="+mn-ea"/>
              </a:rPr>
              <a:t>该智能体深度嵌入企业组织架构与业务系统，连接财务、供应链、客服等场景，具备任务规划、工具调度、权限管理等核心功能，能够跨系统、跨角色完成复杂业务任务（如自动填单、审批、核验、入账等全流程操作），而非仅提供信息或建议。其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本质是连接理解力、决策力与行动力的</a:t>
            </a:r>
            <a:r>
              <a:rPr lang="en-US" altLang="zh-CN" sz="1600" b="1">
                <a:solidFill>
                  <a:schemeClr val="tx1"/>
                </a:solidFill>
                <a:latin typeface="+mn-ea"/>
                <a:cs typeface="+mn-ea"/>
              </a:rPr>
              <a:t>"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数字员工</a:t>
            </a:r>
            <a:r>
              <a:rPr lang="en-US" altLang="zh-CN" sz="1600" b="1">
                <a:solidFill>
                  <a:schemeClr val="tx1"/>
                </a:solidFill>
                <a:latin typeface="+mn-ea"/>
                <a:cs typeface="+mn-ea"/>
              </a:rPr>
              <a:t>"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，以</a:t>
            </a:r>
            <a:r>
              <a:rPr lang="en-US" altLang="zh-CN" sz="1600" b="1">
                <a:solidFill>
                  <a:schemeClr val="tx1"/>
                </a:solidFill>
                <a:latin typeface="+mn-ea"/>
                <a:cs typeface="+mn-ea"/>
              </a:rPr>
              <a:t>"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结果即服务</a:t>
            </a:r>
            <a:r>
              <a:rPr lang="en-US" altLang="zh-CN" sz="1600" b="1">
                <a:solidFill>
                  <a:schemeClr val="tx1"/>
                </a:solidFill>
                <a:latin typeface="+mn-ea"/>
                <a:cs typeface="+mn-ea"/>
              </a:rPr>
              <a:t>"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（</a:t>
            </a:r>
            <a:r>
              <a:rPr lang="en-US" altLang="zh-CN" sz="1600" b="1">
                <a:solidFill>
                  <a:schemeClr val="tx1"/>
                </a:solidFill>
                <a:latin typeface="+mn-ea"/>
                <a:cs typeface="+mn-ea"/>
              </a:rPr>
              <a:t>Result as a Service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）逻辑实现端到端执行</a:t>
            </a:r>
            <a:r>
              <a:rPr lang="zh-CN" altLang="en-US" sz="1600" b="0">
                <a:solidFill>
                  <a:schemeClr val="tx1"/>
                </a:solidFill>
                <a:latin typeface="+mn-ea"/>
                <a:cs typeface="+mn-ea"/>
              </a:rPr>
              <a:t>，并强调安全合规性、流程完整性和系统协作性，确保在遵守规则的前提下实现智能化的劳动力协同网络。</a:t>
            </a:r>
            <a:endParaRPr lang="zh-CN" altLang="en-US" sz="1600" b="0"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52145" y="2025650"/>
            <a:ext cx="4144645" cy="4210050"/>
            <a:chOff x="1027" y="2663"/>
            <a:chExt cx="6527" cy="6630"/>
          </a:xfrm>
        </p:grpSpPr>
        <p:pic>
          <p:nvPicPr>
            <p:cNvPr id="23" name="图片 22" descr="人员循环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2520" y="7470"/>
              <a:ext cx="1440" cy="1440"/>
            </a:xfrm>
            <a:prstGeom prst="rect">
              <a:avLst/>
            </a:prstGeom>
          </p:spPr>
        </p:pic>
        <p:pic>
          <p:nvPicPr>
            <p:cNvPr id="24" name="图片 23" descr="工具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5040" y="7470"/>
              <a:ext cx="1440" cy="1440"/>
            </a:xfrm>
            <a:prstGeom prst="rect">
              <a:avLst/>
            </a:prstGeom>
          </p:spPr>
        </p:pic>
        <p:pic>
          <p:nvPicPr>
            <p:cNvPr id="25" name="图片 24" descr="机器人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600" y="5115"/>
              <a:ext cx="1195" cy="1195"/>
            </a:xfrm>
            <a:prstGeom prst="rect">
              <a:avLst/>
            </a:prstGeom>
          </p:spPr>
        </p:pic>
        <p:pic>
          <p:nvPicPr>
            <p:cNvPr id="26" name="图片 25" descr="人工智能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3780" y="2760"/>
              <a:ext cx="1440" cy="1440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80" y="7972"/>
              <a:ext cx="9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人</a:t>
              </a:r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43" y="5545"/>
              <a:ext cx="16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机器</a:t>
              </a:r>
              <a:r>
                <a:rPr lang="zh-CN" altLang="en-US"/>
                <a:t>人</a:t>
              </a:r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43" y="3190"/>
              <a:ext cx="16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智能</a:t>
              </a:r>
              <a:r>
                <a:rPr lang="zh-CN" altLang="en-US"/>
                <a:t>体</a:t>
              </a:r>
              <a:endParaRPr lang="zh-CN" altLang="en-US"/>
            </a:p>
          </p:txBody>
        </p:sp>
        <p:pic>
          <p:nvPicPr>
            <p:cNvPr id="30" name="图片 29" descr="边框向右双箭头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453" y="6756"/>
              <a:ext cx="840" cy="736"/>
            </a:xfrm>
            <a:prstGeom prst="rect">
              <a:avLst/>
            </a:prstGeom>
          </p:spPr>
        </p:pic>
        <p:pic>
          <p:nvPicPr>
            <p:cNvPr id="35" name="图片 34" descr="边框向右双箭头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453" y="4290"/>
              <a:ext cx="840" cy="736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1027" y="7237"/>
              <a:ext cx="6270" cy="2057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43" y="4958"/>
              <a:ext cx="6270" cy="192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027" y="2663"/>
              <a:ext cx="6270" cy="192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570" y="7570"/>
              <a:ext cx="98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/>
                <a:t>数字化</a:t>
              </a:r>
              <a:endParaRPr lang="zh-CN" altLang="en-US" b="1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570" y="5199"/>
              <a:ext cx="98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/>
                <a:t>智能化</a:t>
              </a:r>
              <a:endParaRPr lang="zh-CN" altLang="en-US" b="1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570" y="2799"/>
              <a:ext cx="98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/>
                <a:t>智慧化</a:t>
              </a:r>
              <a:endParaRPr lang="zh-CN" altLang="en-US" b="1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045" y="8779"/>
              <a:ext cx="152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/>
                <a:t>AI/</a:t>
              </a:r>
              <a:r>
                <a:rPr lang="zh-CN" altLang="en-US" sz="1400" b="1"/>
                <a:t>工具</a:t>
              </a:r>
              <a:endParaRPr lang="zh-CN" altLang="en-US" sz="1400" b="1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840" y="6310"/>
              <a:ext cx="296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b="1"/>
                <a:t>自动化任务</a:t>
              </a:r>
              <a:r>
                <a:rPr lang="en-US" altLang="zh-CN" sz="1400" b="1"/>
                <a:t>/AI</a:t>
              </a:r>
              <a:r>
                <a:rPr lang="zh-CN" altLang="en-US" sz="1400" b="1"/>
                <a:t>模型</a:t>
              </a:r>
              <a:endParaRPr lang="zh-CN" altLang="en-US" sz="1400" b="1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520" y="8779"/>
              <a:ext cx="152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b="1"/>
                <a:t>组织</a:t>
              </a:r>
              <a:r>
                <a:rPr lang="en-US" altLang="zh-CN" sz="1400" b="1"/>
                <a:t>/</a:t>
              </a:r>
              <a:r>
                <a:rPr lang="zh-CN" altLang="en-US" sz="1400" b="1"/>
                <a:t>人员</a:t>
              </a:r>
              <a:endParaRPr lang="zh-CN" altLang="en-US" sz="1400" b="1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840" y="4180"/>
              <a:ext cx="296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b="1"/>
                <a:t>理解意图</a:t>
              </a:r>
              <a:r>
                <a:rPr lang="en-US" altLang="zh-CN" sz="1400" b="1"/>
                <a:t>--&gt;</a:t>
              </a:r>
              <a:r>
                <a:rPr lang="zh-CN" altLang="en-US" sz="1400" b="1"/>
                <a:t>解决</a:t>
              </a:r>
              <a:r>
                <a:rPr lang="zh-CN" altLang="en-US" sz="1400" b="1"/>
                <a:t>问题</a:t>
              </a:r>
              <a:endParaRPr lang="zh-CN" altLang="en-US" sz="1400" b="1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33095" y="1130300"/>
            <a:ext cx="10800080" cy="829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latin typeface="汉仪雅酷黑-85J" panose="00020600040101010101" charset="-122"/>
                <a:ea typeface="汉仪雅酷黑-85J" panose="00020600040101010101" charset="-122"/>
              </a:rPr>
              <a:t>企业级智能体以任务闭环为目标，融合智能规划、系统穿透、多体协同、安全治理及自然语言交互能力，</a:t>
            </a:r>
            <a:endParaRPr lang="zh-CN" altLang="en-US" sz="1600" b="1">
              <a:solidFill>
                <a:schemeClr val="accent1"/>
              </a:solidFill>
              <a:latin typeface="汉仪雅酷黑-85J" panose="00020600040101010101" charset="-122"/>
              <a:ea typeface="汉仪雅酷黑-85J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accent1"/>
                </a:solidFill>
                <a:latin typeface="汉仪雅酷黑-85J" panose="00020600040101010101" charset="-122"/>
                <a:ea typeface="汉仪雅酷黑-85J" panose="00020600040101010101" charset="-122"/>
              </a:rPr>
              <a:t>形成“理解</a:t>
            </a:r>
            <a:r>
              <a:rPr lang="en-US" altLang="zh-CN" sz="1600" b="1">
                <a:solidFill>
                  <a:schemeClr val="accent1"/>
                </a:solidFill>
                <a:latin typeface="汉仪雅酷黑-85J" panose="00020600040101010101" charset="-122"/>
                <a:ea typeface="汉仪雅酷黑-85J" panose="00020600040101010101" charset="-122"/>
              </a:rPr>
              <a:t>-</a:t>
            </a:r>
            <a:r>
              <a:rPr lang="zh-CN" altLang="en-US" sz="1600" b="1">
                <a:solidFill>
                  <a:schemeClr val="accent1"/>
                </a:solidFill>
                <a:latin typeface="汉仪雅酷黑-85J" panose="00020600040101010101" charset="-122"/>
                <a:ea typeface="汉仪雅酷黑-85J" panose="00020600040101010101" charset="-122"/>
              </a:rPr>
              <a:t>规划</a:t>
            </a:r>
            <a:r>
              <a:rPr lang="en-US" altLang="zh-CN" sz="1600" b="1">
                <a:solidFill>
                  <a:schemeClr val="accent1"/>
                </a:solidFill>
                <a:latin typeface="汉仪雅酷黑-85J" panose="00020600040101010101" charset="-122"/>
                <a:ea typeface="汉仪雅酷黑-85J" panose="00020600040101010101" charset="-122"/>
              </a:rPr>
              <a:t>-</a:t>
            </a:r>
            <a:r>
              <a:rPr lang="zh-CN" altLang="en-US" sz="1600" b="1">
                <a:solidFill>
                  <a:schemeClr val="accent1"/>
                </a:solidFill>
                <a:latin typeface="汉仪雅酷黑-85J" panose="00020600040101010101" charset="-122"/>
                <a:ea typeface="汉仪雅酷黑-85J" panose="00020600040101010101" charset="-122"/>
              </a:rPr>
              <a:t>执行</a:t>
            </a:r>
            <a:r>
              <a:rPr lang="en-US" altLang="zh-CN" sz="1600" b="1">
                <a:solidFill>
                  <a:schemeClr val="accent1"/>
                </a:solidFill>
                <a:latin typeface="汉仪雅酷黑-85J" panose="00020600040101010101" charset="-122"/>
                <a:ea typeface="汉仪雅酷黑-85J" panose="00020600040101010101" charset="-122"/>
              </a:rPr>
              <a:t>-</a:t>
            </a:r>
            <a:r>
              <a:rPr lang="zh-CN" altLang="en-US" sz="1600" b="1">
                <a:solidFill>
                  <a:schemeClr val="accent1"/>
                </a:solidFill>
                <a:latin typeface="汉仪雅酷黑-85J" panose="00020600040101010101" charset="-122"/>
                <a:ea typeface="汉仪雅酷黑-85J" panose="00020600040101010101" charset="-122"/>
              </a:rPr>
              <a:t>调整”的完整技术链，最终构建出可嵌入组织架构、重构业务流程的智能化劳动力网络。</a:t>
            </a:r>
            <a:endParaRPr lang="zh-CN" altLang="en-US" sz="1600" b="1">
              <a:solidFill>
                <a:schemeClr val="accent1"/>
              </a:solidFill>
              <a:latin typeface="汉仪雅酷黑-85J" panose="00020600040101010101" charset="-122"/>
              <a:ea typeface="汉仪雅酷黑-85J" panose="000206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企业级智能体</a:t>
            </a:r>
            <a:r>
              <a:rPr lang="en-US" altLang="zh-CN"/>
              <a:t>”</a:t>
            </a:r>
            <a:r>
              <a:rPr lang="zh-CN" altLang="en-US"/>
              <a:t>的五个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>
            <a:off x="1172210" y="4213543"/>
            <a:ext cx="9848488" cy="2006368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100000"/>
                  </a:schemeClr>
                </a:gs>
                <a:gs pos="8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任意多边形: 形状 4"/>
          <p:cNvSpPr/>
          <p:nvPr>
            <p:custDataLst>
              <p:tags r:id="rId2"/>
            </p:custDataLst>
          </p:nvPr>
        </p:nvSpPr>
        <p:spPr>
          <a:xfrm>
            <a:off x="5717540" y="5518468"/>
            <a:ext cx="808347" cy="409216"/>
          </a:xfrm>
          <a:custGeom>
            <a:avLst/>
            <a:gdLst>
              <a:gd name="connsiteX0" fmla="*/ 1450658 w 1450657"/>
              <a:gd name="connsiteY0" fmla="*/ 523875 h 734377"/>
              <a:gd name="connsiteX1" fmla="*/ 161925 w 1450657"/>
              <a:gd name="connsiteY1" fmla="*/ 734377 h 734377"/>
              <a:gd name="connsiteX2" fmla="*/ 0 w 1450657"/>
              <a:gd name="connsiteY2" fmla="*/ 0 h 73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657" h="734377">
                <a:moveTo>
                  <a:pt x="1450658" y="523875"/>
                </a:moveTo>
                <a:lnTo>
                  <a:pt x="161925" y="7343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78000"/>
                  <a:lumOff val="22000"/>
                  <a:alpha val="100000"/>
                </a:schemeClr>
              </a:gs>
              <a:gs pos="78000">
                <a:schemeClr val="accent1">
                  <a:lumMod val="91000"/>
                  <a:alpha val="100000"/>
                </a:schemeClr>
              </a:gs>
            </a:gsLst>
            <a:lin ang="16200000" scaled="0"/>
          </a:gradFill>
          <a:ln w="48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: 形状 5"/>
          <p:cNvSpPr/>
          <p:nvPr>
            <p:custDataLst>
              <p:tags r:id="rId3"/>
            </p:custDataLst>
          </p:nvPr>
        </p:nvSpPr>
        <p:spPr>
          <a:xfrm>
            <a:off x="5278120" y="5246053"/>
            <a:ext cx="529699" cy="681496"/>
          </a:xfrm>
          <a:custGeom>
            <a:avLst/>
            <a:gdLst>
              <a:gd name="connsiteX0" fmla="*/ 0 w 950595"/>
              <a:gd name="connsiteY0" fmla="*/ 0 h 1223009"/>
              <a:gd name="connsiteX1" fmla="*/ 788670 w 950595"/>
              <a:gd name="connsiteY1" fmla="*/ 488633 h 1223009"/>
              <a:gd name="connsiteX2" fmla="*/ 950595 w 950595"/>
              <a:gd name="connsiteY2" fmla="*/ 1223010 h 122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595" h="1223009">
                <a:moveTo>
                  <a:pt x="0" y="0"/>
                </a:moveTo>
                <a:lnTo>
                  <a:pt x="788670" y="488633"/>
                </a:lnTo>
                <a:lnTo>
                  <a:pt x="950595" y="1223010"/>
                </a:lnTo>
                <a:close/>
              </a:path>
            </a:pathLst>
          </a:custGeom>
          <a:gradFill>
            <a:gsLst>
              <a:gs pos="19000">
                <a:schemeClr val="accent1">
                  <a:lumMod val="60000"/>
                  <a:lumOff val="40000"/>
                  <a:alpha val="100000"/>
                </a:schemeClr>
              </a:gs>
              <a:gs pos="92000">
                <a:schemeClr val="accent1">
                  <a:alpha val="100000"/>
                </a:schemeClr>
              </a:gs>
            </a:gsLst>
            <a:lin ang="0" scaled="0"/>
          </a:gradFill>
          <a:ln w="48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任意多边形: 形状 6"/>
          <p:cNvSpPr/>
          <p:nvPr>
            <p:custDataLst>
              <p:tags r:id="rId4"/>
            </p:custDataLst>
          </p:nvPr>
        </p:nvSpPr>
        <p:spPr>
          <a:xfrm>
            <a:off x="5278120" y="4614863"/>
            <a:ext cx="439469" cy="903353"/>
          </a:xfrm>
          <a:custGeom>
            <a:avLst/>
            <a:gdLst>
              <a:gd name="connsiteX0" fmla="*/ 0 w 788670"/>
              <a:gd name="connsiteY0" fmla="*/ 1132523 h 1621155"/>
              <a:gd name="connsiteX1" fmla="*/ 619125 w 788670"/>
              <a:gd name="connsiteY1" fmla="*/ 0 h 1621155"/>
              <a:gd name="connsiteX2" fmla="*/ 788670 w 788670"/>
              <a:gd name="connsiteY2" fmla="*/ 1621155 h 162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670" h="1621155">
                <a:moveTo>
                  <a:pt x="0" y="1132523"/>
                </a:moveTo>
                <a:lnTo>
                  <a:pt x="619125" y="0"/>
                </a:lnTo>
                <a:lnTo>
                  <a:pt x="788670" y="162115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lumOff val="50000"/>
                  <a:alpha val="100000"/>
                </a:schemeClr>
              </a:gs>
              <a:gs pos="100000">
                <a:schemeClr val="accent1">
                  <a:lumMod val="86000"/>
                  <a:lumOff val="14000"/>
                  <a:alpha val="100000"/>
                </a:schemeClr>
              </a:gs>
            </a:gsLst>
            <a:lin ang="600000" scaled="0"/>
          </a:gradFill>
          <a:ln w="48331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: 形状 7"/>
          <p:cNvSpPr/>
          <p:nvPr>
            <p:custDataLst>
              <p:tags r:id="rId5"/>
            </p:custDataLst>
          </p:nvPr>
        </p:nvSpPr>
        <p:spPr>
          <a:xfrm>
            <a:off x="5717540" y="4947603"/>
            <a:ext cx="808347" cy="862485"/>
          </a:xfrm>
          <a:custGeom>
            <a:avLst/>
            <a:gdLst>
              <a:gd name="connsiteX0" fmla="*/ 1385888 w 1450657"/>
              <a:gd name="connsiteY0" fmla="*/ 0 h 1547812"/>
              <a:gd name="connsiteX1" fmla="*/ 1450658 w 1450657"/>
              <a:gd name="connsiteY1" fmla="*/ 1547812 h 1547812"/>
              <a:gd name="connsiteX2" fmla="*/ 0 w 1450657"/>
              <a:gd name="connsiteY2" fmla="*/ 1023938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657" h="1547812">
                <a:moveTo>
                  <a:pt x="1385888" y="0"/>
                </a:moveTo>
                <a:lnTo>
                  <a:pt x="1450658" y="1547812"/>
                </a:lnTo>
                <a:lnTo>
                  <a:pt x="0" y="1023938"/>
                </a:lnTo>
                <a:close/>
              </a:path>
            </a:pathLst>
          </a:custGeom>
          <a:gradFill flip="none" rotWithShape="1">
            <a:gsLst>
              <a:gs pos="36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70000"/>
                  <a:lumOff val="30000"/>
                  <a:alpha val="100000"/>
                </a:schemeClr>
              </a:gs>
            </a:gsLst>
            <a:lin ang="1800000" scaled="0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任意多边形: 形状 9"/>
          <p:cNvSpPr/>
          <p:nvPr>
            <p:custDataLst>
              <p:tags r:id="rId6"/>
            </p:custDataLst>
          </p:nvPr>
        </p:nvSpPr>
        <p:spPr>
          <a:xfrm>
            <a:off x="6406515" y="4407218"/>
            <a:ext cx="513775" cy="702726"/>
          </a:xfrm>
          <a:custGeom>
            <a:avLst/>
            <a:gdLst>
              <a:gd name="connsiteX0" fmla="*/ 149542 w 922019"/>
              <a:gd name="connsiteY0" fmla="*/ 969645 h 1261109"/>
              <a:gd name="connsiteX1" fmla="*/ 0 w 922019"/>
              <a:gd name="connsiteY1" fmla="*/ 0 h 1261109"/>
              <a:gd name="connsiteX2" fmla="*/ 922020 w 922019"/>
              <a:gd name="connsiteY2" fmla="*/ 1261110 h 12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019" h="1261109">
                <a:moveTo>
                  <a:pt x="149542" y="969645"/>
                </a:moveTo>
                <a:lnTo>
                  <a:pt x="0" y="0"/>
                </a:lnTo>
                <a:lnTo>
                  <a:pt x="922020" y="126111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  <a:alpha val="100000"/>
                </a:schemeClr>
              </a:gs>
              <a:gs pos="92000">
                <a:schemeClr val="accent1">
                  <a:alpha val="100000"/>
                </a:schemeClr>
              </a:gs>
            </a:gsLst>
            <a:lin ang="9600000" scaled="0"/>
          </a:gradFill>
          <a:ln w="48331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: 形状 10"/>
          <p:cNvSpPr/>
          <p:nvPr>
            <p:custDataLst>
              <p:tags r:id="rId7"/>
            </p:custDataLst>
          </p:nvPr>
        </p:nvSpPr>
        <p:spPr>
          <a:xfrm>
            <a:off x="6489700" y="4947603"/>
            <a:ext cx="430446" cy="862485"/>
          </a:xfrm>
          <a:custGeom>
            <a:avLst/>
            <a:gdLst>
              <a:gd name="connsiteX0" fmla="*/ 0 w 772477"/>
              <a:gd name="connsiteY0" fmla="*/ 0 h 1547812"/>
              <a:gd name="connsiteX1" fmla="*/ 772477 w 772477"/>
              <a:gd name="connsiteY1" fmla="*/ 291465 h 1547812"/>
              <a:gd name="connsiteX2" fmla="*/ 64770 w 772477"/>
              <a:gd name="connsiteY2" fmla="*/ 1547812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477" h="1547812">
                <a:moveTo>
                  <a:pt x="0" y="0"/>
                </a:moveTo>
                <a:lnTo>
                  <a:pt x="772477" y="291465"/>
                </a:lnTo>
                <a:lnTo>
                  <a:pt x="64770" y="1547812"/>
                </a:lnTo>
                <a:close/>
              </a:path>
            </a:pathLst>
          </a:custGeom>
          <a:gradFill>
            <a:gsLst>
              <a:gs pos="28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70000"/>
                  <a:lumOff val="30000"/>
                  <a:alpha val="100000"/>
                </a:schemeClr>
              </a:gs>
            </a:gsLst>
            <a:lin ang="21594000" scaled="0"/>
          </a:gradFill>
          <a:ln w="48331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任意多边形: 形状 11"/>
          <p:cNvSpPr/>
          <p:nvPr>
            <p:custDataLst>
              <p:tags r:id="rId8"/>
            </p:custDataLst>
          </p:nvPr>
        </p:nvSpPr>
        <p:spPr>
          <a:xfrm>
            <a:off x="5622925" y="4407218"/>
            <a:ext cx="866730" cy="540314"/>
          </a:xfrm>
          <a:custGeom>
            <a:avLst/>
            <a:gdLst>
              <a:gd name="connsiteX0" fmla="*/ 0 w 1555432"/>
              <a:gd name="connsiteY0" fmla="*/ 372428 h 969645"/>
              <a:gd name="connsiteX1" fmla="*/ 1405890 w 1555432"/>
              <a:gd name="connsiteY1" fmla="*/ 0 h 969645"/>
              <a:gd name="connsiteX2" fmla="*/ 1555433 w 1555432"/>
              <a:gd name="connsiteY2" fmla="*/ 969645 h 96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432" h="969645">
                <a:moveTo>
                  <a:pt x="0" y="372428"/>
                </a:moveTo>
                <a:lnTo>
                  <a:pt x="1405890" y="0"/>
                </a:lnTo>
                <a:lnTo>
                  <a:pt x="1555433" y="96964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5000"/>
                  <a:lumOff val="4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7200000" scaled="0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: 形状 12"/>
          <p:cNvSpPr/>
          <p:nvPr>
            <p:custDataLst>
              <p:tags r:id="rId9"/>
            </p:custDataLst>
          </p:nvPr>
        </p:nvSpPr>
        <p:spPr>
          <a:xfrm>
            <a:off x="5622925" y="4614863"/>
            <a:ext cx="866730" cy="903353"/>
          </a:xfrm>
          <a:custGeom>
            <a:avLst/>
            <a:gdLst>
              <a:gd name="connsiteX0" fmla="*/ 0 w 1555432"/>
              <a:gd name="connsiteY0" fmla="*/ 0 h 1621155"/>
              <a:gd name="connsiteX1" fmla="*/ 1555433 w 1555432"/>
              <a:gd name="connsiteY1" fmla="*/ 597218 h 1621155"/>
              <a:gd name="connsiteX2" fmla="*/ 169545 w 1555432"/>
              <a:gd name="connsiteY2" fmla="*/ 1621155 h 162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432" h="1621155">
                <a:moveTo>
                  <a:pt x="0" y="0"/>
                </a:moveTo>
                <a:lnTo>
                  <a:pt x="1555433" y="597218"/>
                </a:lnTo>
                <a:lnTo>
                  <a:pt x="169545" y="162115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36000"/>
                  <a:lumOff val="64000"/>
                  <a:alpha val="100000"/>
                </a:schemeClr>
              </a:gs>
              <a:gs pos="100000">
                <a:schemeClr val="accent1">
                  <a:lumMod val="77000"/>
                  <a:lumOff val="23000"/>
                  <a:alpha val="100000"/>
                </a:schemeClr>
              </a:gs>
            </a:gsLst>
            <a:lin ang="2700000" scaled="1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>
            <p:custDataLst>
              <p:tags r:id="rId10"/>
            </p:custDataLst>
          </p:nvPr>
        </p:nvSpPr>
        <p:spPr>
          <a:xfrm rot="20464926">
            <a:off x="4723130" y="4920933"/>
            <a:ext cx="2828015" cy="590804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11"/>
            </p:custDataLst>
          </p:nvPr>
        </p:nvSpPr>
        <p:spPr>
          <a:xfrm rot="997938">
            <a:off x="4833620" y="4920933"/>
            <a:ext cx="2606541" cy="590804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12"/>
            </p:custDataLst>
          </p:nvPr>
        </p:nvSpPr>
        <p:spPr>
          <a:xfrm rot="19668910">
            <a:off x="4642485" y="4920933"/>
            <a:ext cx="2828015" cy="590804"/>
          </a:xfrm>
          <a:prstGeom prst="ellipse">
            <a:avLst/>
          </a:prstGeom>
          <a:noFill/>
          <a:ln w="19050">
            <a:gradFill flip="none" rotWithShape="1">
              <a:gsLst>
                <a:gs pos="1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6965315" y="5106353"/>
            <a:ext cx="110257" cy="110257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椭圆 19"/>
          <p:cNvSpPr/>
          <p:nvPr>
            <p:custDataLst>
              <p:tags r:id="rId14"/>
            </p:custDataLst>
          </p:nvPr>
        </p:nvSpPr>
        <p:spPr>
          <a:xfrm>
            <a:off x="6337300" y="5520373"/>
            <a:ext cx="110257" cy="110257"/>
          </a:xfrm>
          <a:prstGeom prst="ellipse">
            <a:avLst/>
          </a:prstGeom>
          <a:gradFill flip="none" rotWithShape="1">
            <a:gsLst>
              <a:gs pos="1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任意多边形: 形状 21"/>
          <p:cNvSpPr/>
          <p:nvPr>
            <p:custDataLst>
              <p:tags r:id="rId15"/>
            </p:custDataLst>
          </p:nvPr>
        </p:nvSpPr>
        <p:spPr>
          <a:xfrm>
            <a:off x="1035050" y="3997008"/>
            <a:ext cx="10122776" cy="2006368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noFill/>
          <a:ln w="15875">
            <a:gradFill>
              <a:gsLst>
                <a:gs pos="0">
                  <a:schemeClr val="accent1">
                    <a:lumMod val="40000"/>
                    <a:lumOff val="60000"/>
                    <a:alpha val="100000"/>
                  </a:schemeClr>
                </a:gs>
                <a:gs pos="92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椭圆 25"/>
          <p:cNvSpPr/>
          <p:nvPr>
            <p:custDataLst>
              <p:tags r:id="rId16"/>
            </p:custDataLst>
          </p:nvPr>
        </p:nvSpPr>
        <p:spPr>
          <a:xfrm>
            <a:off x="1828800" y="4987608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>
            <p:custDataLst>
              <p:tags r:id="rId17"/>
            </p:custDataLst>
          </p:nvPr>
        </p:nvSpPr>
        <p:spPr>
          <a:xfrm>
            <a:off x="1856740" y="5015548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18"/>
            </p:custDataLst>
          </p:nvPr>
        </p:nvSpPr>
        <p:spPr>
          <a:xfrm>
            <a:off x="1203325" y="3696018"/>
            <a:ext cx="1397354" cy="705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以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“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任务完成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为导向，具备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全局规划、动态调度、多步路径拆解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能力，并在流程偏差时实现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决策容错与路径动态调整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，确保端到端闭环执行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9"/>
            </p:custDataLst>
          </p:nvPr>
        </p:nvSpPr>
        <p:spPr>
          <a:xfrm>
            <a:off x="1203325" y="3207703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1 </a:t>
            </a: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任务驱动与智能规划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7" name="直接连接符 36"/>
          <p:cNvCxnSpPr/>
          <p:nvPr>
            <p:custDataLst>
              <p:tags r:id="rId20"/>
            </p:custDataLst>
          </p:nvPr>
        </p:nvCxnSpPr>
        <p:spPr>
          <a:xfrm flipV="1">
            <a:off x="1903095" y="4338638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椭圆 68"/>
          <p:cNvSpPr/>
          <p:nvPr>
            <p:custDataLst>
              <p:tags r:id="rId21"/>
            </p:custDataLst>
          </p:nvPr>
        </p:nvSpPr>
        <p:spPr>
          <a:xfrm>
            <a:off x="10218420" y="4987608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0" name="椭圆 69"/>
          <p:cNvSpPr/>
          <p:nvPr>
            <p:custDataLst>
              <p:tags r:id="rId22"/>
            </p:custDataLst>
          </p:nvPr>
        </p:nvSpPr>
        <p:spPr>
          <a:xfrm>
            <a:off x="10246360" y="5015548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23"/>
            </p:custDataLst>
          </p:nvPr>
        </p:nvSpPr>
        <p:spPr>
          <a:xfrm>
            <a:off x="9592945" y="3696018"/>
            <a:ext cx="1397355" cy="705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支持通过自然语言表达任务意图，智能体自动解析需求并生成流程逻辑，降低使用门槛。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24"/>
            </p:custDataLst>
          </p:nvPr>
        </p:nvSpPr>
        <p:spPr>
          <a:xfrm>
            <a:off x="9592945" y="3208020"/>
            <a:ext cx="1730375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5 </a:t>
            </a: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自然语言驱动与低门槛交互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61" name="直接连接符 60"/>
          <p:cNvCxnSpPr/>
          <p:nvPr>
            <p:custDataLst>
              <p:tags r:id="rId25"/>
            </p:custDataLst>
          </p:nvPr>
        </p:nvCxnSpPr>
        <p:spPr>
          <a:xfrm flipV="1">
            <a:off x="10292715" y="4338638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椭圆 85"/>
          <p:cNvSpPr/>
          <p:nvPr>
            <p:custDataLst>
              <p:tags r:id="rId26"/>
            </p:custDataLst>
          </p:nvPr>
        </p:nvSpPr>
        <p:spPr>
          <a:xfrm>
            <a:off x="3926205" y="4158933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2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7" name="椭圆 86"/>
          <p:cNvSpPr/>
          <p:nvPr>
            <p:custDataLst>
              <p:tags r:id="rId27"/>
            </p:custDataLst>
          </p:nvPr>
        </p:nvSpPr>
        <p:spPr>
          <a:xfrm>
            <a:off x="3954145" y="4186873"/>
            <a:ext cx="90445" cy="90445"/>
          </a:xfrm>
          <a:prstGeom prst="ellipse">
            <a:avLst/>
          </a:prstGeom>
          <a:gradFill>
            <a:gsLst>
              <a:gs pos="100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28"/>
            </p:custDataLst>
          </p:nvPr>
        </p:nvSpPr>
        <p:spPr>
          <a:xfrm>
            <a:off x="3300730" y="2866708"/>
            <a:ext cx="1397354" cy="705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具备</a:t>
            </a:r>
            <a:r>
              <a:rPr lang="en-US" altLang="zh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API/UI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双模调用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能力，可编程对接核心业务系统，突破传统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SaaS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模块边界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29"/>
            </p:custDataLst>
          </p:nvPr>
        </p:nvSpPr>
        <p:spPr>
          <a:xfrm>
            <a:off x="3300730" y="2378393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2 </a:t>
            </a: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系统穿透与工具集成</a:t>
            </a:r>
            <a:endParaRPr lang="zh-CN" altLang="en-US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83" name="直接连接符 82"/>
          <p:cNvCxnSpPr/>
          <p:nvPr>
            <p:custDataLst>
              <p:tags r:id="rId30"/>
            </p:custDataLst>
          </p:nvPr>
        </p:nvCxnSpPr>
        <p:spPr>
          <a:xfrm flipV="1">
            <a:off x="4000500" y="3509328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椭圆 93"/>
          <p:cNvSpPr/>
          <p:nvPr>
            <p:custDataLst>
              <p:tags r:id="rId31"/>
            </p:custDataLst>
          </p:nvPr>
        </p:nvSpPr>
        <p:spPr>
          <a:xfrm>
            <a:off x="8121015" y="4158933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2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5" name="椭圆 94"/>
          <p:cNvSpPr/>
          <p:nvPr>
            <p:custDataLst>
              <p:tags r:id="rId32"/>
            </p:custDataLst>
          </p:nvPr>
        </p:nvSpPr>
        <p:spPr>
          <a:xfrm>
            <a:off x="8148955" y="4186873"/>
            <a:ext cx="90445" cy="90445"/>
          </a:xfrm>
          <a:prstGeom prst="ellipse">
            <a:avLst/>
          </a:prstGeom>
          <a:gradFill>
            <a:gsLst>
              <a:gs pos="100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矩形 23"/>
          <p:cNvSpPr/>
          <p:nvPr>
            <p:custDataLst>
              <p:tags r:id="rId33"/>
            </p:custDataLst>
          </p:nvPr>
        </p:nvSpPr>
        <p:spPr>
          <a:xfrm>
            <a:off x="7495540" y="2866708"/>
            <a:ext cx="1397354" cy="705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深度嵌入权限矩阵、操作审计、数据加密等安全体系，符合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等保</a:t>
            </a:r>
            <a:r>
              <a:rPr lang="en-US" altLang="zh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2.0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标准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。通过流程规则约束、合规性校验及实时风险监控，确保任务执行的企业级可控性。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34"/>
            </p:custDataLst>
          </p:nvPr>
        </p:nvSpPr>
        <p:spPr>
          <a:xfrm>
            <a:off x="7495540" y="2378393"/>
            <a:ext cx="1397355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4 </a:t>
            </a: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企业级安全与治理</a:t>
            </a:r>
            <a:endParaRPr lang="zh-CN" altLang="en-US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91" name="直接连接符 90"/>
          <p:cNvCxnSpPr/>
          <p:nvPr>
            <p:custDataLst>
              <p:tags r:id="rId35"/>
            </p:custDataLst>
          </p:nvPr>
        </p:nvCxnSpPr>
        <p:spPr>
          <a:xfrm flipV="1">
            <a:off x="8195310" y="3509328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椭圆 102"/>
          <p:cNvSpPr/>
          <p:nvPr>
            <p:custDataLst>
              <p:tags r:id="rId36"/>
            </p:custDataLst>
          </p:nvPr>
        </p:nvSpPr>
        <p:spPr>
          <a:xfrm>
            <a:off x="6023610" y="3907473"/>
            <a:ext cx="146385" cy="146385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4" name="椭圆 103"/>
          <p:cNvSpPr/>
          <p:nvPr>
            <p:custDataLst>
              <p:tags r:id="rId37"/>
            </p:custDataLst>
          </p:nvPr>
        </p:nvSpPr>
        <p:spPr>
          <a:xfrm>
            <a:off x="6051550" y="3935413"/>
            <a:ext cx="90445" cy="90445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38"/>
            </p:custDataLst>
          </p:nvPr>
        </p:nvSpPr>
        <p:spPr>
          <a:xfrm>
            <a:off x="5398135" y="2615883"/>
            <a:ext cx="1397354" cy="705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构建分布式协作的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智能体集群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，通过多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Agent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协同机制（如自然语言指令交互、子任务协商）完成跨部门任务流转。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39"/>
            </p:custDataLst>
          </p:nvPr>
        </p:nvSpPr>
        <p:spPr>
          <a:xfrm>
            <a:off x="5398135" y="2126933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3 </a:t>
            </a: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多智能体协同网络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00" name="直接连接符 99"/>
          <p:cNvCxnSpPr/>
          <p:nvPr>
            <p:custDataLst>
              <p:tags r:id="rId40"/>
            </p:custDataLst>
          </p:nvPr>
        </p:nvCxnSpPr>
        <p:spPr>
          <a:xfrm flipV="1">
            <a:off x="6097905" y="3258503"/>
            <a:ext cx="0" cy="649254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认识智能</a:t>
            </a:r>
            <a:r>
              <a:rPr lang="zh-CN" altLang="en-US"/>
              <a:t>体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第一</a:t>
            </a:r>
            <a:r>
              <a:rPr lang="zh-CN" altLang="en-US"/>
              <a:t>阶段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971550" y="3705225"/>
            <a:ext cx="4190365" cy="2354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b="1">
                <a:solidFill>
                  <a:schemeClr val="tx1"/>
                </a:solidFill>
              </a:rPr>
              <a:t>华宽通产业园区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6920" y="3014345"/>
            <a:ext cx="4676775" cy="320040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accent1"/>
                </a:solidFill>
              </a:rPr>
              <a:t>华宽通智能体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华宽通智能体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理解</a:t>
            </a:r>
            <a:endParaRPr lang="zh-CN" altLang="en-US"/>
          </a:p>
        </p:txBody>
      </p:sp>
      <p:pic>
        <p:nvPicPr>
          <p:cNvPr id="3" name="图片 2" descr="人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33500" y="4409440"/>
            <a:ext cx="914400" cy="914400"/>
          </a:xfrm>
          <a:prstGeom prst="rect">
            <a:avLst/>
          </a:prstGeom>
        </p:spPr>
      </p:pic>
      <p:pic>
        <p:nvPicPr>
          <p:cNvPr id="4" name="图片 3" descr="双阳台楼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4030" y="3848100"/>
            <a:ext cx="1752600" cy="1752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41400" y="5323840"/>
            <a:ext cx="181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项目交付</a:t>
            </a:r>
            <a:r>
              <a:rPr lang="zh-CN" altLang="en-US"/>
              <a:t>和管理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34030" y="5600700"/>
            <a:ext cx="1904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园区运营和</a:t>
            </a:r>
            <a:r>
              <a:rPr lang="zh-CN" altLang="en-US"/>
              <a:t>维护</a:t>
            </a:r>
            <a:endParaRPr lang="zh-CN" altLang="en-US"/>
          </a:p>
        </p:txBody>
      </p:sp>
      <p:sp>
        <p:nvSpPr>
          <p:cNvPr id="9" name="椭圆形标注 8"/>
          <p:cNvSpPr/>
          <p:nvPr/>
        </p:nvSpPr>
        <p:spPr>
          <a:xfrm>
            <a:off x="1614805" y="1384935"/>
            <a:ext cx="1619250" cy="733425"/>
          </a:xfrm>
          <a:prstGeom prst="wedgeEllipse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哪里</a:t>
            </a:r>
            <a:r>
              <a:rPr lang="zh-CN" altLang="en-US" sz="1200"/>
              <a:t>有</a:t>
            </a:r>
            <a:endParaRPr lang="zh-CN" altLang="en-US" sz="1200"/>
          </a:p>
          <a:p>
            <a:pPr algn="ctr"/>
            <a:r>
              <a:rPr lang="zh-CN" altLang="en-US" sz="1200"/>
              <a:t>安全隐患？</a:t>
            </a:r>
            <a:endParaRPr lang="zh-CN" altLang="en-US" sz="1200"/>
          </a:p>
        </p:txBody>
      </p:sp>
      <p:pic>
        <p:nvPicPr>
          <p:cNvPr id="10" name="图片 9" descr="男士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05" y="1894840"/>
            <a:ext cx="914400" cy="914400"/>
          </a:xfrm>
          <a:prstGeom prst="rect">
            <a:avLst/>
          </a:prstGeom>
        </p:spPr>
      </p:pic>
      <p:sp>
        <p:nvSpPr>
          <p:cNvPr id="11" name="椭圆形标注 10"/>
          <p:cNvSpPr/>
          <p:nvPr/>
        </p:nvSpPr>
        <p:spPr>
          <a:xfrm>
            <a:off x="3885565" y="1384935"/>
            <a:ext cx="1619250" cy="733425"/>
          </a:xfrm>
          <a:prstGeom prst="wedgeEllipseCallou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本月</a:t>
            </a:r>
            <a:endParaRPr lang="zh-CN" altLang="en-US" sz="1200"/>
          </a:p>
          <a:p>
            <a:pPr algn="ctr"/>
            <a:r>
              <a:rPr lang="zh-CN" altLang="en-US" sz="1200"/>
              <a:t>要表扬</a:t>
            </a:r>
            <a:r>
              <a:rPr lang="zh-CN" altLang="en-US" sz="1200"/>
              <a:t>谁？</a:t>
            </a:r>
            <a:endParaRPr lang="zh-CN" altLang="en-US" sz="1200"/>
          </a:p>
        </p:txBody>
      </p:sp>
      <p:pic>
        <p:nvPicPr>
          <p:cNvPr id="12" name="图片 11" descr="长发正装女士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8650" y="1894840"/>
            <a:ext cx="91440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45150" y="360045"/>
            <a:ext cx="6082665" cy="274447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i="0">
                <a:latin typeface="+mn-ea"/>
                <a:sym typeface="汉仪君黑-45简" panose="020B0604020202020204" charset="-122"/>
              </a:rPr>
              <a:t>一种面向产业园区运营和管理的</a:t>
            </a:r>
            <a:r>
              <a:rPr lang="zh-CN" altLang="en-US" sz="2000" b="1">
                <a:latin typeface="+mn-ea"/>
                <a:sym typeface="汉仪君黑-45简" panose="020B0604020202020204" charset="-122"/>
              </a:rPr>
              <a:t>智慧化</a:t>
            </a:r>
            <a:r>
              <a:rPr lang="zh-CN" altLang="en-US" sz="2000" b="1" i="0">
                <a:latin typeface="+mn-ea"/>
                <a:sym typeface="汉仪君黑-45简" panose="020B0604020202020204" charset="-122"/>
              </a:rPr>
              <a:t>支撑体系，能够通过自然语言交互与用户沟通，并执行特定任务的智能化系统，广泛应用于项目交付与管理以及园区运营与维护等领域。</a:t>
            </a:r>
            <a:endParaRPr lang="zh-CN" altLang="en-US" sz="2000" b="1" i="0">
              <a:latin typeface="+mn-ea"/>
              <a:sym typeface="汉仪君黑-45简" panose="020B0604020202020204" charset="-122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>
                <a:latin typeface="+mn-ea"/>
                <a:sym typeface="汉仪君黑-45简" panose="020B0604020202020204" charset="-122"/>
              </a:rPr>
              <a:t>通过集成安全隐患实时监测、员工绩效评估（如月度表彰）、项目全周期交付与管理、园区日常运营与维护优化等功能模块，实现园区</a:t>
            </a:r>
            <a:r>
              <a:rPr lang="zh-CN" altLang="en-US" sz="1400" b="1" i="0">
                <a:latin typeface="+mn-ea"/>
                <a:sym typeface="汉仪君黑-45简" panose="020B0604020202020204" charset="-122"/>
              </a:rPr>
              <a:t>管理的全面数字化、自动化和智能化</a:t>
            </a:r>
            <a:r>
              <a:rPr lang="zh-CN" altLang="en-US" sz="1400" b="0" i="0">
                <a:latin typeface="+mn-ea"/>
                <a:sym typeface="汉仪君黑-45简" panose="020B0604020202020204" charset="-122"/>
              </a:rPr>
              <a:t>。</a:t>
            </a:r>
            <a:endParaRPr lang="zh-CN" altLang="en-US" sz="1400" b="0" i="0">
              <a:latin typeface="+mn-ea"/>
              <a:sym typeface="汉仪君黑-45简" panose="020B0604020202020204" charset="-122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>
                <a:latin typeface="+mn-ea"/>
                <a:sym typeface="汉仪君黑-45简" panose="020B0604020202020204" charset="-122"/>
              </a:rPr>
              <a:t>其核心价值在于通过数据驱动与智能分析，主动识别风险、优化资源配置、提升决策效率，并保障园区</a:t>
            </a:r>
            <a:r>
              <a:rPr lang="zh-CN" altLang="en-US" sz="1400" b="1" i="0">
                <a:latin typeface="+mn-ea"/>
                <a:sym typeface="汉仪君黑-45简" panose="020B0604020202020204" charset="-122"/>
              </a:rPr>
              <a:t>运营的安全性与可持续性</a:t>
            </a:r>
            <a:r>
              <a:rPr lang="zh-CN" altLang="en-US" sz="1400" b="0" i="0">
                <a:latin typeface="+mn-ea"/>
                <a:sym typeface="汉仪君黑-45简" panose="020B0604020202020204" charset="-122"/>
              </a:rPr>
              <a:t>。</a:t>
            </a:r>
            <a:endParaRPr lang="zh-CN" altLang="en-US" sz="1400" b="0" i="0">
              <a:latin typeface="+mn-ea"/>
              <a:sym typeface="汉仪君黑-45简" panose="020B0604020202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62295" y="3347720"/>
            <a:ext cx="6096000" cy="342392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p"/>
            </a:pPr>
            <a:r>
              <a:rPr lang="zh-CN" altLang="en-US" sz="1400" b="1">
                <a:latin typeface="+mn-ea"/>
                <a:cs typeface="+mn-ea"/>
              </a:rPr>
              <a:t>核心</a:t>
            </a:r>
            <a:r>
              <a:rPr lang="zh-CN" altLang="en-US" sz="1400" b="1">
                <a:latin typeface="+mn-ea"/>
                <a:cs typeface="+mn-ea"/>
              </a:rPr>
              <a:t>流程：</a:t>
            </a:r>
            <a:endParaRPr lang="zh-CN" altLang="en-US" sz="1400" b="1">
              <a:latin typeface="+mn-ea"/>
              <a:cs typeface="+mn-ea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+mn-ea"/>
                <a:cs typeface="+mn-ea"/>
              </a:rPr>
              <a:t>决策闭环：感知</a:t>
            </a:r>
            <a:r>
              <a:rPr lang="en-US" altLang="en-US" sz="1400" b="1">
                <a:latin typeface="+mn-ea"/>
                <a:cs typeface="+mn-ea"/>
              </a:rPr>
              <a:t>→</a:t>
            </a:r>
            <a:r>
              <a:rPr lang="zh-CN" altLang="en-US" sz="1400" b="1">
                <a:latin typeface="+mn-ea"/>
                <a:cs typeface="+mn-ea"/>
              </a:rPr>
              <a:t>分析（规则引擎</a:t>
            </a:r>
            <a:r>
              <a:rPr lang="en-US" altLang="zh-CN" sz="1400" b="1">
                <a:latin typeface="+mn-ea"/>
                <a:cs typeface="+mn-ea"/>
              </a:rPr>
              <a:t>+</a:t>
            </a:r>
            <a:r>
              <a:rPr lang="zh-CN" altLang="en-US" sz="1400" b="1">
                <a:latin typeface="+mn-ea"/>
                <a:cs typeface="+mn-ea"/>
              </a:rPr>
              <a:t>机器学习）</a:t>
            </a:r>
            <a:r>
              <a:rPr lang="en-US" altLang="en-US" sz="1400" b="1">
                <a:latin typeface="+mn-ea"/>
                <a:cs typeface="+mn-ea"/>
              </a:rPr>
              <a:t>→</a:t>
            </a:r>
            <a:r>
              <a:rPr lang="zh-CN" altLang="en-US" sz="1400" b="1">
                <a:latin typeface="+mn-ea"/>
                <a:cs typeface="+mn-ea"/>
              </a:rPr>
              <a:t>执行（</a:t>
            </a:r>
            <a:r>
              <a:rPr lang="en-US" altLang="zh-CN" sz="1400" b="1">
                <a:latin typeface="+mn-ea"/>
                <a:cs typeface="+mn-ea"/>
              </a:rPr>
              <a:t>IoT</a:t>
            </a:r>
            <a:r>
              <a:rPr lang="zh-CN" altLang="en-US" sz="1400" b="1">
                <a:latin typeface="+mn-ea"/>
                <a:cs typeface="+mn-ea"/>
              </a:rPr>
              <a:t>控制）</a:t>
            </a:r>
            <a:endParaRPr lang="zh-CN" altLang="en-US" sz="1400" b="1">
              <a:latin typeface="+mn-ea"/>
              <a:cs typeface="+mn-ea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p"/>
            </a:pPr>
            <a:r>
              <a:rPr lang="zh-CN" altLang="en-US" sz="1400" b="1">
                <a:latin typeface="+mn-ea"/>
                <a:cs typeface="+mn-ea"/>
              </a:rPr>
              <a:t>具体特性：</a:t>
            </a:r>
            <a:endParaRPr lang="zh-CN" altLang="en-US" sz="1400" b="1">
              <a:latin typeface="+mn-ea"/>
              <a:cs typeface="+mn-ea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latin typeface="+mn-ea"/>
                <a:cs typeface="+mn-ea"/>
              </a:rPr>
              <a:t>1. </a:t>
            </a:r>
            <a:r>
              <a:rPr lang="zh-CN" altLang="en-US" sz="1400" b="1">
                <a:latin typeface="+mn-ea"/>
                <a:cs typeface="+mn-ea"/>
              </a:rPr>
              <a:t>交互能力</a:t>
            </a:r>
            <a:r>
              <a:rPr lang="zh-CN" altLang="en-US" sz="1400">
                <a:latin typeface="+mn-ea"/>
                <a:cs typeface="+mn-ea"/>
              </a:rPr>
              <a:t>：智能体能通过对话回答用户问题，如识别安全隐患或提供运营计划信息。</a:t>
            </a:r>
            <a:endParaRPr lang="zh-CN" altLang="en-US" sz="1400">
              <a:latin typeface="+mn-ea"/>
              <a:cs typeface="+mn-ea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latin typeface="+mn-ea"/>
                <a:cs typeface="+mn-ea"/>
              </a:rPr>
              <a:t>2. </a:t>
            </a:r>
            <a:r>
              <a:rPr lang="zh-CN" altLang="en-US" sz="1400" b="1">
                <a:latin typeface="+mn-ea"/>
                <a:cs typeface="+mn-ea"/>
              </a:rPr>
              <a:t>任务执行</a:t>
            </a:r>
            <a:r>
              <a:rPr lang="zh-CN" altLang="en-US" sz="1400">
                <a:latin typeface="+mn-ea"/>
                <a:cs typeface="+mn-ea"/>
              </a:rPr>
              <a:t>：它能在特定领域（如产业园区或项目管理）执行任务，例如自动化管理、资源优化或项目协调。</a:t>
            </a:r>
            <a:endParaRPr lang="zh-CN" altLang="en-US" sz="1400">
              <a:latin typeface="+mn-ea"/>
              <a:cs typeface="+mn-ea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latin typeface="+mn-ea"/>
                <a:cs typeface="+mn-ea"/>
              </a:rPr>
              <a:t>3. </a:t>
            </a:r>
            <a:r>
              <a:rPr lang="zh-CN" altLang="en-US" sz="1400" b="1">
                <a:latin typeface="+mn-ea"/>
                <a:cs typeface="+mn-ea"/>
              </a:rPr>
              <a:t>技术支持</a:t>
            </a:r>
            <a:r>
              <a:rPr lang="zh-CN" altLang="en-US" sz="1400">
                <a:latin typeface="+mn-ea"/>
                <a:cs typeface="+mn-ea"/>
              </a:rPr>
              <a:t>：通常依托人工智能、物联网或其他技术，实现智能化决策和高效运营。</a:t>
            </a:r>
            <a:endParaRPr lang="zh-CN" altLang="en-US" sz="1400">
              <a:latin typeface="+mn-ea"/>
              <a:cs typeface="+mn-ea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p"/>
            </a:pPr>
            <a:r>
              <a:rPr lang="zh-CN" altLang="en-US" sz="1400" b="1">
                <a:latin typeface="+mn-ea"/>
                <a:cs typeface="+mn-ea"/>
              </a:rPr>
              <a:t>关键功能：</a:t>
            </a:r>
            <a:endParaRPr lang="zh-CN" altLang="en-US" sz="1400" b="1">
              <a:latin typeface="+mn-ea"/>
              <a:cs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83625" y="6370955"/>
            <a:ext cx="2965450" cy="3067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风险防控中枢</a:t>
            </a:r>
            <a:r>
              <a:rPr lang="en-US" altLang="zh-CN" sz="1400">
                <a:solidFill>
                  <a:schemeClr val="bg1"/>
                </a:solidFill>
              </a:rPr>
              <a:t>:</a:t>
            </a:r>
            <a:r>
              <a:rPr lang="zh-CN" altLang="en-US" sz="900">
                <a:solidFill>
                  <a:schemeClr val="bg1"/>
                </a:solidFill>
              </a:rPr>
              <a:t>安防态势感知</a:t>
            </a:r>
            <a:r>
              <a:rPr lang="en-US" altLang="zh-CN" sz="900">
                <a:solidFill>
                  <a:schemeClr val="bg1"/>
                </a:solidFill>
              </a:rPr>
              <a:t>\</a:t>
            </a:r>
            <a:r>
              <a:rPr lang="zh-CN" altLang="en-US" sz="900">
                <a:solidFill>
                  <a:schemeClr val="bg1"/>
                </a:solidFill>
              </a:rPr>
              <a:t>多级预警机制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81675" y="6370955"/>
            <a:ext cx="2796540" cy="3067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绩效评估引擎</a:t>
            </a:r>
            <a:r>
              <a:rPr lang="en-US" altLang="zh-CN" sz="1400">
                <a:solidFill>
                  <a:schemeClr val="bg1"/>
                </a:solidFill>
              </a:rPr>
              <a:t>:</a:t>
            </a:r>
            <a:r>
              <a:rPr lang="zh-CN" altLang="en-US" sz="1000">
                <a:solidFill>
                  <a:schemeClr val="bg1"/>
                </a:solidFill>
              </a:rPr>
              <a:t>工时核对</a:t>
            </a:r>
            <a:r>
              <a:rPr lang="en-US" altLang="zh-CN" sz="1000">
                <a:solidFill>
                  <a:schemeClr val="bg1"/>
                </a:solidFill>
              </a:rPr>
              <a:t>\</a:t>
            </a:r>
            <a:r>
              <a:rPr lang="zh-CN" altLang="en-US" sz="1000">
                <a:solidFill>
                  <a:schemeClr val="bg1"/>
                </a:solidFill>
              </a:rPr>
              <a:t>智能激励模型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81675" y="5904865"/>
            <a:ext cx="2796540" cy="3067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项目管理平台：</a:t>
            </a:r>
            <a:r>
              <a:rPr lang="zh-CN" altLang="en-US" sz="1000">
                <a:solidFill>
                  <a:schemeClr val="bg1"/>
                </a:solidFill>
              </a:rPr>
              <a:t>盈利评估</a:t>
            </a:r>
            <a:r>
              <a:rPr lang="en-US" altLang="zh-CN" sz="1000">
                <a:solidFill>
                  <a:schemeClr val="bg1"/>
                </a:solidFill>
              </a:rPr>
              <a:t>\</a:t>
            </a:r>
            <a:r>
              <a:rPr lang="zh-CN" altLang="en-US" sz="1000">
                <a:solidFill>
                  <a:schemeClr val="bg1"/>
                </a:solidFill>
              </a:rPr>
              <a:t>资源调度算法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83625" y="5904865"/>
            <a:ext cx="2964815" cy="3067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运维指挥中心：</a:t>
            </a:r>
            <a:r>
              <a:rPr lang="zh-CN" altLang="en-US" sz="1000">
                <a:solidFill>
                  <a:schemeClr val="bg1"/>
                </a:solidFill>
              </a:rPr>
              <a:t>能源管理</a:t>
            </a:r>
            <a:r>
              <a:rPr lang="en-US" altLang="zh-CN" sz="1000">
                <a:solidFill>
                  <a:schemeClr val="bg1"/>
                </a:solidFill>
              </a:rPr>
              <a:t>\</a:t>
            </a:r>
            <a:r>
              <a:rPr lang="zh-CN" altLang="en-US" sz="1000">
                <a:solidFill>
                  <a:schemeClr val="bg1"/>
                </a:solidFill>
              </a:rPr>
              <a:t>设备健康度</a:t>
            </a:r>
            <a:endParaRPr lang="zh-CN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>
            <a:off x="6771005" y="3900805"/>
            <a:ext cx="5165090" cy="29571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805" y="2434590"/>
            <a:ext cx="5932805" cy="32791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05855" y="311150"/>
            <a:ext cx="5730240" cy="33623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2433955" y="3837305"/>
            <a:ext cx="3545205" cy="54546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390890" y="1812925"/>
            <a:ext cx="3545205" cy="54546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6" idx="2"/>
            <a:endCxn id="5" idx="6"/>
          </p:cNvCxnSpPr>
          <p:nvPr/>
        </p:nvCxnSpPr>
        <p:spPr>
          <a:xfrm flipH="1">
            <a:off x="5979160" y="2085975"/>
            <a:ext cx="2411730" cy="202438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332990" y="4407535"/>
            <a:ext cx="3585845" cy="12909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91630" y="4614545"/>
            <a:ext cx="5196840" cy="216598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9" idx="3"/>
            <a:endCxn id="10" idx="1"/>
          </p:cNvCxnSpPr>
          <p:nvPr/>
        </p:nvCxnSpPr>
        <p:spPr>
          <a:xfrm>
            <a:off x="5918835" y="5053330"/>
            <a:ext cx="772795" cy="64452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90170" y="2874010"/>
            <a:ext cx="6040755" cy="29273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716270" y="429260"/>
            <a:ext cx="6040755" cy="93853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3" idx="3"/>
            <a:endCxn id="12" idx="7"/>
          </p:cNvCxnSpPr>
          <p:nvPr/>
        </p:nvCxnSpPr>
        <p:spPr>
          <a:xfrm flipH="1">
            <a:off x="5246370" y="1230630"/>
            <a:ext cx="1354455" cy="168656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24788"/>
          <a:stretch>
            <a:fillRect/>
          </a:stretch>
        </p:blipFill>
        <p:spPr>
          <a:xfrm>
            <a:off x="925830" y="488950"/>
            <a:ext cx="4229100" cy="210756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920" y="3169920"/>
            <a:ext cx="8645525" cy="3561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24176"/>
          <a:stretch>
            <a:fillRect/>
          </a:stretch>
        </p:blipFill>
        <p:spPr>
          <a:xfrm>
            <a:off x="6102350" y="488950"/>
            <a:ext cx="4494530" cy="212915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925830" y="1301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员工</a:t>
            </a:r>
            <a:r>
              <a:rPr lang="zh-CN" altLang="en-US"/>
              <a:t>工作和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178550" y="1301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业务运营和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9" name="上箭头 8"/>
          <p:cNvSpPr/>
          <p:nvPr/>
        </p:nvSpPr>
        <p:spPr>
          <a:xfrm>
            <a:off x="2963545" y="2873375"/>
            <a:ext cx="1283970" cy="2965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7568565" y="2873375"/>
            <a:ext cx="1283970" cy="2965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22300" y="3169920"/>
            <a:ext cx="576580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hlinkClick r:id="rId4"/>
              </a:rPr>
              <a:t>艺赛旗</a:t>
            </a:r>
            <a:r>
              <a:rPr lang="en-US" altLang="zh-CN" sz="1600">
                <a:hlinkClick r:id="rId4"/>
              </a:rPr>
              <a:t>RPA-</a:t>
            </a:r>
            <a:r>
              <a:rPr lang="zh-CN" altLang="en-US" sz="1600">
                <a:hlinkClick r:id="rId4"/>
              </a:rPr>
              <a:t>企业级智能体</a:t>
            </a:r>
            <a:r>
              <a:rPr lang="en-US" altLang="zh-CN" sz="1600">
                <a:hlinkClick r:id="rId4"/>
              </a:rPr>
              <a:t>Agent-</a:t>
            </a:r>
            <a:r>
              <a:rPr lang="zh-CN" altLang="en-US" sz="1600">
                <a:hlinkClick r:id="rId4"/>
              </a:rPr>
              <a:t>提供流程自动化解决方案</a:t>
            </a:r>
            <a:endParaRPr lang="zh-CN" altLang="en-US" sz="1600">
              <a:hlinkClick r:id="rId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艺赛旗的企业洞察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5960" y="1287145"/>
            <a:ext cx="382270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000000"/>
                </a:solidFill>
                <a:highlight>
                  <a:srgbClr val="FFFF00"/>
                </a:highlight>
                <a:latin typeface="Magneto" panose="04030805050802020D02" charset="0"/>
                <a:ea typeface="Magneto" panose="04030805050802020D02" charset="0"/>
              </a:rPr>
              <a:t>艺赛旗是一家什么公司？</a:t>
            </a:r>
            <a:endParaRPr lang="zh-CN" altLang="en-US" sz="1600" b="0" i="0">
              <a:solidFill>
                <a:srgbClr val="000000"/>
              </a:solidFill>
              <a:highlight>
                <a:srgbClr val="FFFF00"/>
              </a:highlight>
              <a:latin typeface="Magneto" panose="04030805050802020D02" charset="0"/>
              <a:ea typeface="Magneto" panose="04030805050802020D0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8020" y="1767205"/>
            <a:ext cx="4951730" cy="47078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1200"/>
              <a:t>艺赛旗（</a:t>
            </a:r>
            <a:r>
              <a:rPr lang="en-US" altLang="zh-CN" sz="1200"/>
              <a:t>i-Search</a:t>
            </a:r>
            <a:r>
              <a:rPr lang="zh-CN" altLang="en-US" sz="1200"/>
              <a:t>）是一家专注于</a:t>
            </a:r>
            <a:r>
              <a:rPr lang="en-US" altLang="zh-CN" sz="1200"/>
              <a:t>**</a:t>
            </a:r>
            <a:r>
              <a:rPr lang="zh-CN" altLang="en-US" sz="1200"/>
              <a:t>智能流程自动化（</a:t>
            </a:r>
            <a:r>
              <a:rPr lang="en-US" altLang="zh-CN" sz="1200"/>
              <a:t>RPA, Robotic Process Automation</a:t>
            </a:r>
            <a:r>
              <a:rPr lang="zh-CN" altLang="en-US" sz="1200"/>
              <a:t>）与超自动化技术</a:t>
            </a:r>
            <a:r>
              <a:rPr lang="en-US" altLang="zh-CN" sz="1200"/>
              <a:t>**</a:t>
            </a:r>
            <a:r>
              <a:rPr lang="zh-CN" altLang="en-US" sz="1200"/>
              <a:t>的中国科技公司，成立于</a:t>
            </a:r>
            <a:r>
              <a:rPr lang="en-US" altLang="zh-CN" sz="1200"/>
              <a:t>2010</a:t>
            </a:r>
            <a:r>
              <a:rPr lang="zh-CN" altLang="en-US" sz="1200"/>
              <a:t>年，总部位于上海。作为国内</a:t>
            </a:r>
            <a:r>
              <a:rPr lang="en-US" altLang="zh-CN" sz="1200"/>
              <a:t>RPA</a:t>
            </a:r>
            <a:r>
              <a:rPr lang="zh-CN" altLang="en-US" sz="1200"/>
              <a:t>领域的头部企业之一，艺赛旗通过软件机器人技术帮助企业实现业务流程的自动化、智能化，提升运营效率并降低人力成本。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核心业务与技术亮点</a:t>
            </a:r>
            <a:endParaRPr lang="en-US" altLang="zh-CN" sz="1200"/>
          </a:p>
          <a:p>
            <a:r>
              <a:rPr lang="en-US" altLang="zh-CN" sz="1200"/>
              <a:t>1. RPA</a:t>
            </a:r>
            <a:r>
              <a:rPr lang="zh-CN" altLang="en-US" sz="1200"/>
              <a:t>平台</a:t>
            </a:r>
            <a:endParaRPr lang="en-US" altLang="zh-CN" sz="1200"/>
          </a:p>
          <a:p>
            <a:r>
              <a:rPr lang="en-US" altLang="zh-CN" sz="1200"/>
              <a:t>   - </a:t>
            </a:r>
            <a:r>
              <a:rPr lang="zh-CN" altLang="en-US" sz="1200"/>
              <a:t>提供自主研发的</a:t>
            </a:r>
            <a:r>
              <a:rPr lang="en-US" altLang="zh-CN" sz="1200"/>
              <a:t>RPA</a:t>
            </a:r>
            <a:r>
              <a:rPr lang="zh-CN" altLang="en-US" sz="1200"/>
              <a:t>产品</a:t>
            </a:r>
            <a:r>
              <a:rPr lang="en-US" altLang="zh-CN" sz="1200"/>
              <a:t>**iS-RPA**</a:t>
            </a:r>
            <a:r>
              <a:rPr lang="zh-CN" altLang="en-US" sz="1200"/>
              <a:t>（后升级为</a:t>
            </a:r>
            <a:r>
              <a:rPr lang="en-US" altLang="zh-CN" sz="1200"/>
              <a:t>“</a:t>
            </a:r>
            <a:r>
              <a:rPr lang="zh-CN" altLang="en-US" sz="1200"/>
              <a:t>艺赛旗</a:t>
            </a:r>
            <a:r>
              <a:rPr lang="en-US" altLang="zh-CN" sz="1200"/>
              <a:t>iS-RPA2023”</a:t>
            </a:r>
            <a:r>
              <a:rPr lang="zh-CN" altLang="en-US" sz="1200"/>
              <a:t>），支持跨系统流程自动化，例如数据录入、报表生成、财务对账等重复性工作。</a:t>
            </a:r>
            <a:endParaRPr lang="zh-CN" altLang="en-US" sz="1200"/>
          </a:p>
          <a:p>
            <a:r>
              <a:rPr lang="en-US" altLang="zh-CN" sz="1200"/>
              <a:t>   - </a:t>
            </a:r>
            <a:r>
              <a:rPr lang="zh-CN" altLang="en-US" sz="1200"/>
              <a:t>融合</a:t>
            </a:r>
            <a:r>
              <a:rPr lang="en-US" altLang="zh-CN" sz="1200"/>
              <a:t>AI</a:t>
            </a:r>
            <a:r>
              <a:rPr lang="zh-CN" altLang="en-US" sz="1200"/>
              <a:t>能力（如</a:t>
            </a:r>
            <a:r>
              <a:rPr lang="en-US" altLang="zh-CN" sz="1200"/>
              <a:t>OCR</a:t>
            </a:r>
            <a:r>
              <a:rPr lang="zh-CN" altLang="en-US" sz="1200"/>
              <a:t>、</a:t>
            </a:r>
            <a:r>
              <a:rPr lang="en-US" altLang="zh-CN" sz="1200"/>
              <a:t>NLP</a:t>
            </a:r>
            <a:r>
              <a:rPr lang="zh-CN" altLang="en-US" sz="1200"/>
              <a:t>）实现</a:t>
            </a:r>
            <a:r>
              <a:rPr lang="en-US" altLang="zh-CN" sz="1200"/>
              <a:t>“</a:t>
            </a:r>
            <a:r>
              <a:rPr lang="zh-CN" altLang="en-US" sz="1200"/>
              <a:t>智能自动化</a:t>
            </a:r>
            <a:r>
              <a:rPr lang="en-US" altLang="zh-CN" sz="1200"/>
              <a:t>”</a:t>
            </a:r>
            <a:r>
              <a:rPr lang="zh-CN" altLang="en-US" sz="1200"/>
              <a:t>，处理非结构化数据任务。</a:t>
            </a:r>
            <a:endParaRPr lang="zh-CN" altLang="en-US" sz="1200"/>
          </a:p>
          <a:p>
            <a:endParaRPr lang="en-US" altLang="zh-CN" sz="1200"/>
          </a:p>
          <a:p>
            <a:r>
              <a:rPr lang="en-US" altLang="zh-CN" sz="1200"/>
              <a:t>2. </a:t>
            </a:r>
            <a:r>
              <a:rPr lang="zh-CN" altLang="en-US" sz="1200"/>
              <a:t>超自动化解决方案</a:t>
            </a:r>
            <a:endParaRPr lang="en-US" altLang="zh-CN" sz="1200"/>
          </a:p>
          <a:p>
            <a:r>
              <a:rPr lang="en-US" altLang="zh-CN" sz="1200"/>
              <a:t>   - </a:t>
            </a:r>
            <a:r>
              <a:rPr lang="zh-CN" altLang="en-US" sz="1200"/>
              <a:t>结合流程挖掘（</a:t>
            </a:r>
            <a:r>
              <a:rPr lang="en-US" altLang="zh-CN" sz="1200"/>
              <a:t>Process Mining</a:t>
            </a:r>
            <a:r>
              <a:rPr lang="zh-CN" altLang="en-US" sz="1200"/>
              <a:t>）、任务挖掘（</a:t>
            </a:r>
            <a:r>
              <a:rPr lang="en-US" altLang="zh-CN" sz="1200"/>
              <a:t>Task Mining</a:t>
            </a:r>
            <a:r>
              <a:rPr lang="zh-CN" altLang="en-US" sz="1200"/>
              <a:t>）等技术，帮助企业精准识别可优化流程。</a:t>
            </a:r>
            <a:endParaRPr lang="zh-CN" altLang="en-US" sz="1200"/>
          </a:p>
          <a:p>
            <a:endParaRPr lang="en-US" altLang="zh-CN" sz="1200"/>
          </a:p>
          <a:p>
            <a:r>
              <a:rPr lang="en-US" altLang="zh-CN" sz="1200"/>
              <a:t>3. </a:t>
            </a:r>
            <a:r>
              <a:rPr lang="zh-CN" altLang="en-US" sz="1200"/>
              <a:t>行业场景</a:t>
            </a:r>
            <a:endParaRPr lang="en-US" altLang="zh-CN" sz="1200"/>
          </a:p>
          <a:p>
            <a:r>
              <a:rPr lang="en-US" altLang="zh-CN" sz="1200"/>
              <a:t>   - </a:t>
            </a:r>
            <a:r>
              <a:rPr lang="zh-CN" altLang="en-US" sz="1200"/>
              <a:t>重点服务金融（银行、保险）、能源、政府、制造等行业，例如银行信贷审批自动化、政府数据填报等场景。</a:t>
            </a:r>
            <a:endParaRPr lang="zh-CN" altLang="en-US" sz="1200"/>
          </a:p>
          <a:p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市场地位</a:t>
            </a:r>
            <a:endParaRPr lang="en-US" altLang="zh-CN" sz="1200"/>
          </a:p>
          <a:p>
            <a:r>
              <a:rPr lang="en-US" altLang="zh-CN" sz="1200"/>
              <a:t>- </a:t>
            </a:r>
            <a:r>
              <a:rPr lang="zh-CN" altLang="en-US" sz="1200"/>
              <a:t>被</a:t>
            </a:r>
            <a:r>
              <a:rPr lang="en-US" altLang="zh-CN" sz="1200"/>
              <a:t>IDC</a:t>
            </a:r>
            <a:r>
              <a:rPr lang="zh-CN" altLang="en-US" sz="1200"/>
              <a:t>、</a:t>
            </a:r>
            <a:r>
              <a:rPr lang="en-US" altLang="zh-CN" sz="1200"/>
              <a:t>Gartner</a:t>
            </a:r>
            <a:r>
              <a:rPr lang="zh-CN" altLang="en-US" sz="1200"/>
              <a:t>等国际机构评为中国</a:t>
            </a:r>
            <a:r>
              <a:rPr lang="en-US" altLang="zh-CN" sz="1200"/>
              <a:t>RPA</a:t>
            </a:r>
            <a:r>
              <a:rPr lang="zh-CN" altLang="en-US" sz="1200"/>
              <a:t>市场核心厂商。</a:t>
            </a:r>
            <a:endParaRPr lang="zh-CN" altLang="en-US" sz="1200"/>
          </a:p>
          <a:p>
            <a:r>
              <a:rPr lang="en-US" altLang="zh-CN" sz="1200"/>
              <a:t>- </a:t>
            </a:r>
            <a:r>
              <a:rPr lang="zh-CN" altLang="en-US" sz="1200"/>
              <a:t>客户覆盖中国银行、国家电网、中国移动等大型企业及政府机构。</a:t>
            </a:r>
            <a:endParaRPr lang="zh-CN" altLang="en-US" sz="1200"/>
          </a:p>
          <a:p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6194425" y="1183640"/>
            <a:ext cx="5499100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000000"/>
                </a:solidFill>
                <a:highlight>
                  <a:srgbClr val="FFFF00"/>
                </a:highlight>
                <a:latin typeface="Magneto" panose="04030805050802020D02" charset="0"/>
                <a:ea typeface="Magneto" panose="04030805050802020D02" charset="0"/>
              </a:rPr>
              <a:t>艺赛旗，在</a:t>
            </a:r>
            <a:r>
              <a:rPr lang="en-US" altLang="zh-CN" sz="1600" b="0" i="0">
                <a:solidFill>
                  <a:srgbClr val="000000"/>
                </a:solidFill>
                <a:highlight>
                  <a:srgbClr val="FFFF00"/>
                </a:highlight>
                <a:latin typeface="Magneto" panose="04030805050802020D02" charset="0"/>
                <a:ea typeface="Magneto" panose="04030805050802020D02" charset="0"/>
              </a:rPr>
              <a:t>AI Agent</a:t>
            </a:r>
            <a:r>
              <a:rPr lang="zh-CN" altLang="en-US" sz="1600" b="0" i="0">
                <a:solidFill>
                  <a:srgbClr val="000000"/>
                </a:solidFill>
                <a:highlight>
                  <a:srgbClr val="FFFF00"/>
                </a:highlight>
                <a:latin typeface="Magneto" panose="04030805050802020D02" charset="0"/>
                <a:ea typeface="Magneto" panose="04030805050802020D02" charset="0"/>
              </a:rPr>
              <a:t>领域从行业或产业链的排名或领先角度，处于一个什么位置，或者有哪些独特优势？</a:t>
            </a:r>
            <a:endParaRPr lang="zh-CN" altLang="en-US" sz="1600" b="0" i="0">
              <a:solidFill>
                <a:srgbClr val="000000"/>
              </a:solidFill>
              <a:highlight>
                <a:srgbClr val="FFFF00"/>
              </a:highlight>
              <a:latin typeface="Magneto" panose="04030805050802020D02" charset="0"/>
              <a:ea typeface="Magneto" panose="04030805050802020D0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4425" y="1870710"/>
            <a:ext cx="5777865" cy="47078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1200"/>
              <a:t>艺赛旗在</a:t>
            </a:r>
            <a:r>
              <a:rPr lang="en-US" altLang="zh-CN" sz="1200"/>
              <a:t>**AI Agent</a:t>
            </a:r>
            <a:r>
              <a:rPr lang="zh-CN" altLang="en-US" sz="1200"/>
              <a:t>领域</a:t>
            </a:r>
            <a:r>
              <a:rPr lang="en-US" altLang="zh-CN" sz="1200"/>
              <a:t>**</a:t>
            </a:r>
            <a:r>
              <a:rPr lang="zh-CN" altLang="en-US" sz="1200"/>
              <a:t>的定位更多聚焦于</a:t>
            </a:r>
            <a:r>
              <a:rPr lang="en-US" altLang="zh-CN" sz="1200"/>
              <a:t>**</a:t>
            </a:r>
            <a:r>
              <a:rPr lang="zh-CN" altLang="en-US" sz="1200"/>
              <a:t>企业级超自动化场景的智能流程执行体</a:t>
            </a:r>
            <a:r>
              <a:rPr lang="en-US" altLang="zh-CN" sz="1200"/>
              <a:t>**</a:t>
            </a:r>
            <a:r>
              <a:rPr lang="zh-CN" altLang="en-US" sz="1200"/>
              <a:t>，而非通用型</a:t>
            </a:r>
            <a:r>
              <a:rPr lang="en-US" altLang="zh-CN" sz="1200"/>
              <a:t>AI Agent</a:t>
            </a:r>
            <a:r>
              <a:rPr lang="zh-CN" altLang="en-US" sz="1200"/>
              <a:t>（如</a:t>
            </a:r>
            <a:r>
              <a:rPr lang="en-US" altLang="zh-CN" sz="1200"/>
              <a:t>ChatGPT</a:t>
            </a:r>
            <a:r>
              <a:rPr lang="zh-CN" altLang="en-US" sz="1200"/>
              <a:t>式的对话机器人）。其核心优势体现在将</a:t>
            </a:r>
            <a:r>
              <a:rPr lang="en-US" altLang="zh-CN" sz="1200"/>
              <a:t>RPA</a:t>
            </a:r>
            <a:r>
              <a:rPr lang="zh-CN" altLang="en-US" sz="1200"/>
              <a:t>（流程自动化机器人）与</a:t>
            </a:r>
            <a:r>
              <a:rPr lang="en-US" altLang="zh-CN" sz="1200"/>
              <a:t>AI</a:t>
            </a:r>
            <a:r>
              <a:rPr lang="zh-CN" altLang="en-US" sz="1200"/>
              <a:t>技术深度结合，构建可感知、决策、执行的</a:t>
            </a:r>
            <a:r>
              <a:rPr lang="en-US" altLang="zh-CN" sz="1200"/>
              <a:t>“</a:t>
            </a:r>
            <a:r>
              <a:rPr lang="zh-CN" altLang="en-US" sz="1200"/>
              <a:t>智能数字员工</a:t>
            </a:r>
            <a:r>
              <a:rPr lang="en-US" altLang="zh-CN" sz="1200"/>
              <a:t>”</a:t>
            </a:r>
            <a:r>
              <a:rPr lang="zh-CN" altLang="en-US" sz="1200"/>
              <a:t>。以下是其在行业中的具体位置及独特优势：</a:t>
            </a:r>
            <a:endParaRPr lang="zh-CN" altLang="en-US" sz="1200"/>
          </a:p>
          <a:p>
            <a:r>
              <a:rPr lang="zh-CN" altLang="en-US" sz="1200"/>
              <a:t>一、行业定位</a:t>
            </a:r>
            <a:endParaRPr lang="en-US" altLang="zh-CN" sz="1200"/>
          </a:p>
          <a:p>
            <a:r>
              <a:rPr lang="en-US" altLang="zh-CN" sz="1200"/>
              <a:t>1. </a:t>
            </a:r>
            <a:r>
              <a:rPr lang="zh-CN" altLang="en-US" sz="1200"/>
              <a:t>垂直领域排名</a:t>
            </a:r>
            <a:endParaRPr lang="en-US" altLang="zh-CN" sz="1200"/>
          </a:p>
          <a:p>
            <a:r>
              <a:rPr lang="en-US" altLang="zh-CN" sz="1200"/>
              <a:t>   - </a:t>
            </a:r>
            <a:r>
              <a:rPr lang="zh-CN" altLang="en-US" sz="1200"/>
              <a:t>在中国</a:t>
            </a:r>
            <a:r>
              <a:rPr lang="en-US" altLang="zh-CN" sz="1200"/>
              <a:t>RPA+AI Agent</a:t>
            </a:r>
            <a:r>
              <a:rPr lang="zh-CN" altLang="en-US" sz="1200"/>
              <a:t>赛道，艺赛旗与来也科技、云扩等并列为头部厂商，尤其在金融、政府、能源等行业的复杂流程自动化中占据重要份额。</a:t>
            </a:r>
            <a:endParaRPr lang="zh-CN" altLang="en-US" sz="1200"/>
          </a:p>
          <a:p>
            <a:r>
              <a:rPr lang="en-US" altLang="zh-CN" sz="1200"/>
              <a:t>   - </a:t>
            </a:r>
            <a:r>
              <a:rPr lang="zh-CN" altLang="en-US" sz="1200"/>
              <a:t>国际权威报告（如</a:t>
            </a:r>
            <a:r>
              <a:rPr lang="en-US" altLang="zh-CN" sz="1200"/>
              <a:t>Gartner</a:t>
            </a:r>
            <a:r>
              <a:rPr lang="zh-CN" altLang="en-US" sz="1200"/>
              <a:t>、</a:t>
            </a:r>
            <a:r>
              <a:rPr lang="en-US" altLang="zh-CN" sz="1200"/>
              <a:t>IDC</a:t>
            </a:r>
            <a:r>
              <a:rPr lang="zh-CN" altLang="en-US" sz="1200"/>
              <a:t>）中，艺赛旗常被归类为中国</a:t>
            </a:r>
            <a:r>
              <a:rPr lang="en-US" altLang="zh-CN" sz="1200"/>
              <a:t>“</a:t>
            </a:r>
            <a:r>
              <a:rPr lang="zh-CN" altLang="en-US" sz="1200"/>
              <a:t>流程自动化与超自动化</a:t>
            </a:r>
            <a:r>
              <a:rPr lang="en-US" altLang="zh-CN" sz="1200"/>
              <a:t>”</a:t>
            </a:r>
            <a:r>
              <a:rPr lang="zh-CN" altLang="en-US" sz="1200"/>
              <a:t>代表厂商，但尚未进入全球</a:t>
            </a:r>
            <a:r>
              <a:rPr lang="en-US" altLang="zh-CN" sz="1200"/>
              <a:t>AI Agent</a:t>
            </a:r>
            <a:r>
              <a:rPr lang="zh-CN" altLang="en-US" sz="1200"/>
              <a:t>综合排名（该领域以</a:t>
            </a:r>
            <a:r>
              <a:rPr lang="en-US" altLang="zh-CN" sz="1200"/>
              <a:t>OpenAI</a:t>
            </a:r>
            <a:r>
              <a:rPr lang="zh-CN" altLang="en-US" sz="1200"/>
              <a:t>、</a:t>
            </a:r>
            <a:r>
              <a:rPr lang="en-US" altLang="zh-CN" sz="1200"/>
              <a:t>Anthropic</a:t>
            </a:r>
            <a:r>
              <a:rPr lang="zh-CN" altLang="en-US" sz="1200"/>
              <a:t>等通用</a:t>
            </a:r>
            <a:r>
              <a:rPr lang="en-US" altLang="zh-CN" sz="1200"/>
              <a:t>AI</a:t>
            </a:r>
            <a:r>
              <a:rPr lang="zh-CN" altLang="en-US" sz="1200"/>
              <a:t>公司主导）。</a:t>
            </a:r>
            <a:endParaRPr lang="zh-CN" altLang="en-US" sz="1200"/>
          </a:p>
          <a:p>
            <a:r>
              <a:rPr lang="en-US" altLang="zh-CN" sz="1200"/>
              <a:t>2. </a:t>
            </a:r>
            <a:r>
              <a:rPr lang="zh-CN" altLang="en-US" sz="1200"/>
              <a:t>产业链角色</a:t>
            </a:r>
            <a:endParaRPr lang="en-US" altLang="zh-CN" sz="1200"/>
          </a:p>
          <a:p>
            <a:r>
              <a:rPr lang="en-US" altLang="zh-CN" sz="1200"/>
              <a:t>   - </a:t>
            </a:r>
            <a:r>
              <a:rPr lang="zh-CN" altLang="en-US" sz="1200"/>
              <a:t>中游解决方案商：基于自研</a:t>
            </a:r>
            <a:r>
              <a:rPr lang="en-US" altLang="zh-CN" sz="1200"/>
              <a:t>RPA</a:t>
            </a:r>
            <a:r>
              <a:rPr lang="zh-CN" altLang="en-US" sz="1200"/>
              <a:t>平台，整合</a:t>
            </a:r>
            <a:r>
              <a:rPr lang="en-US" altLang="zh-CN" sz="1200"/>
              <a:t>OCR</a:t>
            </a:r>
            <a:r>
              <a:rPr lang="zh-CN" altLang="en-US" sz="1200"/>
              <a:t>、</a:t>
            </a:r>
            <a:r>
              <a:rPr lang="en-US" altLang="zh-CN" sz="1200"/>
              <a:t>NLP</a:t>
            </a:r>
            <a:r>
              <a:rPr lang="zh-CN" altLang="en-US" sz="1200"/>
              <a:t>等</a:t>
            </a:r>
            <a:r>
              <a:rPr lang="en-US" altLang="zh-CN" sz="1200"/>
              <a:t>AI</a:t>
            </a:r>
            <a:r>
              <a:rPr lang="zh-CN" altLang="en-US" sz="1200"/>
              <a:t>能力，向企业客户提供可定制化的</a:t>
            </a:r>
            <a:r>
              <a:rPr lang="en-US" altLang="zh-CN" sz="1200"/>
              <a:t>AI Agent</a:t>
            </a:r>
            <a:r>
              <a:rPr lang="zh-CN" altLang="en-US" sz="1200"/>
              <a:t>解决方案。</a:t>
            </a:r>
            <a:endParaRPr lang="zh-CN" altLang="en-US" sz="1200"/>
          </a:p>
          <a:p>
            <a:r>
              <a:rPr lang="en-US" altLang="zh-CN" sz="1200"/>
              <a:t>   - </a:t>
            </a:r>
            <a:r>
              <a:rPr lang="zh-CN" altLang="en-US" sz="1200"/>
              <a:t>生态合作：与华为云</a:t>
            </a:r>
            <a:r>
              <a:rPr lang="en-US" altLang="zh-CN" sz="1200"/>
              <a:t>AI</a:t>
            </a:r>
            <a:r>
              <a:rPr lang="zh-CN" altLang="en-US" sz="1200"/>
              <a:t>、科大讯飞等合作补强</a:t>
            </a:r>
            <a:r>
              <a:rPr lang="en-US" altLang="zh-CN" sz="1200"/>
              <a:t>AI</a:t>
            </a:r>
            <a:r>
              <a:rPr lang="zh-CN" altLang="en-US" sz="1200"/>
              <a:t>技术，同时通过行业</a:t>
            </a:r>
            <a:r>
              <a:rPr lang="en-US" altLang="zh-CN" sz="1200"/>
              <a:t>ISV</a:t>
            </a:r>
            <a:r>
              <a:rPr lang="zh-CN" altLang="en-US" sz="1200"/>
              <a:t>（独立软件供应商）拓展场景。</a:t>
            </a:r>
            <a:endParaRPr lang="zh-CN" altLang="en-US" sz="1200"/>
          </a:p>
          <a:p>
            <a:r>
              <a:rPr lang="zh-CN" altLang="en-US" sz="1200"/>
              <a:t>二、独特优势</a:t>
            </a:r>
            <a:endParaRPr lang="en-US" altLang="zh-CN" sz="1200"/>
          </a:p>
          <a:p>
            <a:r>
              <a:rPr lang="en-US" altLang="zh-CN" sz="1200"/>
              <a:t>   - **</a:t>
            </a:r>
            <a:r>
              <a:rPr lang="zh-CN" altLang="en-US" sz="1200"/>
              <a:t>行业</a:t>
            </a:r>
            <a:r>
              <a:rPr lang="en-US" altLang="zh-CN" sz="1200"/>
              <a:t>Know-How**</a:t>
            </a:r>
            <a:r>
              <a:rPr lang="zh-CN" altLang="en-US" sz="1200"/>
              <a:t>：在金融领域（如银行信贷审批）、政务（如跨系统数据填报）等场景积累了数千个自动化案例，能快速适配复杂规则与合规需求。</a:t>
            </a:r>
            <a:endParaRPr lang="zh-CN" altLang="en-US" sz="1200"/>
          </a:p>
          <a:p>
            <a:r>
              <a:rPr lang="en-US" altLang="zh-CN" sz="1200"/>
              <a:t>   - **</a:t>
            </a:r>
            <a:r>
              <a:rPr lang="zh-CN" altLang="en-US" sz="1200"/>
              <a:t>混合式</a:t>
            </a:r>
            <a:r>
              <a:rPr lang="en-US" altLang="zh-CN" sz="1200"/>
              <a:t>AI Agent</a:t>
            </a:r>
            <a:r>
              <a:rPr lang="zh-CN" altLang="en-US" sz="1200"/>
              <a:t>架构</a:t>
            </a:r>
            <a:r>
              <a:rPr lang="en-US" altLang="zh-CN" sz="1200"/>
              <a:t>**</a:t>
            </a:r>
            <a:r>
              <a:rPr lang="zh-CN" altLang="en-US" sz="1200"/>
              <a:t>：支持</a:t>
            </a:r>
            <a:r>
              <a:rPr lang="en-US" altLang="zh-CN" sz="1200"/>
              <a:t>“</a:t>
            </a:r>
            <a:r>
              <a:rPr lang="zh-CN" altLang="en-US" sz="1200"/>
              <a:t>中心化管控</a:t>
            </a:r>
            <a:r>
              <a:rPr lang="en-US" altLang="zh-CN" sz="1200"/>
              <a:t>+</a:t>
            </a:r>
            <a:r>
              <a:rPr lang="zh-CN" altLang="en-US" sz="1200"/>
              <a:t>边缘端执行</a:t>
            </a:r>
            <a:r>
              <a:rPr lang="en-US" altLang="zh-CN" sz="1200"/>
              <a:t>”</a:t>
            </a:r>
            <a:r>
              <a:rPr lang="zh-CN" altLang="en-US" sz="1200"/>
              <a:t>，契合大型企业的分布式部署需求。</a:t>
            </a:r>
            <a:endParaRPr lang="zh-CN" altLang="en-US" sz="1200"/>
          </a:p>
          <a:p>
            <a:r>
              <a:rPr lang="en-US" altLang="zh-CN" sz="1200"/>
              <a:t>   - **</a:t>
            </a:r>
            <a:r>
              <a:rPr lang="zh-CN" altLang="en-US" sz="1200"/>
              <a:t>低代码</a:t>
            </a:r>
            <a:r>
              <a:rPr lang="en-US" altLang="zh-CN" sz="1200"/>
              <a:t>+AI</a:t>
            </a:r>
            <a:r>
              <a:rPr lang="zh-CN" altLang="en-US" sz="1200"/>
              <a:t>增强</a:t>
            </a:r>
            <a:r>
              <a:rPr lang="en-US" altLang="zh-CN" sz="1200"/>
              <a:t>**</a:t>
            </a:r>
            <a:r>
              <a:rPr lang="zh-CN" altLang="en-US" sz="1200"/>
              <a:t>：通过可视化流程设计器降低</a:t>
            </a:r>
            <a:r>
              <a:rPr lang="en-US" altLang="zh-CN" sz="1200"/>
              <a:t>AI Agent</a:t>
            </a:r>
            <a:r>
              <a:rPr lang="zh-CN" altLang="en-US" sz="1200"/>
              <a:t>开发门槛，同时支持调用</a:t>
            </a:r>
            <a:r>
              <a:rPr lang="en-US" altLang="zh-CN" sz="1200"/>
              <a:t>GPT</a:t>
            </a:r>
            <a:r>
              <a:rPr lang="zh-CN" altLang="en-US" sz="1200"/>
              <a:t>、文心一言等大模型优化决策逻辑（例如合同文档的语义理解）。</a:t>
            </a:r>
            <a:endParaRPr lang="zh-CN" altLang="en-US" sz="1200"/>
          </a:p>
          <a:p>
            <a:r>
              <a:rPr lang="en-US" altLang="zh-CN" sz="1200"/>
              <a:t>   - **</a:t>
            </a:r>
            <a:r>
              <a:rPr lang="zh-CN" altLang="en-US" sz="1200"/>
              <a:t>流程挖掘驱动精准部署</a:t>
            </a:r>
            <a:r>
              <a:rPr lang="en-US" altLang="zh-CN" sz="1200"/>
              <a:t>**</a:t>
            </a:r>
            <a:r>
              <a:rPr lang="zh-CN" altLang="en-US" sz="1200"/>
              <a:t>：利用任务挖掘技术分析用户操作日志，自动识别适合</a:t>
            </a:r>
            <a:r>
              <a:rPr lang="en-US" altLang="zh-CN" sz="1200"/>
              <a:t>AI Agent</a:t>
            </a:r>
            <a:r>
              <a:rPr lang="zh-CN" altLang="en-US" sz="1200"/>
              <a:t>替代的高频任务（如客服工单分类）。</a:t>
            </a:r>
            <a:endParaRPr lang="en-US" altLang="zh-CN" sz="1200"/>
          </a:p>
        </p:txBody>
      </p:sp>
      <p:sp>
        <p:nvSpPr>
          <p:cNvPr id="7" name="文本框 6"/>
          <p:cNvSpPr txBox="1"/>
          <p:nvPr/>
        </p:nvSpPr>
        <p:spPr>
          <a:xfrm>
            <a:off x="4314825" y="361950"/>
            <a:ext cx="7656830" cy="73723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艺赛旗在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**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企业级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AI Agent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领域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**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（特别是流程自动化方向）处于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**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国内第一梯队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**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，其优势在于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**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垂直行业经验、超自动化技术栈、国产化能力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**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。若您的企业需在特定业务场景（如财务、风控）部署具备规则驱动与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AI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增强的数字员工，艺赛旗是值得重点评估的供应商。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33440" y="1195070"/>
            <a:ext cx="0" cy="5476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华宽通智能体</a:t>
            </a:r>
            <a:r>
              <a:rPr lang="en-US" altLang="zh-CN"/>
              <a:t>”</a:t>
            </a:r>
            <a:r>
              <a:rPr lang="zh-CN" altLang="en-US"/>
              <a:t>项目顶层</a:t>
            </a:r>
            <a:r>
              <a:rPr lang="zh-CN" altLang="en-US"/>
              <a:t>应用架构</a:t>
            </a:r>
            <a:endParaRPr lang="zh-CN" altLang="en-US"/>
          </a:p>
        </p:txBody>
      </p:sp>
      <p:pic>
        <p:nvPicPr>
          <p:cNvPr id="4" name="图片 3" descr="人工智能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50095" y="3220720"/>
            <a:ext cx="1345565" cy="13455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223885" y="2200910"/>
            <a:ext cx="497840" cy="390969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控制中枢</a:t>
            </a:r>
            <a:endParaRPr lang="zh-CN" altLang="en-US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932305" y="4858385"/>
            <a:ext cx="5330825" cy="152844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1835" y="1682750"/>
            <a:ext cx="3289935" cy="962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zh-CN" altLang="en-US" sz="2400" b="1">
                <a:solidFill>
                  <a:schemeClr val="accent1"/>
                </a:solidFill>
              </a:rPr>
              <a:t>生产</a:t>
            </a:r>
            <a:r>
              <a:rPr lang="zh-CN" altLang="en-US" b="1">
                <a:solidFill>
                  <a:schemeClr val="accent1"/>
                </a:solidFill>
              </a:rPr>
              <a:t>支撑系统（待</a:t>
            </a:r>
            <a:r>
              <a:rPr lang="zh-CN" altLang="en-US" b="1">
                <a:solidFill>
                  <a:schemeClr val="accent1"/>
                </a:solidFill>
              </a:rPr>
              <a:t>建）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90035" y="1680210"/>
            <a:ext cx="3261995" cy="965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zh-CN" altLang="en-US" sz="2400" b="1">
                <a:solidFill>
                  <a:schemeClr val="accent1"/>
                </a:solidFill>
              </a:rPr>
              <a:t>管理</a:t>
            </a:r>
            <a:r>
              <a:rPr lang="zh-CN" altLang="en-US" b="1">
                <a:solidFill>
                  <a:schemeClr val="accent1"/>
                </a:solidFill>
              </a:rPr>
              <a:t>支撑系统（待</a:t>
            </a:r>
            <a:r>
              <a:rPr lang="zh-CN" altLang="en-US" b="1">
                <a:solidFill>
                  <a:schemeClr val="accent1"/>
                </a:solidFill>
              </a:rPr>
              <a:t>建）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4690" y="4359910"/>
            <a:ext cx="6670040" cy="41338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华宽通园区</a:t>
            </a:r>
            <a:r>
              <a:rPr lang="zh-CN" altLang="en-US" sz="2400" b="1"/>
              <a:t>感知</a:t>
            </a:r>
            <a:r>
              <a:rPr lang="zh-CN" altLang="en-US"/>
              <a:t>网络（已</a:t>
            </a:r>
            <a:r>
              <a:rPr lang="zh-CN" altLang="en-US"/>
              <a:t>建）</a:t>
            </a:r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7418705" y="2071370"/>
            <a:ext cx="673100" cy="0"/>
          </a:xfrm>
          <a:prstGeom prst="straightConnector1">
            <a:avLst/>
          </a:prstGeom>
          <a:ln w="31750" cap="rnd">
            <a:solidFill>
              <a:schemeClr val="accent1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7370445" y="5594350"/>
            <a:ext cx="673100" cy="0"/>
          </a:xfrm>
          <a:prstGeom prst="straightConnector1">
            <a:avLst/>
          </a:prstGeom>
          <a:ln w="31750" cap="rnd">
            <a:solidFill>
              <a:schemeClr val="accent1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8849360" y="3947795"/>
            <a:ext cx="673100" cy="0"/>
          </a:xfrm>
          <a:prstGeom prst="straightConnector1">
            <a:avLst/>
          </a:prstGeom>
          <a:ln w="31750" cap="rnd">
            <a:solidFill>
              <a:schemeClr val="accent1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1" name="图片 30" descr="房子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960" y="4998720"/>
            <a:ext cx="1110615" cy="9144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06755" y="4360545"/>
            <a:ext cx="6663690" cy="20567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b" anchorCtr="0">
            <a:noAutofit/>
          </a:bodyPr>
          <a:p>
            <a:r>
              <a:rPr lang="en-US" altLang="zh-CN" sz="1400" b="1">
                <a:highlight>
                  <a:srgbClr val="00FFFF"/>
                </a:highlight>
              </a:rPr>
              <a:t>3</a:t>
            </a:r>
            <a:r>
              <a:rPr lang="zh-CN" altLang="en-US" sz="1400" b="1">
                <a:highlight>
                  <a:srgbClr val="00FFFF"/>
                </a:highlight>
              </a:rPr>
              <a:t>、基于公司一期物联网及设备，现有的物联网设备和技术将用于技术验证，以支持新系统的建设。</a:t>
            </a:r>
            <a:endParaRPr lang="zh-CN" altLang="en-US" sz="1400" b="1">
              <a:highlight>
                <a:srgbClr val="00FFFF"/>
              </a:highligh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129270" y="1680210"/>
            <a:ext cx="3556635" cy="47371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zh-CN" altLang="en-US" sz="2400" b="1">
                <a:solidFill>
                  <a:schemeClr val="accent1"/>
                </a:solidFill>
              </a:rPr>
              <a:t>决策</a:t>
            </a:r>
            <a:r>
              <a:rPr lang="zh-CN" altLang="en-US" b="1">
                <a:solidFill>
                  <a:schemeClr val="accent1"/>
                </a:solidFill>
              </a:rPr>
              <a:t>支撑系统（待</a:t>
            </a:r>
            <a:r>
              <a:rPr lang="zh-CN" altLang="en-US" b="1">
                <a:solidFill>
                  <a:schemeClr val="accent1"/>
                </a:solidFill>
              </a:rPr>
              <a:t>建）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862185" y="4566285"/>
            <a:ext cx="1133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2">
                    <a:lumMod val="50000"/>
                    <a:lumOff val="50000"/>
                  </a:schemeClr>
                </a:solidFill>
              </a:rPr>
              <a:t>智能计算</a:t>
            </a:r>
            <a:endParaRPr lang="zh-CN" altLang="en-US" sz="1600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圆柱形 34"/>
          <p:cNvSpPr/>
          <p:nvPr/>
        </p:nvSpPr>
        <p:spPr>
          <a:xfrm>
            <a:off x="9086850" y="5175250"/>
            <a:ext cx="863600" cy="838200"/>
          </a:xfrm>
          <a:prstGeom prst="can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2">
                    <a:lumMod val="50000"/>
                    <a:lumOff val="50000"/>
                  </a:schemeClr>
                </a:solidFill>
              </a:rPr>
              <a:t>感知数据</a:t>
            </a:r>
            <a:endParaRPr lang="zh-CN" altLang="en-US" sz="12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圆柱形 35"/>
          <p:cNvSpPr/>
          <p:nvPr/>
        </p:nvSpPr>
        <p:spPr>
          <a:xfrm>
            <a:off x="10229850" y="5175250"/>
            <a:ext cx="863600" cy="838200"/>
          </a:xfrm>
          <a:prstGeom prst="can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2">
                    <a:lumMod val="50000"/>
                    <a:lumOff val="50000"/>
                  </a:schemeClr>
                </a:solidFill>
              </a:rPr>
              <a:t>业务数据</a:t>
            </a:r>
            <a:endParaRPr lang="zh-CN" altLang="en-US" sz="12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383145" y="3451225"/>
            <a:ext cx="7086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遥感</a:t>
            </a:r>
            <a:endParaRPr lang="zh-CN" altLang="en-US" sz="1600" b="1" i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1600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endParaRPr lang="zh-CN" altLang="en-US" sz="1600" b="1" i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1600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</a:t>
            </a:r>
            <a:endParaRPr lang="zh-CN" altLang="en-US" sz="1600" b="1" i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1600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endParaRPr lang="zh-CN" altLang="en-US" sz="1600" b="1" i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1600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指挥</a:t>
            </a:r>
            <a:endParaRPr lang="zh-CN" altLang="en-US" sz="1600" b="1" i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53580" y="0"/>
            <a:ext cx="49288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建设原则：</a:t>
            </a:r>
            <a:endParaRPr lang="zh-CN" altLang="en-US" sz="1600" b="1"/>
          </a:p>
          <a:p>
            <a:r>
              <a:rPr lang="en-US" altLang="zh-CN" sz="1600" b="1"/>
              <a:t>1</a:t>
            </a:r>
            <a:r>
              <a:rPr lang="zh-CN" altLang="en-US" sz="1600" b="1"/>
              <a:t>、感知网络利旧为主，必要可新建扩充</a:t>
            </a:r>
            <a:endParaRPr lang="zh-CN" altLang="en-US" sz="1600" b="1"/>
          </a:p>
          <a:p>
            <a:r>
              <a:rPr lang="en-US" altLang="zh-CN" sz="1600" b="1"/>
              <a:t>2</a:t>
            </a:r>
            <a:r>
              <a:rPr lang="zh-CN" altLang="en-US" sz="1600" b="1"/>
              <a:t>、智慧园区基于哪个构建？（待</a:t>
            </a:r>
            <a:r>
              <a:rPr lang="zh-CN" altLang="en-US" sz="1600" b="1"/>
              <a:t>定）</a:t>
            </a:r>
            <a:endParaRPr lang="zh-CN" altLang="en-US" sz="1600" b="1"/>
          </a:p>
          <a:p>
            <a:r>
              <a:rPr lang="en-US" altLang="zh-CN" sz="1600" b="1"/>
              <a:t>3</a:t>
            </a:r>
            <a:r>
              <a:rPr lang="zh-CN" altLang="en-US" sz="1600" b="1"/>
              <a:t>、生产</a:t>
            </a:r>
            <a:r>
              <a:rPr lang="en-US" altLang="zh-CN" sz="1600" b="1"/>
              <a:t>/</a:t>
            </a:r>
            <a:r>
              <a:rPr lang="zh-CN" altLang="en-US" sz="1600" b="1"/>
              <a:t>管理、智慧园区和决策系统按</a:t>
            </a:r>
            <a:r>
              <a:rPr lang="en-US" altLang="zh-CN" sz="1600" b="1"/>
              <a:t>MVP</a:t>
            </a:r>
            <a:r>
              <a:rPr lang="zh-CN" altLang="en-US" sz="1600" b="1"/>
              <a:t>叠加构建</a:t>
            </a:r>
            <a:endParaRPr lang="zh-CN" altLang="en-US" sz="1600" b="1"/>
          </a:p>
        </p:txBody>
      </p:sp>
      <p:sp>
        <p:nvSpPr>
          <p:cNvPr id="40" name="文本框 39"/>
          <p:cNvSpPr txBox="1"/>
          <p:nvPr/>
        </p:nvSpPr>
        <p:spPr>
          <a:xfrm>
            <a:off x="8612505" y="2298065"/>
            <a:ext cx="2982595" cy="7372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1400" b="1" i="0">
                <a:highlight>
                  <a:srgbClr val="00FFFF"/>
                </a:highlight>
                <a:latin typeface="+mn-ea"/>
                <a:cs typeface="+mn-ea"/>
              </a:rPr>
              <a:t>4</a:t>
            </a:r>
            <a:r>
              <a:rPr lang="zh-CN" altLang="en-US" sz="1400" b="1" i="0">
                <a:highlight>
                  <a:srgbClr val="00FFFF"/>
                </a:highlight>
                <a:latin typeface="+mn-ea"/>
                <a:cs typeface="+mn-ea"/>
              </a:rPr>
              <a:t>、利用智能计算和</a:t>
            </a:r>
            <a:r>
              <a:rPr lang="en-US" altLang="zh-CN" sz="1400" b="1" i="0">
                <a:highlight>
                  <a:srgbClr val="00FFFF"/>
                </a:highlight>
                <a:latin typeface="+mn-ea"/>
                <a:cs typeface="+mn-ea"/>
              </a:rPr>
              <a:t>AI</a:t>
            </a:r>
            <a:r>
              <a:rPr lang="zh-CN" altLang="en-US" sz="1400" b="1" i="0">
                <a:highlight>
                  <a:srgbClr val="00FFFF"/>
                </a:highlight>
                <a:latin typeface="+mn-ea"/>
                <a:cs typeface="+mn-ea"/>
              </a:rPr>
              <a:t>技术，通过感知数据和业务数据进行遥感判断和指挥，从而实现控制中枢的功能</a:t>
            </a:r>
            <a:endParaRPr lang="zh-CN" altLang="en-US" sz="1400" b="1" i="0">
              <a:highlight>
                <a:srgbClr val="00FFFF"/>
              </a:highlight>
              <a:latin typeface="+mn-ea"/>
              <a:cs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1360" y="1254125"/>
            <a:ext cx="1084897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600" b="1" i="0">
                <a:solidFill>
                  <a:schemeClr val="accent1"/>
                </a:solidFill>
                <a:latin typeface="+mn-ea"/>
              </a:rPr>
              <a:t>实现从感知到决策的完整流程，旨在通过智能化手段提升生产、管理和决策的效率和效果</a:t>
            </a:r>
            <a:endParaRPr lang="zh-CN" altLang="en-US" sz="1600" b="1" i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5325" y="2744470"/>
            <a:ext cx="6677025" cy="15557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/>
              <a:t>华宽通</a:t>
            </a:r>
            <a:r>
              <a:rPr lang="zh-CN" altLang="en-US" sz="2400" b="1"/>
              <a:t>智慧园区</a:t>
            </a:r>
            <a:r>
              <a:rPr lang="zh-CN" altLang="en-US"/>
              <a:t>（</a:t>
            </a:r>
            <a:r>
              <a:rPr lang="zh-CN" altLang="en-US"/>
              <a:t>待优化）</a:t>
            </a: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37235" y="3279775"/>
            <a:ext cx="6548755" cy="953770"/>
          </a:xfrm>
          <a:prstGeom prst="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/>
              <a:t>1</a:t>
            </a:r>
            <a:r>
              <a:rPr lang="zh-CN" altLang="en-US" sz="1400" b="1"/>
              <a:t>、基于</a:t>
            </a:r>
            <a:r>
              <a:rPr lang="en-US" altLang="zh-CN" sz="1400" b="1"/>
              <a:t>“</a:t>
            </a:r>
            <a:r>
              <a:rPr lang="zh-CN" altLang="en-US" sz="1400" b="1"/>
              <a:t>科创二期</a:t>
            </a:r>
            <a:r>
              <a:rPr lang="en-US" altLang="zh-CN" sz="1400" b="1"/>
              <a:t>”</a:t>
            </a:r>
            <a:r>
              <a:rPr lang="zh-CN" altLang="en-US" sz="1400" b="1"/>
              <a:t>项目建设需求，归纳整理出</a:t>
            </a:r>
            <a:r>
              <a:rPr lang="en-US" altLang="zh-CN" sz="1400" b="1"/>
              <a:t>”</a:t>
            </a:r>
            <a:r>
              <a:rPr lang="zh-CN" altLang="en-US" sz="1400" b="1"/>
              <a:t>生产</a:t>
            </a:r>
            <a:r>
              <a:rPr lang="en-US" altLang="zh-CN" sz="1400" b="1"/>
              <a:t>“</a:t>
            </a:r>
            <a:r>
              <a:rPr lang="zh-CN" altLang="en-US" sz="1400" b="1"/>
              <a:t>和</a:t>
            </a:r>
            <a:r>
              <a:rPr lang="en-US" altLang="zh-CN" sz="1400" b="1"/>
              <a:t>”</a:t>
            </a:r>
            <a:r>
              <a:rPr lang="zh-CN" altLang="en-US" sz="1400" b="1"/>
              <a:t>管理</a:t>
            </a:r>
            <a:r>
              <a:rPr lang="en-US" altLang="zh-CN" sz="1400" b="1"/>
              <a:t>“</a:t>
            </a:r>
            <a:r>
              <a:rPr lang="zh-CN" altLang="en-US" sz="1400" b="1"/>
              <a:t>的核心业务及主要功能模块</a:t>
            </a:r>
            <a:endParaRPr lang="zh-CN" altLang="en-US" sz="1400" b="1"/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/>
              <a:t>2</a:t>
            </a:r>
            <a:r>
              <a:rPr lang="zh-CN" altLang="en-US" sz="1400" b="1"/>
              <a:t>、参考公司</a:t>
            </a:r>
            <a:r>
              <a:rPr lang="en-US" altLang="zh-CN" sz="1400" b="1"/>
              <a:t>“</a:t>
            </a:r>
            <a:r>
              <a:rPr lang="zh-CN" altLang="en-US" sz="1400" b="1"/>
              <a:t>数字园区</a:t>
            </a:r>
            <a:r>
              <a:rPr lang="en-US" altLang="zh-CN" sz="1400" b="1"/>
              <a:t>”</a:t>
            </a:r>
            <a:r>
              <a:rPr lang="zh-CN" altLang="en-US" sz="1400" b="1"/>
              <a:t>、</a:t>
            </a:r>
            <a:r>
              <a:rPr lang="en-US" altLang="zh-CN" sz="1400" b="1"/>
              <a:t>“</a:t>
            </a:r>
            <a:r>
              <a:rPr lang="zh-CN" altLang="en-US" sz="1400" b="1"/>
              <a:t>湘江科学城</a:t>
            </a:r>
            <a:r>
              <a:rPr lang="en-US" altLang="zh-CN" sz="1400" b="1"/>
              <a:t>”</a:t>
            </a:r>
            <a:r>
              <a:rPr lang="zh-CN" altLang="en-US" sz="1400" b="1"/>
              <a:t>等项目规划，进一步完善和优化</a:t>
            </a:r>
            <a:endParaRPr lang="zh-CN" altLang="en-US" sz="1400" b="1"/>
          </a:p>
        </p:txBody>
      </p:sp>
      <p:sp>
        <p:nvSpPr>
          <p:cNvPr id="44" name="文本框 43"/>
          <p:cNvSpPr txBox="1"/>
          <p:nvPr/>
        </p:nvSpPr>
        <p:spPr>
          <a:xfrm>
            <a:off x="809625" y="2185670"/>
            <a:ext cx="3123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/>
              <a:t>AI</a:t>
            </a:r>
            <a:r>
              <a:rPr lang="zh-CN" altLang="en-US" sz="1400" b="1"/>
              <a:t>赋能</a:t>
            </a:r>
            <a:r>
              <a:rPr lang="en-US" altLang="zh-CN" sz="1400" b="1"/>
              <a:t>“</a:t>
            </a:r>
            <a:r>
              <a:rPr lang="zh-CN" altLang="en-US" sz="1400" b="1"/>
              <a:t>需求</a:t>
            </a:r>
            <a:r>
              <a:rPr lang="en-US" altLang="zh-CN" sz="1400" b="1"/>
              <a:t>--&gt;</a:t>
            </a:r>
            <a:r>
              <a:rPr lang="zh-CN" altLang="en-US" sz="1400" b="1"/>
              <a:t>交付</a:t>
            </a:r>
            <a:r>
              <a:rPr lang="en-US" altLang="zh-CN" sz="1400" b="1"/>
              <a:t>”</a:t>
            </a:r>
            <a:r>
              <a:rPr lang="zh-CN" altLang="en-US" sz="1400" b="1"/>
              <a:t>全过程</a:t>
            </a:r>
            <a:endParaRPr lang="zh-CN" altLang="en-US" sz="1400" b="1"/>
          </a:p>
        </p:txBody>
      </p:sp>
      <p:sp>
        <p:nvSpPr>
          <p:cNvPr id="45" name="文本框 44"/>
          <p:cNvSpPr txBox="1"/>
          <p:nvPr/>
        </p:nvSpPr>
        <p:spPr>
          <a:xfrm>
            <a:off x="4176395" y="2207895"/>
            <a:ext cx="3071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/>
              <a:t>AI</a:t>
            </a:r>
            <a:r>
              <a:rPr lang="zh-CN" altLang="en-US" sz="1400" b="1"/>
              <a:t>核算</a:t>
            </a:r>
            <a:r>
              <a:rPr lang="en-US" altLang="zh-CN" sz="1400" b="1"/>
              <a:t>“</a:t>
            </a:r>
            <a:r>
              <a:rPr lang="zh-CN" altLang="en-US" sz="1400" b="1"/>
              <a:t>交付成本</a:t>
            </a:r>
            <a:r>
              <a:rPr lang="en-US" altLang="zh-CN" sz="1400" b="1"/>
              <a:t>”</a:t>
            </a:r>
            <a:r>
              <a:rPr lang="zh-CN" altLang="en-US" sz="1400" b="1"/>
              <a:t>和预估</a:t>
            </a:r>
            <a:r>
              <a:rPr lang="en-US" altLang="zh-CN" sz="1400" b="1"/>
              <a:t>“</a:t>
            </a:r>
            <a:r>
              <a:rPr lang="zh-CN" altLang="en-US" sz="1400" b="1"/>
              <a:t>盈利风险</a:t>
            </a:r>
            <a:r>
              <a:rPr lang="en-US" altLang="zh-CN" sz="1400" b="1"/>
              <a:t>”</a:t>
            </a:r>
            <a:endParaRPr lang="en-US" altLang="zh-CN" sz="14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整体建设流程</a:t>
            </a:r>
            <a:r>
              <a:rPr lang="zh-CN" altLang="en-US"/>
              <a:t>建议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3100070"/>
            <a:ext cx="4876800" cy="7156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05125" y="1336040"/>
            <a:ext cx="87026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600" b="1">
                <a:solidFill>
                  <a:schemeClr val="accent1"/>
                </a:solidFill>
              </a:rPr>
              <a:t>产品设计常用工作方法</a:t>
            </a:r>
            <a:endParaRPr lang="zh-CN" altLang="en-US" sz="1600" b="1">
              <a:solidFill>
                <a:schemeClr val="accent1"/>
              </a:solidFill>
            </a:endParaRPr>
          </a:p>
          <a:p>
            <a:r>
              <a:rPr lang="zh-CN" altLang="en-US" sz="1600"/>
              <a:t>用</a:t>
            </a:r>
            <a:r>
              <a:rPr lang="en-US" altLang="zh-CN" sz="1600"/>
              <a:t>MVP</a:t>
            </a:r>
            <a:r>
              <a:rPr lang="zh-CN" altLang="en-US" sz="1600"/>
              <a:t>（最小可行产品）原则识别建设目标。</a:t>
            </a:r>
            <a:r>
              <a:rPr lang="en-US" altLang="zh-CN" sz="1600"/>
              <a:t>“</a:t>
            </a:r>
            <a:r>
              <a:rPr lang="zh-CN" altLang="en-US" sz="1600"/>
              <a:t>最小化</a:t>
            </a:r>
            <a:r>
              <a:rPr lang="en-US" altLang="zh-CN" sz="1600"/>
              <a:t>”</a:t>
            </a:r>
            <a:r>
              <a:rPr lang="zh-CN" altLang="en-US" sz="1600"/>
              <a:t>并不意味着产品要做得尽可能小或简单，而是指在保证产品可用性和功能性的前提下，尽量减少不必要的特性和元素。这是因为每增加一个特性或元素，都会增加开发的时间和成本，也会增加产品的复杂性和不确定性。</a:t>
            </a:r>
            <a:endParaRPr lang="zh-CN" altLang="en-US" sz="1600"/>
          </a:p>
        </p:txBody>
      </p:sp>
      <p:sp>
        <p:nvSpPr>
          <p:cNvPr id="5" name="折角形 4"/>
          <p:cNvSpPr/>
          <p:nvPr/>
        </p:nvSpPr>
        <p:spPr>
          <a:xfrm>
            <a:off x="5921375" y="3068320"/>
            <a:ext cx="1123950" cy="1076325"/>
          </a:xfrm>
          <a:prstGeom prst="foldedCorne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MVP</a:t>
            </a:r>
            <a:endParaRPr lang="en-US" altLang="zh-CN"/>
          </a:p>
          <a:p>
            <a:pPr algn="ctr"/>
            <a:r>
              <a:rPr lang="zh-CN" altLang="en-US"/>
              <a:t>清单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910" y="2943225"/>
            <a:ext cx="2848610" cy="9118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910" y="4144645"/>
            <a:ext cx="2616835" cy="10299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910" y="5560695"/>
            <a:ext cx="3133725" cy="6203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26400" y="38849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FF0000"/>
                </a:solidFill>
              </a:rPr>
              <a:t>适当的构建</a:t>
            </a:r>
            <a:r>
              <a:rPr lang="en-US" altLang="zh-CN" b="1">
                <a:solidFill>
                  <a:srgbClr val="FF0000"/>
                </a:solidFill>
              </a:rPr>
              <a:t>“</a:t>
            </a:r>
            <a:r>
              <a:rPr lang="zh-CN" altLang="en-US" b="1">
                <a:solidFill>
                  <a:srgbClr val="FF0000"/>
                </a:solidFill>
              </a:rPr>
              <a:t>决策能力</a:t>
            </a:r>
            <a:r>
              <a:rPr lang="en-US" altLang="zh-CN" b="1">
                <a:solidFill>
                  <a:srgbClr val="FF0000"/>
                </a:solidFill>
              </a:rPr>
              <a:t>”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26400" y="51746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FF0000"/>
                </a:solidFill>
              </a:rPr>
              <a:t>配套的构建</a:t>
            </a:r>
            <a:r>
              <a:rPr lang="en-US" altLang="zh-CN" b="1">
                <a:solidFill>
                  <a:srgbClr val="FF0000"/>
                </a:solidFill>
              </a:rPr>
              <a:t>“</a:t>
            </a:r>
            <a:r>
              <a:rPr lang="zh-CN" altLang="en-US" b="1">
                <a:solidFill>
                  <a:srgbClr val="FF0000"/>
                </a:solidFill>
              </a:rPr>
              <a:t>业务能力</a:t>
            </a:r>
            <a:r>
              <a:rPr lang="en-US" altLang="zh-CN" b="1">
                <a:solidFill>
                  <a:srgbClr val="FF0000"/>
                </a:solidFill>
              </a:rPr>
              <a:t>”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39735" y="24815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b="1">
                <a:solidFill>
                  <a:srgbClr val="FF0000"/>
                </a:solidFill>
              </a:rPr>
              <a:t>清晰的确定</a:t>
            </a:r>
            <a:r>
              <a:rPr lang="en-US" altLang="zh-CN" b="1">
                <a:solidFill>
                  <a:srgbClr val="FF0000"/>
                </a:solidFill>
              </a:rPr>
              <a:t>“</a:t>
            </a:r>
            <a:r>
              <a:rPr lang="zh-CN" altLang="en-US" b="1">
                <a:solidFill>
                  <a:srgbClr val="FF0000"/>
                </a:solidFill>
              </a:rPr>
              <a:t>感知能力</a:t>
            </a:r>
            <a:r>
              <a:rPr lang="en-US" altLang="zh-CN" b="1">
                <a:solidFill>
                  <a:srgbClr val="FF0000"/>
                </a:solidFill>
              </a:rPr>
              <a:t>”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5" idx="3"/>
            <a:endCxn id="11" idx="1"/>
          </p:cNvCxnSpPr>
          <p:nvPr/>
        </p:nvCxnSpPr>
        <p:spPr>
          <a:xfrm flipV="1">
            <a:off x="7045325" y="2665730"/>
            <a:ext cx="994410" cy="941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3"/>
            <a:endCxn id="9" idx="1"/>
          </p:cNvCxnSpPr>
          <p:nvPr/>
        </p:nvCxnSpPr>
        <p:spPr>
          <a:xfrm>
            <a:off x="7045325" y="3606800"/>
            <a:ext cx="981075" cy="462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3"/>
            <a:endCxn id="10" idx="1"/>
          </p:cNvCxnSpPr>
          <p:nvPr/>
        </p:nvCxnSpPr>
        <p:spPr>
          <a:xfrm>
            <a:off x="7045325" y="3606800"/>
            <a:ext cx="981075" cy="17519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右箭头 14"/>
          <p:cNvSpPr/>
          <p:nvPr/>
        </p:nvSpPr>
        <p:spPr>
          <a:xfrm>
            <a:off x="5534660" y="3258820"/>
            <a:ext cx="342900" cy="4286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15" y="1250315"/>
            <a:ext cx="2315210" cy="14566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0" y="3884930"/>
            <a:ext cx="5107305" cy="2792095"/>
          </a:xfrm>
          <a:prstGeom prst="rect">
            <a:avLst/>
          </a:prstGeom>
        </p:spPr>
      </p:pic>
      <p:pic>
        <p:nvPicPr>
          <p:cNvPr id="18" name="图片 17" descr="勾选标记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915" y="6106795"/>
            <a:ext cx="400050" cy="400050"/>
          </a:xfrm>
          <a:prstGeom prst="rect">
            <a:avLst/>
          </a:prstGeom>
        </p:spPr>
      </p:pic>
      <p:pic>
        <p:nvPicPr>
          <p:cNvPr id="19" name="图片 18" descr="叉标记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805" y="4328160"/>
            <a:ext cx="391160" cy="391160"/>
          </a:xfrm>
          <a:prstGeom prst="rect">
            <a:avLst/>
          </a:prstGeom>
        </p:spPr>
      </p:pic>
      <p:pic>
        <p:nvPicPr>
          <p:cNvPr id="20" name="图片 19" descr="叉标记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9915" y="5231765"/>
            <a:ext cx="391160" cy="391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椭圆 41"/>
          <p:cNvSpPr/>
          <p:nvPr/>
        </p:nvSpPr>
        <p:spPr>
          <a:xfrm>
            <a:off x="7820025" y="3852545"/>
            <a:ext cx="3601720" cy="39052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sz="1600" b="1">
                <a:solidFill>
                  <a:schemeClr val="accent1"/>
                </a:solidFill>
                <a:effectLst/>
              </a:rPr>
              <a:t>组装</a:t>
            </a:r>
            <a:endParaRPr lang="zh-CN" altLang="en-US" sz="1600" b="1">
              <a:solidFill>
                <a:schemeClr val="accent1"/>
              </a:solidFill>
              <a:effectLst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整体建设流程建议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90245" y="1642745"/>
            <a:ext cx="4904740" cy="209423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zh-CN" altLang="en-US"/>
              <a:t>生产领域</a:t>
            </a:r>
            <a:r>
              <a:rPr lang="en-US" altLang="zh-CN"/>
              <a:t>MVP</a:t>
            </a:r>
            <a:r>
              <a:rPr lang="zh-CN" altLang="en-US"/>
              <a:t>清单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90245" y="3968115"/>
            <a:ext cx="4904740" cy="245554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zh-CN" altLang="en-US"/>
              <a:t>管理领域</a:t>
            </a:r>
            <a:r>
              <a:rPr lang="en-US" altLang="zh-CN"/>
              <a:t>MVP</a:t>
            </a:r>
            <a:r>
              <a:rPr lang="zh-CN" altLang="en-US"/>
              <a:t>清单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904875" y="2061845"/>
          <a:ext cx="4425950" cy="1569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4665"/>
                <a:gridCol w="799465"/>
                <a:gridCol w="961390"/>
                <a:gridCol w="932815"/>
                <a:gridCol w="1237615"/>
              </a:tblGrid>
              <a:tr h="278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序号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场景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物联网</a:t>
                      </a:r>
                      <a:r>
                        <a:rPr lang="zh-CN" altLang="en-US" sz="1200"/>
                        <a:t>设备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关键</a:t>
                      </a:r>
                      <a:r>
                        <a:rPr lang="zh-CN" altLang="en-US" sz="1200"/>
                        <a:t>技术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场景</a:t>
                      </a:r>
                      <a:r>
                        <a:rPr lang="zh-CN" altLang="en-US" sz="1200"/>
                        <a:t>价值</a:t>
                      </a:r>
                      <a:endParaRPr lang="zh-CN" altLang="en-US" sz="1200"/>
                    </a:p>
                  </a:txBody>
                  <a:tcPr/>
                </a:tc>
              </a:tr>
              <a:tr h="2781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碳</a:t>
                      </a:r>
                      <a:r>
                        <a:rPr lang="zh-CN" altLang="en-US" sz="1200"/>
                        <a:t>足迹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水表</a:t>
                      </a:r>
                      <a:r>
                        <a:rPr lang="en-US" altLang="zh-CN" sz="1200"/>
                        <a:t>/</a:t>
                      </a:r>
                      <a:r>
                        <a:rPr lang="zh-CN" altLang="en-US" sz="1200"/>
                        <a:t>电</a:t>
                      </a:r>
                      <a:r>
                        <a:rPr lang="zh-CN" altLang="en-US" sz="1200"/>
                        <a:t>表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区块链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形成数据</a:t>
                      </a:r>
                      <a:r>
                        <a:rPr lang="zh-CN" altLang="en-US" sz="1200"/>
                        <a:t>资产</a:t>
                      </a:r>
                      <a:endParaRPr lang="zh-CN" altLang="en-US" sz="1200"/>
                    </a:p>
                  </a:txBody>
                  <a:tcPr/>
                </a:tc>
              </a:tr>
              <a:tr h="2781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动态</a:t>
                      </a:r>
                      <a:r>
                        <a:rPr lang="zh-CN" altLang="en-US" sz="1200"/>
                        <a:t>定价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能源</a:t>
                      </a:r>
                      <a:r>
                        <a:rPr lang="en-US" altLang="zh-CN" sz="1200"/>
                        <a:t>/</a:t>
                      </a:r>
                      <a:r>
                        <a:rPr lang="zh-CN" altLang="en-US" sz="1200"/>
                        <a:t>空间</a:t>
                      </a:r>
                      <a:r>
                        <a:rPr lang="en-US" altLang="zh-CN" sz="1200"/>
                        <a:t>/</a:t>
                      </a:r>
                      <a:r>
                        <a:rPr lang="zh-CN" altLang="en-US" sz="1200"/>
                        <a:t>设施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大数据、</a:t>
                      </a:r>
                      <a:r>
                        <a:rPr lang="en-US" altLang="zh-CN" sz="1200"/>
                        <a:t>AI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81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...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81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10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904875" y="4360545"/>
          <a:ext cx="4425950" cy="13906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4665"/>
                <a:gridCol w="799465"/>
                <a:gridCol w="1142365"/>
                <a:gridCol w="1104265"/>
                <a:gridCol w="885190"/>
              </a:tblGrid>
              <a:tr h="278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序号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场景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物联网</a:t>
                      </a:r>
                      <a:r>
                        <a:rPr lang="zh-CN" altLang="en-US" sz="1200"/>
                        <a:t>设备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关键</a:t>
                      </a:r>
                      <a:r>
                        <a:rPr lang="zh-CN" altLang="en-US" sz="1200"/>
                        <a:t>技术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场景</a:t>
                      </a:r>
                      <a:r>
                        <a:rPr lang="zh-CN" altLang="en-US" sz="1200"/>
                        <a:t>价值</a:t>
                      </a:r>
                      <a:endParaRPr lang="zh-CN" altLang="en-US" sz="1200"/>
                    </a:p>
                  </a:txBody>
                  <a:tcPr/>
                </a:tc>
              </a:tr>
              <a:tr h="2781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1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危险区域</a:t>
                      </a:r>
                      <a:r>
                        <a:rPr lang="zh-CN" altLang="en-US" sz="1200"/>
                        <a:t>巡检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门磁</a:t>
                      </a:r>
                      <a:r>
                        <a:rPr lang="en-US" altLang="zh-CN" sz="1200"/>
                        <a:t>/</a:t>
                      </a:r>
                      <a:r>
                        <a:rPr lang="zh-CN" altLang="en-US" sz="1200"/>
                        <a:t>地磁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边缘</a:t>
                      </a:r>
                      <a:r>
                        <a:rPr lang="zh-CN" altLang="en-US" sz="1200"/>
                        <a:t>计算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周界</a:t>
                      </a:r>
                      <a:r>
                        <a:rPr lang="zh-CN" altLang="en-US" sz="1200"/>
                        <a:t>安全</a:t>
                      </a:r>
                      <a:endParaRPr lang="zh-CN" altLang="en-US" sz="1200"/>
                    </a:p>
                  </a:txBody>
                  <a:tcPr/>
                </a:tc>
              </a:tr>
              <a:tr h="2781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2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电力安全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电表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AI</a:t>
                      </a:r>
                      <a:r>
                        <a:rPr lang="zh-CN" altLang="en-US" sz="1200"/>
                        <a:t>模型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充电过载、线路老化</a:t>
                      </a:r>
                      <a:r>
                        <a:rPr lang="zh-CN" altLang="en-US" sz="1200"/>
                        <a:t>预知</a:t>
                      </a:r>
                      <a:endParaRPr lang="zh-CN" altLang="en-US" sz="1200"/>
                    </a:p>
                  </a:txBody>
                  <a:tcPr/>
                </a:tc>
              </a:tr>
              <a:tr h="2781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...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81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10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流程图: 决策 6"/>
          <p:cNvSpPr/>
          <p:nvPr/>
        </p:nvSpPr>
        <p:spPr>
          <a:xfrm>
            <a:off x="4972050" y="3322320"/>
            <a:ext cx="2466975" cy="1143000"/>
          </a:xfrm>
          <a:prstGeom prst="flowChartDecisi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筛选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942580" y="4395470"/>
            <a:ext cx="1038225" cy="666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accent1"/>
                </a:solidFill>
              </a:rPr>
              <a:t>碳足迹</a:t>
            </a:r>
            <a:endParaRPr lang="zh-CN" altLang="en-US" sz="1000">
              <a:solidFill>
                <a:schemeClr val="accent1"/>
              </a:solidFill>
            </a:endParaRPr>
          </a:p>
          <a:p>
            <a:pPr algn="ctr"/>
            <a:r>
              <a:rPr lang="zh-CN" altLang="en-US" sz="1000">
                <a:solidFill>
                  <a:schemeClr val="accent1"/>
                </a:solidFill>
              </a:rPr>
              <a:t>水</a:t>
            </a:r>
            <a:r>
              <a:rPr lang="en-US" altLang="zh-CN" sz="1000">
                <a:solidFill>
                  <a:schemeClr val="accent1"/>
                </a:solidFill>
              </a:rPr>
              <a:t>/</a:t>
            </a:r>
            <a:r>
              <a:rPr lang="zh-CN" altLang="en-US" sz="1000">
                <a:solidFill>
                  <a:schemeClr val="accent1"/>
                </a:solidFill>
              </a:rPr>
              <a:t>电</a:t>
            </a:r>
            <a:r>
              <a:rPr lang="en-US" altLang="zh-CN" sz="1000">
                <a:solidFill>
                  <a:schemeClr val="accent1"/>
                </a:solidFill>
              </a:rPr>
              <a:t>--&gt;</a:t>
            </a:r>
            <a:r>
              <a:rPr lang="zh-CN" altLang="en-US" sz="1000">
                <a:solidFill>
                  <a:schemeClr val="accent1"/>
                </a:solidFill>
              </a:rPr>
              <a:t>碳标签</a:t>
            </a:r>
            <a:endParaRPr lang="zh-CN" altLang="en-US" sz="1000">
              <a:solidFill>
                <a:schemeClr val="accent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14155" y="4395470"/>
            <a:ext cx="1038225" cy="666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383520" y="4395470"/>
            <a:ext cx="1038225" cy="666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42580" y="5271770"/>
            <a:ext cx="1038225" cy="666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114155" y="5271770"/>
            <a:ext cx="1038225" cy="666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383520" y="5271770"/>
            <a:ext cx="1038225" cy="666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942580" y="6148070"/>
            <a:ext cx="1038225" cy="666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accent1"/>
                </a:solidFill>
              </a:rPr>
              <a:t>电力安全</a:t>
            </a:r>
            <a:endParaRPr lang="zh-CN" altLang="en-US" sz="1000">
              <a:solidFill>
                <a:schemeClr val="accent1"/>
              </a:solidFill>
            </a:endParaRPr>
          </a:p>
          <a:p>
            <a:pPr algn="ctr"/>
            <a:r>
              <a:rPr lang="zh-CN" altLang="en-US" sz="1000">
                <a:solidFill>
                  <a:schemeClr val="accent1"/>
                </a:solidFill>
              </a:rPr>
              <a:t>电表</a:t>
            </a:r>
            <a:r>
              <a:rPr lang="en-US" altLang="zh-CN" sz="1000">
                <a:solidFill>
                  <a:schemeClr val="accent1"/>
                </a:solidFill>
              </a:rPr>
              <a:t>--&gt;</a:t>
            </a:r>
            <a:r>
              <a:rPr lang="zh-CN" altLang="en-US" sz="1000">
                <a:solidFill>
                  <a:schemeClr val="accent1"/>
                </a:solidFill>
              </a:rPr>
              <a:t>维护</a:t>
            </a:r>
            <a:endParaRPr lang="zh-CN" altLang="en-US" sz="1000">
              <a:solidFill>
                <a:schemeClr val="accent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14155" y="6148070"/>
            <a:ext cx="1038225" cy="666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383520" y="6148070"/>
            <a:ext cx="1038225" cy="666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accent1"/>
                </a:solidFill>
              </a:rPr>
              <a:t>......</a:t>
            </a:r>
            <a:endParaRPr lang="en-US" altLang="zh-CN">
              <a:solidFill>
                <a:schemeClr val="accent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771005" y="1080770"/>
            <a:ext cx="5086350" cy="2219750"/>
            <a:chOff x="10663" y="1012"/>
            <a:chExt cx="8010" cy="4258"/>
          </a:xfrm>
        </p:grpSpPr>
        <p:sp>
          <p:nvSpPr>
            <p:cNvPr id="22" name="矩形 21"/>
            <p:cNvSpPr/>
            <p:nvPr/>
          </p:nvSpPr>
          <p:spPr>
            <a:xfrm>
              <a:off x="10663" y="1012"/>
              <a:ext cx="8010" cy="42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人工智能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60" y="1783"/>
              <a:ext cx="1345" cy="1594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3342" y="3382"/>
              <a:ext cx="2737" cy="15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r>
                <a:rPr lang="zh-CN" altLang="en-US"/>
                <a:t>园区运维</a:t>
              </a:r>
              <a:endParaRPr lang="zh-CN" alt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/>
                <a:t>远程巡检</a:t>
              </a:r>
              <a:endParaRPr lang="zh-CN" altLang="en-US" sz="14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/>
                <a:t>能耗检测</a:t>
              </a:r>
              <a:endParaRPr lang="zh-CN" altLang="en-US" sz="14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859" y="2587"/>
              <a:ext cx="2620" cy="15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r>
                <a:rPr lang="zh-CN" altLang="en-US"/>
                <a:t>园区</a:t>
              </a:r>
              <a:r>
                <a:rPr lang="zh-CN" altLang="en-US"/>
                <a:t>安全</a:t>
              </a:r>
              <a:endParaRPr lang="zh-CN" alt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/>
                <a:t>区域安防</a:t>
              </a:r>
              <a:endParaRPr lang="zh-CN" altLang="en-US" sz="14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/>
                <a:t>应急响应</a:t>
              </a:r>
              <a:endParaRPr lang="zh-CN" altLang="en-US" sz="14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368" y="1623"/>
              <a:ext cx="2620" cy="153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r>
                <a:rPr lang="zh-CN" altLang="en-US"/>
                <a:t>园区</a:t>
              </a:r>
              <a:r>
                <a:rPr lang="zh-CN" altLang="en-US"/>
                <a:t>业务</a:t>
              </a:r>
              <a:endParaRPr lang="zh-CN" alt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/>
                <a:t>无感通行</a:t>
              </a:r>
              <a:endParaRPr lang="zh-CN" altLang="en-US" sz="14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/>
                <a:t>主动服务</a:t>
              </a:r>
              <a:endParaRPr lang="zh-CN" altLang="en-US" sz="14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835" y="3551"/>
              <a:ext cx="2339" cy="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/>
                <a:t>有</a:t>
              </a:r>
              <a:r>
                <a:rPr lang="en-US" altLang="zh-CN" sz="1600"/>
                <a:t>“</a:t>
              </a:r>
              <a:r>
                <a:rPr lang="zh-CN" altLang="en-US" sz="1600"/>
                <a:t>智能体</a:t>
              </a:r>
              <a:r>
                <a:rPr lang="en-US" altLang="zh-CN" sz="1600"/>
                <a:t>”</a:t>
              </a:r>
              <a:r>
                <a:rPr lang="zh-CN" altLang="en-US" sz="1600"/>
                <a:t>的解决方案</a:t>
              </a:r>
              <a:r>
                <a:rPr lang="en-US" altLang="zh-CN" sz="1600"/>
                <a:t>/</a:t>
              </a:r>
              <a:r>
                <a:rPr lang="zh-CN" altLang="en-US" sz="1600"/>
                <a:t>场景</a:t>
              </a:r>
              <a:endParaRPr lang="zh-CN" altLang="en-US" sz="1600"/>
            </a:p>
            <a:p>
              <a:r>
                <a:rPr lang="en-US" altLang="zh-CN" sz="1600"/>
                <a:t>(</a:t>
              </a:r>
              <a:r>
                <a:rPr lang="zh-CN" altLang="en-US" sz="1600"/>
                <a:t>核心价值</a:t>
              </a:r>
              <a:r>
                <a:rPr lang="en-US" altLang="zh-CN" sz="1600"/>
                <a:t>)</a:t>
              </a:r>
              <a:endParaRPr lang="en-US" altLang="zh-CN" sz="160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670165" y="5420995"/>
            <a:ext cx="4064000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按最小可行原则，逐一构建基础</a:t>
            </a:r>
            <a:r>
              <a:rPr lang="zh-CN" altLang="en-US">
                <a:solidFill>
                  <a:schemeClr val="bg1"/>
                </a:solidFill>
              </a:rPr>
              <a:t>模块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8630" y="404495"/>
            <a:ext cx="701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销售</a:t>
            </a:r>
            <a:r>
              <a:rPr lang="zh-CN" altLang="en-US"/>
              <a:t>场景</a:t>
            </a: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652385" y="556895"/>
            <a:ext cx="1276350" cy="4381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智慧</a:t>
            </a:r>
            <a:r>
              <a:rPr lang="zh-CN" altLang="en-US"/>
              <a:t>安防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114155" y="556895"/>
            <a:ext cx="1276350" cy="4381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智慧</a:t>
            </a:r>
            <a:r>
              <a:rPr lang="zh-CN" altLang="en-US"/>
              <a:t>照明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575925" y="556895"/>
            <a:ext cx="1276350" cy="4381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cxnSp>
        <p:nvCxnSpPr>
          <p:cNvPr id="35" name="曲线连接符 34"/>
          <p:cNvCxnSpPr/>
          <p:nvPr/>
        </p:nvCxnSpPr>
        <p:spPr>
          <a:xfrm>
            <a:off x="7086600" y="4062095"/>
            <a:ext cx="1028700" cy="571500"/>
          </a:xfrm>
          <a:prstGeom prst="curvedConnector3">
            <a:avLst>
              <a:gd name="adj1" fmla="val 50062"/>
            </a:avLst>
          </a:prstGeom>
          <a:ln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/>
        </p:nvCxnSpPr>
        <p:spPr>
          <a:xfrm rot="5400000" flipV="1">
            <a:off x="6372225" y="4832985"/>
            <a:ext cx="2428875" cy="981075"/>
          </a:xfrm>
          <a:prstGeom prst="curvedConnector3">
            <a:avLst>
              <a:gd name="adj1" fmla="val 74718"/>
            </a:avLst>
          </a:prstGeom>
          <a:ln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727700" y="4441825"/>
            <a:ext cx="1816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ym typeface="+mn-ea"/>
              </a:rPr>
              <a:t>规则：</a:t>
            </a:r>
            <a:endParaRPr lang="zh-CN" altLang="en-US" sz="1200" b="1">
              <a:sym typeface="+mn-ea"/>
            </a:endParaRPr>
          </a:p>
          <a:p>
            <a:r>
              <a:rPr lang="en-US" altLang="zh-CN" sz="1200" b="1">
                <a:sym typeface="+mn-ea"/>
              </a:rPr>
              <a:t>- </a:t>
            </a:r>
            <a:r>
              <a:rPr lang="zh-CN" altLang="en-US" sz="1200" b="1">
                <a:sym typeface="+mn-ea"/>
              </a:rPr>
              <a:t>是否具备</a:t>
            </a:r>
            <a:r>
              <a:rPr lang="en-US" altLang="zh-CN" sz="1200" b="1">
                <a:sym typeface="+mn-ea"/>
              </a:rPr>
              <a:t>“</a:t>
            </a:r>
            <a:r>
              <a:rPr lang="zh-CN" altLang="en-US" sz="1200" b="1">
                <a:sym typeface="+mn-ea"/>
              </a:rPr>
              <a:t>智能体</a:t>
            </a:r>
            <a:r>
              <a:rPr lang="en-US" altLang="zh-CN" sz="1200" b="1">
                <a:sym typeface="+mn-ea"/>
              </a:rPr>
              <a:t>”</a:t>
            </a:r>
            <a:r>
              <a:rPr lang="zh-CN" altLang="en-US" sz="1200" b="1">
                <a:sym typeface="+mn-ea"/>
              </a:rPr>
              <a:t>特色</a:t>
            </a:r>
            <a:r>
              <a:rPr lang="zh-CN" sz="1200" b="1">
                <a:sym typeface="+mn-ea"/>
              </a:rPr>
              <a:t>？</a:t>
            </a:r>
            <a:r>
              <a:rPr lang="en-US" altLang="zh-CN" sz="1200" b="1">
                <a:sym typeface="+mn-ea"/>
              </a:rPr>
              <a:t>- </a:t>
            </a:r>
            <a:r>
              <a:rPr lang="zh-CN" altLang="en-US" sz="1200" b="1">
                <a:sym typeface="+mn-ea"/>
              </a:rPr>
              <a:t>是否具备</a:t>
            </a:r>
            <a:r>
              <a:rPr lang="en-US" altLang="zh-CN" sz="1200" b="1">
                <a:sym typeface="+mn-ea"/>
              </a:rPr>
              <a:t>...</a:t>
            </a:r>
            <a:endParaRPr lang="en-US" altLang="zh-CN" sz="1200" b="1">
              <a:sym typeface="+mn-ea"/>
            </a:endParaRPr>
          </a:p>
        </p:txBody>
      </p:sp>
      <p:sp>
        <p:nvSpPr>
          <p:cNvPr id="39" name="上箭头 38"/>
          <p:cNvSpPr/>
          <p:nvPr/>
        </p:nvSpPr>
        <p:spPr>
          <a:xfrm>
            <a:off x="8391525" y="3550285"/>
            <a:ext cx="342900" cy="40957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上箭头 39"/>
          <p:cNvSpPr/>
          <p:nvPr/>
        </p:nvSpPr>
        <p:spPr>
          <a:xfrm>
            <a:off x="9449435" y="3484880"/>
            <a:ext cx="342900" cy="40957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上箭头 40"/>
          <p:cNvSpPr/>
          <p:nvPr/>
        </p:nvSpPr>
        <p:spPr>
          <a:xfrm>
            <a:off x="10507345" y="3522345"/>
            <a:ext cx="342900" cy="40957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245" y="1176020"/>
            <a:ext cx="5934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 b="1">
                <a:solidFill>
                  <a:schemeClr val="accent1"/>
                </a:solidFill>
                <a:sym typeface="+mn-ea"/>
              </a:rPr>
              <a:t>智能体特色：在常规业务能力基础上，具备</a:t>
            </a:r>
            <a:r>
              <a:rPr lang="en-US" altLang="zh-CN" sz="1400" b="1">
                <a:solidFill>
                  <a:schemeClr val="accent1"/>
                </a:solidFill>
                <a:sym typeface="+mn-ea"/>
              </a:rPr>
              <a:t>“</a:t>
            </a:r>
            <a:r>
              <a:rPr lang="zh-CN" altLang="en-US" sz="1400" b="1">
                <a:solidFill>
                  <a:schemeClr val="accent1"/>
                </a:solidFill>
                <a:sym typeface="+mn-ea"/>
              </a:rPr>
              <a:t>感知</a:t>
            </a:r>
            <a:r>
              <a:rPr lang="en-US" altLang="zh-CN" sz="1400" b="1">
                <a:solidFill>
                  <a:schemeClr val="accent1"/>
                </a:solidFill>
                <a:sym typeface="+mn-ea"/>
              </a:rPr>
              <a:t>+</a:t>
            </a:r>
            <a:r>
              <a:rPr lang="zh-CN" altLang="en-US" sz="1400" b="1">
                <a:solidFill>
                  <a:schemeClr val="accent1"/>
                </a:solidFill>
                <a:sym typeface="+mn-ea"/>
              </a:rPr>
              <a:t>决策</a:t>
            </a:r>
            <a:r>
              <a:rPr lang="en-US" altLang="zh-CN" sz="1400" b="1">
                <a:solidFill>
                  <a:schemeClr val="accent1"/>
                </a:solidFill>
                <a:sym typeface="+mn-ea"/>
              </a:rPr>
              <a:t>+</a:t>
            </a:r>
            <a:r>
              <a:rPr lang="zh-CN" altLang="en-US" sz="1400" b="1">
                <a:solidFill>
                  <a:schemeClr val="accent1"/>
                </a:solidFill>
                <a:sym typeface="+mn-ea"/>
              </a:rPr>
              <a:t>执行</a:t>
            </a:r>
            <a:r>
              <a:rPr lang="en-US" altLang="zh-CN" sz="1400" b="1">
                <a:solidFill>
                  <a:schemeClr val="accent1"/>
                </a:solidFill>
                <a:sym typeface="+mn-ea"/>
              </a:rPr>
              <a:t>”</a:t>
            </a:r>
            <a:r>
              <a:rPr lang="zh-CN" altLang="en-US" sz="1400" b="1">
                <a:solidFill>
                  <a:schemeClr val="accent1"/>
                </a:solidFill>
                <a:sym typeface="+mn-ea"/>
              </a:rPr>
              <a:t>的联动能力</a:t>
            </a:r>
            <a:endParaRPr lang="zh-CN" altLang="en-US" sz="1400" b="1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42925" y="833120"/>
            <a:ext cx="9625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接下工作</a:t>
            </a:r>
            <a:r>
              <a:rPr lang="zh-CN" altLang="en-US"/>
              <a:t>设想：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从功能价值和技术实现这两个维度来梳理各大模型给出的</a:t>
            </a:r>
            <a:r>
              <a:rPr lang="en-US" altLang="zh-CN"/>
              <a:t>MVP</a:t>
            </a:r>
            <a:r>
              <a:rPr lang="zh-CN" altLang="en-US"/>
              <a:t>清单，形成项目的工作</a:t>
            </a:r>
            <a:r>
              <a:rPr lang="zh-CN" altLang="en-US"/>
              <a:t>任务。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38250" y="2566670"/>
            <a:ext cx="1076325" cy="38665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/>
              <a:t>MVP</a:t>
            </a:r>
            <a:endParaRPr lang="en-US" altLang="zh-CN"/>
          </a:p>
          <a:p>
            <a:pPr algn="ctr"/>
            <a:r>
              <a:rPr lang="zh-CN" altLang="en-US"/>
              <a:t>列表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62225" y="2033905"/>
            <a:ext cx="2219325" cy="5327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功能</a:t>
            </a:r>
            <a:r>
              <a:rPr lang="zh-CN" altLang="en-US"/>
              <a:t>价值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53000" y="2033905"/>
            <a:ext cx="2219325" cy="5327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技术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19" name="图片 18" descr="叉标记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62955" y="4291330"/>
            <a:ext cx="391160" cy="391160"/>
          </a:xfrm>
          <a:prstGeom prst="rect">
            <a:avLst/>
          </a:prstGeom>
        </p:spPr>
      </p:pic>
      <p:pic>
        <p:nvPicPr>
          <p:cNvPr id="8" name="图片 7" descr="勾选标记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094740" y="6106795"/>
            <a:ext cx="400050" cy="400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140" y="3228975"/>
            <a:ext cx="400050" cy="400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55" y="3228975"/>
            <a:ext cx="400050" cy="400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140" y="4291330"/>
            <a:ext cx="400050" cy="400050"/>
          </a:xfrm>
          <a:prstGeom prst="rect">
            <a:avLst/>
          </a:prstGeom>
        </p:spPr>
      </p:pic>
      <p:pic>
        <p:nvPicPr>
          <p:cNvPr id="12" name="图片 11" descr="叉标记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42030" y="5353685"/>
            <a:ext cx="391160" cy="391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65" y="5344795"/>
            <a:ext cx="400050" cy="40005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7458075" y="3176270"/>
            <a:ext cx="552450" cy="4286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2676525" y="3900170"/>
            <a:ext cx="4667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619375" y="5073650"/>
            <a:ext cx="4667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505075" y="2726690"/>
            <a:ext cx="4667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505075" y="6247130"/>
            <a:ext cx="4667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右箭头 20"/>
          <p:cNvSpPr/>
          <p:nvPr/>
        </p:nvSpPr>
        <p:spPr>
          <a:xfrm>
            <a:off x="7458075" y="4262755"/>
            <a:ext cx="552450" cy="4286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7458075" y="5567680"/>
            <a:ext cx="552450" cy="4286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886190" y="3260725"/>
            <a:ext cx="1816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近期</a:t>
            </a:r>
            <a:r>
              <a:rPr lang="zh-CN" altLang="en-US"/>
              <a:t>工作目标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886190" y="4262755"/>
            <a:ext cx="1816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远期</a:t>
            </a:r>
            <a:r>
              <a:rPr lang="zh-CN" altLang="en-US"/>
              <a:t>工作目标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886190" y="5628005"/>
            <a:ext cx="1816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不纳入工作</a:t>
            </a:r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5425" y="3228975"/>
            <a:ext cx="600075" cy="14382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生产和管理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94790" y="4691380"/>
            <a:ext cx="600710" cy="15557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运营和运维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4205" y="5073650"/>
            <a:ext cx="727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智慧园区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23570" y="5718810"/>
            <a:ext cx="72834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>
                <a:sym typeface="+mn-ea"/>
              </a:rPr>
              <a:t>智慧楼宇</a:t>
            </a:r>
            <a:endParaRPr lang="zh-CN" altLang="en-US"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3570" y="3414395"/>
            <a:ext cx="727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公司项目</a:t>
            </a:r>
            <a:r>
              <a:rPr lang="zh-CN" altLang="en-US"/>
              <a:t>管理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提示</a:t>
            </a:r>
            <a:r>
              <a:rPr lang="zh-CN" altLang="en-US">
                <a:sym typeface="+mn-ea"/>
              </a:rPr>
              <a:t>词：公司项目管理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5960" y="1844040"/>
            <a:ext cx="5867400" cy="1823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/>
              <a:t>## </a:t>
            </a:r>
            <a:r>
              <a:rPr lang="zh-CN" altLang="en-US" sz="1400" b="1"/>
              <a:t>客户画像：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</a:t>
            </a:r>
            <a:r>
              <a:rPr lang="zh-CN" altLang="en-US" sz="1400"/>
              <a:t>承接</a:t>
            </a:r>
            <a:r>
              <a:rPr lang="zh-CN" altLang="en-US" sz="1400" b="1"/>
              <a:t>数字园区、产业大脑、政府数字化转型</a:t>
            </a:r>
            <a:r>
              <a:rPr lang="zh-CN" altLang="en-US" sz="1400"/>
              <a:t>等相关系统集成和软件定制的交付项目，具备</a:t>
            </a:r>
            <a:r>
              <a:rPr lang="zh-CN" altLang="en-US" sz="1400" b="1"/>
              <a:t>约</a:t>
            </a:r>
            <a:r>
              <a:rPr lang="en-US" altLang="zh-CN" sz="1400" b="1"/>
              <a:t>100</a:t>
            </a:r>
            <a:r>
              <a:rPr lang="zh-CN" altLang="en-US" sz="1400" b="1"/>
              <a:t>人</a:t>
            </a:r>
            <a:r>
              <a:rPr lang="zh-CN" altLang="en-US" sz="1400"/>
              <a:t>规模的交付团队；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</a:t>
            </a:r>
            <a:r>
              <a:rPr lang="zh-CN" altLang="en-US" sz="1400" b="1"/>
              <a:t>自研</a:t>
            </a:r>
            <a:r>
              <a:rPr lang="en-US" altLang="zh-CN" sz="1400" b="1"/>
              <a:t>10</a:t>
            </a:r>
            <a:r>
              <a:rPr lang="zh-CN" altLang="en-US" sz="1400" b="1"/>
              <a:t>类物联网设备产品</a:t>
            </a:r>
            <a:r>
              <a:rPr lang="zh-CN" altLang="en-US" sz="1400"/>
              <a:t>，基于</a:t>
            </a:r>
            <a:r>
              <a:rPr lang="en-US" altLang="zh-CN" sz="1400"/>
              <a:t>LoraWAN</a:t>
            </a:r>
            <a:r>
              <a:rPr lang="zh-CN" altLang="en-US" sz="1400"/>
              <a:t>协议，包括：水表、电表、电开关、温湿度感知、烟雾感知、门磁、地磁、车位锁、门禁锁、人脸识别等设备产品；</a:t>
            </a:r>
            <a:endParaRPr lang="zh-CN" altLang="en-US" sz="1400"/>
          </a:p>
        </p:txBody>
      </p:sp>
      <p:pic>
        <p:nvPicPr>
          <p:cNvPr id="3" name="图片 2" descr="目标消费者客户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0050" y="1171575"/>
            <a:ext cx="914400" cy="914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7025" y="1844040"/>
            <a:ext cx="5238750" cy="3556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ym typeface="+mn-ea"/>
              </a:rPr>
              <a:t>## </a:t>
            </a:r>
            <a:r>
              <a:rPr lang="zh-CN" altLang="en-US" sz="1400" b="1">
                <a:sym typeface="+mn-ea"/>
              </a:rPr>
              <a:t>解决方案诉求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1</a:t>
            </a:r>
            <a:r>
              <a:rPr lang="zh-CN" altLang="en-US" sz="1400"/>
              <a:t>、必须结合大数据、知识图谱、物联网、人工智能、大模型、</a:t>
            </a:r>
            <a:r>
              <a:rPr lang="en-US" altLang="zh-CN" sz="1400"/>
              <a:t>MCP (Model Context Protocol)</a:t>
            </a:r>
            <a:r>
              <a:rPr lang="zh-CN" altLang="en-US" sz="1400"/>
              <a:t>、</a:t>
            </a:r>
            <a:r>
              <a:rPr lang="en-US" altLang="zh-CN" sz="1400"/>
              <a:t>A2A(Agent2Agent)</a:t>
            </a:r>
            <a:r>
              <a:rPr lang="zh-CN" altLang="en-US" sz="1400"/>
              <a:t>等技术，从生产成本核算精确、盈利风险及时预警、员工绩效评估公正等生产和管理来规划综合解决方案；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2</a:t>
            </a:r>
            <a:r>
              <a:rPr lang="zh-CN" altLang="en-US" sz="1400"/>
              <a:t>、这个综合解决方案尽量引入客户自研的物联网设备产品应用；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3</a:t>
            </a:r>
            <a:r>
              <a:rPr lang="zh-CN" altLang="en-US" sz="1400"/>
              <a:t>、</a:t>
            </a:r>
            <a:r>
              <a:rPr lang="zh-CN" altLang="en-US" sz="1400">
                <a:highlight>
                  <a:srgbClr val="FFFF00"/>
                </a:highlight>
              </a:rPr>
              <a:t>从生产和管理这两个维度分别给出</a:t>
            </a:r>
            <a:r>
              <a:rPr lang="en-US" altLang="zh-CN" sz="1400">
                <a:highlight>
                  <a:srgbClr val="FFFF00"/>
                </a:highlight>
              </a:rPr>
              <a:t>10</a:t>
            </a:r>
            <a:r>
              <a:rPr lang="zh-CN" altLang="en-US" sz="1400">
                <a:highlight>
                  <a:srgbClr val="FFFF00"/>
                </a:highlight>
              </a:rPr>
              <a:t>个</a:t>
            </a:r>
            <a:r>
              <a:rPr lang="en-US" altLang="zh-CN" sz="1400">
                <a:highlight>
                  <a:srgbClr val="FFFF00"/>
                </a:highlight>
              </a:rPr>
              <a:t>MVP</a:t>
            </a:r>
            <a:r>
              <a:rPr lang="zh-CN" altLang="en-US" sz="1400">
                <a:highlight>
                  <a:srgbClr val="FFFF00"/>
                </a:highlight>
              </a:rPr>
              <a:t>（最小可行产品）</a:t>
            </a:r>
            <a:r>
              <a:rPr lang="zh-CN" altLang="en-US" sz="1400"/>
              <a:t>规划建议。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>
              <a:sym typeface="+mn-ea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ym typeface="+mn-ea"/>
              </a:rPr>
              <a:t>## </a:t>
            </a:r>
            <a:r>
              <a:rPr lang="zh-CN" altLang="en-US" sz="1400">
                <a:sym typeface="+mn-ea"/>
              </a:rPr>
              <a:t>输出要求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、综合解决方案，用涉及业务领域或业务场景或业务主流程来划分；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、</a:t>
            </a:r>
            <a:r>
              <a:rPr lang="en-US" altLang="zh-CN" sz="1400">
                <a:sym typeface="+mn-ea"/>
              </a:rPr>
              <a:t>MVP</a:t>
            </a:r>
            <a:r>
              <a:rPr lang="zh-CN" altLang="en-US" sz="1400">
                <a:sym typeface="+mn-ea"/>
              </a:rPr>
              <a:t>用表格方式输出，包含：功能描述、关键技术、自研设备和预期效果</a:t>
            </a:r>
            <a:r>
              <a:rPr lang="en-US" altLang="zh-CN" sz="1400">
                <a:sym typeface="+mn-ea"/>
              </a:rPr>
              <a:t>/</a:t>
            </a:r>
            <a:r>
              <a:rPr lang="zh-CN" altLang="en-US" sz="1400">
                <a:sym typeface="+mn-ea"/>
              </a:rPr>
              <a:t>价值。</a:t>
            </a:r>
            <a:endParaRPr lang="zh-CN" altLang="en-US" sz="1400">
              <a:sym typeface="+mn-ea"/>
            </a:endParaRPr>
          </a:p>
        </p:txBody>
      </p:sp>
      <p:pic>
        <p:nvPicPr>
          <p:cNvPr id="6" name="图片 5" descr="解决问题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8270" y="1390650"/>
            <a:ext cx="609600" cy="60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48145" y="5744845"/>
            <a:ext cx="5095875" cy="5835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zh-CN" altLang="en-US" sz="1600"/>
              <a:t>国内大模型：</a:t>
            </a:r>
            <a:r>
              <a:rPr lang="en-US" altLang="zh-CN" sz="1600"/>
              <a:t>DeepSeek</a:t>
            </a:r>
            <a:r>
              <a:rPr lang="zh-CN" altLang="en-US" sz="1600"/>
              <a:t>、豆包、智谱清言、</a:t>
            </a:r>
            <a:r>
              <a:rPr lang="en-US" altLang="zh-CN" sz="1600"/>
              <a:t>Kimi</a:t>
            </a:r>
            <a:endParaRPr lang="en-US" altLang="zh-CN" sz="1600"/>
          </a:p>
          <a:p>
            <a:r>
              <a:rPr lang="zh-CN" altLang="en-US" sz="1600"/>
              <a:t>国外大模型：</a:t>
            </a:r>
            <a:r>
              <a:rPr lang="en-US" altLang="zh-CN" sz="1600"/>
              <a:t>Gork</a:t>
            </a:r>
            <a:endParaRPr lang="en-US" altLang="zh-CN" sz="1600"/>
          </a:p>
        </p:txBody>
      </p:sp>
      <p:sp>
        <p:nvSpPr>
          <p:cNvPr id="8" name="下箭头 7"/>
          <p:cNvSpPr/>
          <p:nvPr/>
        </p:nvSpPr>
        <p:spPr>
          <a:xfrm>
            <a:off x="9144635" y="5287010"/>
            <a:ext cx="313690" cy="3238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5960" y="3796665"/>
            <a:ext cx="5867400" cy="30613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/>
              <a:t>## </a:t>
            </a:r>
            <a:r>
              <a:rPr lang="zh-CN" altLang="en-US" sz="1400" b="1"/>
              <a:t>核心</a:t>
            </a:r>
            <a:r>
              <a:rPr lang="zh-CN" altLang="en-US" sz="1400" b="1"/>
              <a:t>需求：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/>
              <a:t>1</a:t>
            </a:r>
            <a:r>
              <a:rPr lang="zh-CN" altLang="en-US" sz="1400" b="1"/>
              <a:t>、生产方面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场景</a:t>
            </a:r>
            <a:r>
              <a:rPr lang="en-US" altLang="zh-CN" sz="1400"/>
              <a:t>1</a:t>
            </a:r>
            <a:r>
              <a:rPr lang="zh-CN" altLang="en-US" sz="1400"/>
              <a:t>：支撑快速</a:t>
            </a:r>
            <a:r>
              <a:rPr lang="zh-CN" altLang="en-US" sz="1400" b="1"/>
              <a:t>构建客户需求解决方案</a:t>
            </a:r>
            <a:r>
              <a:rPr lang="zh-CN" altLang="en-US" sz="1400"/>
              <a:t>，并能优先集成公司自研物联网设备。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场景</a:t>
            </a:r>
            <a:r>
              <a:rPr lang="en-US" altLang="zh-CN" sz="1400"/>
              <a:t>2</a:t>
            </a:r>
            <a:r>
              <a:rPr lang="zh-CN" altLang="en-US" sz="1400"/>
              <a:t>：支撑客户的</a:t>
            </a:r>
            <a:r>
              <a:rPr lang="zh-CN" altLang="en-US" sz="1400" b="1"/>
              <a:t>项目开发需求快速达成一致</a:t>
            </a:r>
            <a:r>
              <a:rPr lang="zh-CN" altLang="en-US" sz="1400"/>
              <a:t>，确保项目预研、投标、开发和验收中项目开发功能规划可延续，也能快速响应客户的需求变更。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/>
              <a:t>2</a:t>
            </a:r>
            <a:r>
              <a:rPr lang="zh-CN" altLang="en-US" sz="1400" b="1"/>
              <a:t>、管理方面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场景</a:t>
            </a:r>
            <a:r>
              <a:rPr lang="en-US" altLang="zh-CN" sz="1400"/>
              <a:t>3</a:t>
            </a:r>
            <a:r>
              <a:rPr lang="zh-CN" altLang="en-US" sz="1400"/>
              <a:t>：</a:t>
            </a:r>
            <a:r>
              <a:rPr lang="zh-CN" altLang="en-US" sz="1400" b="1"/>
              <a:t>实时评价员工的工作产出</a:t>
            </a:r>
            <a:r>
              <a:rPr lang="zh-CN" altLang="en-US" sz="1400"/>
              <a:t>，及时按天按周按月归纳出员工的投入产出情况、公司的运营情况和盈亏情况。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场景</a:t>
            </a:r>
            <a:r>
              <a:rPr lang="en-US" altLang="zh-CN" sz="1400"/>
              <a:t>4</a:t>
            </a:r>
            <a:r>
              <a:rPr lang="zh-CN" altLang="en-US" sz="1400"/>
              <a:t>：</a:t>
            </a:r>
            <a:r>
              <a:rPr lang="zh-CN" altLang="en-US" sz="1400" b="1"/>
              <a:t>实时预估</a:t>
            </a:r>
            <a:r>
              <a:rPr lang="zh-CN" altLang="en-US" sz="1400"/>
              <a:t>项目进度是否正常、项目的投入产出是否正常、预警交付风险</a:t>
            </a:r>
            <a:r>
              <a:rPr lang="en-US" altLang="zh-CN" sz="1400"/>
              <a:t>/</a:t>
            </a:r>
            <a:r>
              <a:rPr lang="zh-CN" altLang="en-US" sz="1400"/>
              <a:t>质量、预警员工月底绩效等公司</a:t>
            </a:r>
            <a:r>
              <a:rPr lang="zh-CN" altLang="en-US" sz="1400" b="1"/>
              <a:t>项目管理</a:t>
            </a:r>
            <a:r>
              <a:rPr lang="zh-CN" altLang="en-US" sz="1400"/>
              <a:t>场景。</a:t>
            </a:r>
            <a:endParaRPr lang="zh-CN" altLang="en-US" sz="1400"/>
          </a:p>
        </p:txBody>
      </p:sp>
      <p:sp>
        <p:nvSpPr>
          <p:cNvPr id="9" name="下箭头 8"/>
          <p:cNvSpPr/>
          <p:nvPr/>
        </p:nvSpPr>
        <p:spPr>
          <a:xfrm rot="16200000">
            <a:off x="6434455" y="5880735"/>
            <a:ext cx="313690" cy="3238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325120"/>
            <a:ext cx="5095875" cy="5835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zh-CN" altLang="en-US" sz="1600"/>
              <a:t>国内大模型：</a:t>
            </a:r>
            <a:r>
              <a:rPr lang="en-US" altLang="zh-CN" sz="1600"/>
              <a:t>DeepSeek</a:t>
            </a:r>
            <a:r>
              <a:rPr lang="zh-CN" altLang="en-US" sz="1600"/>
              <a:t>、豆包、智谱清言、</a:t>
            </a:r>
            <a:r>
              <a:rPr lang="en-US" altLang="zh-CN" sz="1600"/>
              <a:t>Kimi</a:t>
            </a:r>
            <a:endParaRPr lang="en-US" altLang="zh-CN" sz="1600"/>
          </a:p>
          <a:p>
            <a:r>
              <a:rPr lang="zh-CN" altLang="en-US" sz="1600"/>
              <a:t>国外大模型：</a:t>
            </a:r>
            <a:r>
              <a:rPr lang="en-US" altLang="zh-CN" sz="1600"/>
              <a:t>Gork</a:t>
            </a:r>
            <a:endParaRPr lang="en-US" altLang="zh-CN" sz="1600"/>
          </a:p>
        </p:txBody>
      </p:sp>
      <p:sp>
        <p:nvSpPr>
          <p:cNvPr id="4" name="右箭头 3"/>
          <p:cNvSpPr/>
          <p:nvPr/>
        </p:nvSpPr>
        <p:spPr>
          <a:xfrm>
            <a:off x="680720" y="1099820"/>
            <a:ext cx="2324100" cy="4191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生产维度</a:t>
            </a:r>
            <a:r>
              <a:rPr lang="en-US" altLang="zh-CN"/>
              <a:t>MVP</a:t>
            </a:r>
            <a:endParaRPr lang="en-US" altLang="zh-CN"/>
          </a:p>
        </p:txBody>
      </p:sp>
      <p:sp>
        <p:nvSpPr>
          <p:cNvPr id="10" name="右箭头 9"/>
          <p:cNvSpPr/>
          <p:nvPr/>
        </p:nvSpPr>
        <p:spPr>
          <a:xfrm>
            <a:off x="3967480" y="1099820"/>
            <a:ext cx="1876425" cy="4191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管理维度</a:t>
            </a:r>
            <a:r>
              <a:rPr lang="en-US" altLang="zh-CN"/>
              <a:t>MVP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" y="1518920"/>
            <a:ext cx="2962275" cy="25812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170" y="1518920"/>
            <a:ext cx="3028950" cy="3476625"/>
          </a:xfrm>
          <a:prstGeom prst="rect">
            <a:avLst/>
          </a:prstGeom>
        </p:spPr>
      </p:pic>
      <p:pic>
        <p:nvPicPr>
          <p:cNvPr id="19" name="图片 18" descr="叉标记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5955" y="2509520"/>
            <a:ext cx="296545" cy="296545"/>
          </a:xfrm>
          <a:prstGeom prst="rect">
            <a:avLst/>
          </a:prstGeom>
        </p:spPr>
      </p:pic>
      <p:pic>
        <p:nvPicPr>
          <p:cNvPr id="14" name="图片 13" descr="叉标记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1325" y="4104640"/>
            <a:ext cx="296545" cy="29654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6791325" y="3814445"/>
            <a:ext cx="1104900" cy="733425"/>
          </a:xfrm>
          <a:prstGeom prst="straightConnector1">
            <a:avLst/>
          </a:prstGeom>
          <a:ln w="31750" cap="rnd">
            <a:solidFill>
              <a:schemeClr val="accent2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815455" y="3404870"/>
            <a:ext cx="1052195" cy="228600"/>
          </a:xfrm>
          <a:prstGeom prst="straightConnector1">
            <a:avLst/>
          </a:prstGeom>
          <a:ln w="31750" cap="rnd">
            <a:solidFill>
              <a:schemeClr val="accent2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658860" y="3163570"/>
            <a:ext cx="118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智慧</a:t>
            </a:r>
            <a:r>
              <a:rPr lang="zh-CN" altLang="en-US"/>
              <a:t>园区</a:t>
            </a: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60705" y="3468370"/>
            <a:ext cx="2857500" cy="209550"/>
          </a:xfrm>
          <a:prstGeom prst="rect">
            <a:avLst/>
          </a:prstGeom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944620" y="3635375"/>
            <a:ext cx="2857500" cy="147955"/>
          </a:xfrm>
          <a:prstGeom prst="rect">
            <a:avLst/>
          </a:prstGeom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20" idx="2"/>
            <a:endCxn id="24" idx="1"/>
          </p:cNvCxnSpPr>
          <p:nvPr/>
        </p:nvCxnSpPr>
        <p:spPr>
          <a:xfrm>
            <a:off x="1989455" y="3677920"/>
            <a:ext cx="100965" cy="1080770"/>
          </a:xfrm>
          <a:prstGeom prst="straightConnector1">
            <a:avLst/>
          </a:prstGeom>
          <a:ln w="31750" cap="rnd">
            <a:solidFill>
              <a:schemeClr val="accent2"/>
            </a:solidFill>
            <a:prstDash val="sysDot"/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1" idx="1"/>
            <a:endCxn id="24" idx="3"/>
          </p:cNvCxnSpPr>
          <p:nvPr/>
        </p:nvCxnSpPr>
        <p:spPr>
          <a:xfrm flipH="1">
            <a:off x="2776220" y="3709670"/>
            <a:ext cx="1168400" cy="1049020"/>
          </a:xfrm>
          <a:prstGeom prst="straightConnector1">
            <a:avLst/>
          </a:prstGeom>
          <a:ln w="31750" cap="rnd">
            <a:solidFill>
              <a:schemeClr val="accent2"/>
            </a:solidFill>
            <a:prstDash val="sysDot"/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图片 23" descr="整合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090420" y="4415790"/>
            <a:ext cx="685800" cy="6858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976120" y="5101590"/>
            <a:ext cx="91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整合</a:t>
            </a:r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820" y="4930140"/>
            <a:ext cx="8239760" cy="1595755"/>
          </a:xfrm>
          <a:prstGeom prst="rect">
            <a:avLst/>
          </a:prstGeom>
        </p:spPr>
      </p:pic>
      <p:pic>
        <p:nvPicPr>
          <p:cNvPr id="28" name="图片 27" descr="整合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0355" y="3309620"/>
            <a:ext cx="685800" cy="6858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60705" y="3163570"/>
            <a:ext cx="2857500" cy="20955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肘形连接符 29"/>
          <p:cNvCxnSpPr>
            <a:stCxn id="29" idx="1"/>
            <a:endCxn id="27" idx="1"/>
          </p:cNvCxnSpPr>
          <p:nvPr/>
        </p:nvCxnSpPr>
        <p:spPr>
          <a:xfrm rot="10800000" flipH="1" flipV="1">
            <a:off x="560070" y="3268345"/>
            <a:ext cx="2444115" cy="2459990"/>
          </a:xfrm>
          <a:prstGeom prst="bentConnector3">
            <a:avLst>
              <a:gd name="adj1" fmla="val -974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31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43905" y="32512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8" imgW="971550" imgH="666750" progId="Excel.Sheet.12">
                  <p:embed/>
                </p:oleObj>
              </mc:Choice>
              <mc:Fallback>
                <p:oleObj name="" showAsIcon="1" r:id="rId8" imgW="971550" imgH="666750" progId="Excel.Sheet.12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43905" y="32512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2790" y="1090295"/>
            <a:ext cx="6924675" cy="136017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933825" y="2452370"/>
            <a:ext cx="2857500" cy="20955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" name="肘形连接符 33"/>
          <p:cNvCxnSpPr>
            <a:stCxn id="33" idx="3"/>
            <a:endCxn id="32" idx="1"/>
          </p:cNvCxnSpPr>
          <p:nvPr/>
        </p:nvCxnSpPr>
        <p:spPr>
          <a:xfrm flipV="1">
            <a:off x="6791325" y="1770380"/>
            <a:ext cx="291465" cy="786765"/>
          </a:xfrm>
          <a:prstGeom prst="bentConnector3">
            <a:avLst>
              <a:gd name="adj1" fmla="val 5010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关键</a:t>
            </a:r>
            <a:r>
              <a:rPr lang="zh-CN" altLang="en-US"/>
              <a:t>需求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、华宽通智能体项目的核心是智能体，要能有闭环的能力，要充分利用</a:t>
            </a:r>
            <a:r>
              <a:rPr lang="en-US" altLang="zh-CN"/>
              <a:t>AI</a:t>
            </a:r>
            <a:r>
              <a:rPr lang="zh-CN" altLang="en-US"/>
              <a:t>能力，并能紧密跟进</a:t>
            </a:r>
            <a:r>
              <a:rPr lang="en-US" altLang="zh-CN"/>
              <a:t>AI</a:t>
            </a:r>
            <a:r>
              <a:rPr lang="zh-CN" altLang="en-US"/>
              <a:t>的技术发展及新型应用场景。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、华宽通智能体的构建和应用思路是：将公司所有基础资料（公司管理制度、公司项目资料、员工人事信息等）、员工日报</a:t>
            </a:r>
            <a:r>
              <a:rPr lang="en-US" altLang="zh-CN"/>
              <a:t>/</a:t>
            </a:r>
            <a:r>
              <a:rPr lang="zh-CN" altLang="en-US"/>
              <a:t>周报、工作云盘文档等提供给</a:t>
            </a:r>
            <a:r>
              <a:rPr lang="en-US" altLang="zh-CN"/>
              <a:t>AI</a:t>
            </a:r>
            <a:r>
              <a:rPr lang="zh-CN" altLang="en-US"/>
              <a:t>大模型学习，利用</a:t>
            </a:r>
            <a:r>
              <a:rPr lang="en-US" altLang="zh-CN"/>
              <a:t>AI</a:t>
            </a:r>
            <a:r>
              <a:rPr lang="zh-CN" altLang="en-US"/>
              <a:t>大模型的推理能力实现下列场景：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场景</a:t>
            </a:r>
            <a:r>
              <a:rPr lang="en-US" altLang="zh-CN"/>
              <a:t>1</a:t>
            </a:r>
            <a:r>
              <a:rPr lang="zh-CN" altLang="en-US"/>
              <a:t>：实时评价员工的产出，及时按天按周按月归纳出员工的投入产出情况、公司的运营情况和盈亏情况。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场景</a:t>
            </a:r>
            <a:r>
              <a:rPr lang="en-US" altLang="zh-CN"/>
              <a:t>2</a:t>
            </a:r>
            <a:r>
              <a:rPr lang="zh-CN" altLang="en-US"/>
              <a:t>：实时预估项目进度是否正常、项目的投入产出是否正常、预警交付风险</a:t>
            </a:r>
            <a:r>
              <a:rPr lang="en-US" altLang="zh-CN"/>
              <a:t>/</a:t>
            </a:r>
            <a:r>
              <a:rPr lang="zh-CN" altLang="en-US"/>
              <a:t>质量、预警员工月底绩效等公司项目管理场景。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3657600" y="1576705"/>
            <a:ext cx="2115185" cy="477139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zh-CN" altLang="en-US"/>
              <a:t>生产主</a:t>
            </a:r>
            <a:r>
              <a:rPr lang="zh-CN" altLang="en-US"/>
              <a:t>流程</a:t>
            </a:r>
            <a:endParaRPr lang="zh-CN" altLang="en-US"/>
          </a:p>
          <a:p>
            <a:pPr algn="ctr"/>
            <a:r>
              <a:rPr lang="zh-CN" altLang="en-US"/>
              <a:t>（执行人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生产和管理支撑架构（全景</a:t>
            </a:r>
            <a:r>
              <a:rPr lang="zh-CN" altLang="en-US">
                <a:sym typeface="+mn-ea"/>
              </a:rPr>
              <a:t>图）</a:t>
            </a:r>
            <a:endParaRPr lang="zh-CN" altLang="en-US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3110" y="1576705"/>
            <a:ext cx="1790700" cy="47713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AI</a:t>
            </a:r>
            <a:endParaRPr lang="en-US" altLang="zh-CN"/>
          </a:p>
          <a:p>
            <a:pPr algn="ctr"/>
            <a:r>
              <a:rPr lang="zh-CN" altLang="en-US"/>
              <a:t>生产</a:t>
            </a:r>
            <a:r>
              <a:rPr lang="zh-CN" altLang="en-US"/>
              <a:t>辅助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 sz="1400"/>
              <a:t>大模型</a:t>
            </a:r>
            <a:r>
              <a:rPr lang="en-US" altLang="zh-CN" sz="1400"/>
              <a:t>+</a:t>
            </a:r>
            <a:r>
              <a:rPr lang="zh-CN" altLang="en-US" sz="1400"/>
              <a:t>工具</a:t>
            </a:r>
            <a:r>
              <a:rPr lang="en-US" altLang="zh-CN" sz="1400"/>
              <a:t>+MCP</a:t>
            </a:r>
            <a:endParaRPr lang="en-US" altLang="zh-CN" sz="1400"/>
          </a:p>
        </p:txBody>
      </p:sp>
      <p:sp>
        <p:nvSpPr>
          <p:cNvPr id="4" name="矩形 3"/>
          <p:cNvSpPr/>
          <p:nvPr/>
        </p:nvSpPr>
        <p:spPr>
          <a:xfrm>
            <a:off x="9503410" y="1576705"/>
            <a:ext cx="1790700" cy="47720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AI</a:t>
            </a:r>
            <a:endParaRPr lang="en-US" altLang="zh-CN"/>
          </a:p>
          <a:p>
            <a:pPr algn="ctr"/>
            <a:r>
              <a:rPr lang="zh-CN" altLang="en-US"/>
              <a:t>管理</a:t>
            </a:r>
            <a:r>
              <a:rPr lang="zh-CN" altLang="en-US"/>
              <a:t>辅助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 sz="1600"/>
              <a:t>钉钉多维表</a:t>
            </a:r>
            <a:endParaRPr lang="en-US" altLang="zh-CN" sz="1600"/>
          </a:p>
          <a:p>
            <a:pPr algn="ctr"/>
            <a:r>
              <a:rPr lang="en-US" altLang="zh-CN" sz="1600"/>
              <a:t>AI Agent+</a:t>
            </a:r>
            <a:r>
              <a:rPr lang="zh-CN" altLang="en-US" sz="1600"/>
              <a:t>知识库</a:t>
            </a:r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4257675" y="2280920"/>
            <a:ext cx="895350" cy="466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需求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57675" y="3119120"/>
            <a:ext cx="895350" cy="466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设计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57675" y="3957320"/>
            <a:ext cx="895350" cy="466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编码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57675" y="4690745"/>
            <a:ext cx="895350" cy="466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57675" y="5541645"/>
            <a:ext cx="895350" cy="466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发布</a:t>
            </a:r>
            <a:endParaRPr lang="zh-CN" altLang="en-US"/>
          </a:p>
        </p:txBody>
      </p: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>
            <a:off x="4705350" y="2747645"/>
            <a:ext cx="0" cy="371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2"/>
            <a:endCxn id="7" idx="0"/>
          </p:cNvCxnSpPr>
          <p:nvPr/>
        </p:nvCxnSpPr>
        <p:spPr>
          <a:xfrm>
            <a:off x="4705350" y="3585845"/>
            <a:ext cx="0" cy="371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2"/>
            <a:endCxn id="8" idx="0"/>
          </p:cNvCxnSpPr>
          <p:nvPr/>
        </p:nvCxnSpPr>
        <p:spPr>
          <a:xfrm>
            <a:off x="4705350" y="4424045"/>
            <a:ext cx="0" cy="266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2"/>
            <a:endCxn id="9" idx="0"/>
          </p:cNvCxnSpPr>
          <p:nvPr/>
        </p:nvCxnSpPr>
        <p:spPr>
          <a:xfrm>
            <a:off x="4705350" y="5157470"/>
            <a:ext cx="0" cy="384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9" idx="1"/>
            <a:endCxn id="7" idx="1"/>
          </p:cNvCxnSpPr>
          <p:nvPr/>
        </p:nvCxnSpPr>
        <p:spPr>
          <a:xfrm rot="10800000" flipH="1">
            <a:off x="4257675" y="4190365"/>
            <a:ext cx="3175" cy="1584325"/>
          </a:xfrm>
          <a:prstGeom prst="bentConnector3">
            <a:avLst>
              <a:gd name="adj1" fmla="val -75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8" idx="3"/>
            <a:endCxn id="7" idx="3"/>
          </p:cNvCxnSpPr>
          <p:nvPr/>
        </p:nvCxnSpPr>
        <p:spPr>
          <a:xfrm flipV="1">
            <a:off x="5153025" y="4191000"/>
            <a:ext cx="3175" cy="733425"/>
          </a:xfrm>
          <a:prstGeom prst="bentConnector3">
            <a:avLst>
              <a:gd name="adj1" fmla="val 75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9" idx="3"/>
            <a:endCxn id="5" idx="3"/>
          </p:cNvCxnSpPr>
          <p:nvPr/>
        </p:nvCxnSpPr>
        <p:spPr>
          <a:xfrm flipV="1">
            <a:off x="5153025" y="2514600"/>
            <a:ext cx="3175" cy="3260725"/>
          </a:xfrm>
          <a:prstGeom prst="bentConnector3">
            <a:avLst>
              <a:gd name="adj1" fmla="val 114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右箭头 17"/>
          <p:cNvSpPr/>
          <p:nvPr/>
        </p:nvSpPr>
        <p:spPr>
          <a:xfrm>
            <a:off x="2924175" y="3176270"/>
            <a:ext cx="552450" cy="132397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486525" y="1576705"/>
            <a:ext cx="2115185" cy="4771390"/>
          </a:xfrm>
          <a:prstGeom prst="rect">
            <a:avLst/>
          </a:prstGeom>
        </p:spPr>
        <p:style>
          <a:lnRef idx="3">
            <a:schemeClr val="accent5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zh-CN" altLang="en-US"/>
              <a:t>产出物价值</a:t>
            </a:r>
            <a:r>
              <a:rPr lang="zh-CN" altLang="en-US"/>
              <a:t>评定</a:t>
            </a:r>
            <a:endParaRPr lang="zh-CN" altLang="en-US"/>
          </a:p>
          <a:p>
            <a:pPr algn="ctr"/>
            <a:r>
              <a:rPr lang="zh-CN" altLang="en-US"/>
              <a:t>（</a:t>
            </a:r>
            <a:r>
              <a:rPr lang="zh-CN" altLang="en-US"/>
              <a:t>负责人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958965" y="2766695"/>
            <a:ext cx="1143000" cy="542925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工时</a:t>
            </a:r>
            <a:r>
              <a:rPr lang="zh-CN" altLang="en-US"/>
              <a:t>价值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958965" y="4147820"/>
            <a:ext cx="1143000" cy="542925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盈利</a:t>
            </a:r>
            <a:r>
              <a:rPr lang="zh-CN" altLang="en-US"/>
              <a:t>估计</a:t>
            </a:r>
            <a:endParaRPr lang="zh-CN" altLang="en-US"/>
          </a:p>
        </p:txBody>
      </p:sp>
      <p:sp>
        <p:nvSpPr>
          <p:cNvPr id="22" name="左箭头 21"/>
          <p:cNvSpPr/>
          <p:nvPr/>
        </p:nvSpPr>
        <p:spPr>
          <a:xfrm>
            <a:off x="8723630" y="3228658"/>
            <a:ext cx="657225" cy="1219200"/>
          </a:xfrm>
          <a:prstGeom prst="leftArrow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20" idx="2"/>
            <a:endCxn id="21" idx="0"/>
          </p:cNvCxnSpPr>
          <p:nvPr/>
        </p:nvCxnSpPr>
        <p:spPr>
          <a:xfrm>
            <a:off x="7530465" y="3309620"/>
            <a:ext cx="0" cy="838200"/>
          </a:xfrm>
          <a:prstGeom prst="straightConnector1">
            <a:avLst/>
          </a:prstGeom>
          <a:ln w="31750" cap="rnd">
            <a:solidFill>
              <a:schemeClr val="accent5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右箭头 23"/>
          <p:cNvSpPr/>
          <p:nvPr/>
        </p:nvSpPr>
        <p:spPr>
          <a:xfrm>
            <a:off x="5841365" y="2766695"/>
            <a:ext cx="552450" cy="2276475"/>
          </a:xfrm>
          <a:prstGeom prst="rightArrow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accent1"/>
                </a:solidFill>
              </a:rPr>
              <a:t>过程产出</a:t>
            </a:r>
            <a:endParaRPr lang="zh-CN" altLang="en-US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生产和管理支撑架构（产品</a:t>
            </a:r>
            <a:r>
              <a:rPr lang="zh-CN" altLang="en-US"/>
              <a:t>设计）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695960" y="1971675"/>
          <a:ext cx="10493375" cy="4376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215"/>
                <a:gridCol w="1196340"/>
                <a:gridCol w="1749425"/>
                <a:gridCol w="2710603"/>
                <a:gridCol w="1748896"/>
                <a:gridCol w="1748896"/>
              </a:tblGrid>
              <a:tr h="37782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AI</a:t>
                      </a:r>
                      <a:r>
                        <a:rPr lang="zh-CN" altLang="en-US">
                          <a:latin typeface="+mn-ea"/>
                        </a:rPr>
                        <a:t>辅助</a:t>
                      </a:r>
                      <a:r>
                        <a:rPr lang="zh-CN" altLang="en-US">
                          <a:latin typeface="+mn-ea"/>
                        </a:rPr>
                        <a:t>生产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生产（执行</a:t>
                      </a:r>
                      <a:r>
                        <a:rPr lang="zh-CN" altLang="en-US">
                          <a:latin typeface="+mn-ea"/>
                        </a:rPr>
                        <a:t>人）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产出</a:t>
                      </a:r>
                      <a:r>
                        <a:rPr lang="zh-CN" altLang="en-US">
                          <a:latin typeface="+mn-ea"/>
                        </a:rPr>
                        <a:t>物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管理（</a:t>
                      </a:r>
                      <a:r>
                        <a:rPr lang="zh-CN" altLang="en-US">
                          <a:latin typeface="+mn-ea"/>
                        </a:rPr>
                        <a:t>负责人）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AI</a:t>
                      </a:r>
                      <a:r>
                        <a:rPr lang="zh-CN" altLang="en-US">
                          <a:latin typeface="+mn-ea"/>
                        </a:rPr>
                        <a:t>辅助</a:t>
                      </a:r>
                      <a:r>
                        <a:rPr lang="zh-CN" altLang="en-US">
                          <a:latin typeface="+mn-ea"/>
                        </a:rPr>
                        <a:t>管理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7825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直接对话：</a:t>
                      </a:r>
                      <a:r>
                        <a:rPr lang="en-US" altLang="zh-CN" sz="1400" b="1">
                          <a:latin typeface="+mn-ea"/>
                          <a:cs typeface="+mn-ea"/>
                        </a:rPr>
                        <a:t>Gork</a:t>
                      </a: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b="1">
                          <a:latin typeface="+mn-ea"/>
                          <a:cs typeface="+mn-ea"/>
                        </a:rPr>
                        <a:t>DeepSeek</a:t>
                      </a:r>
                      <a:r>
                        <a:rPr lang="zh-CN" altLang="en-US" sz="1400" b="1">
                          <a:latin typeface="+mn-ea"/>
                          <a:cs typeface="+mn-ea"/>
                        </a:rPr>
                        <a:t>等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编码辅助：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b="1">
                          <a:latin typeface="+mn-ea"/>
                          <a:cs typeface="+mn-ea"/>
                        </a:rPr>
                        <a:t>cursor</a:t>
                      </a: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输出：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b="1">
                          <a:latin typeface="+mn-ea"/>
                          <a:cs typeface="+mn-ea"/>
                        </a:rPr>
                        <a:t>markdown</a:t>
                      </a: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b="1">
                          <a:latin typeface="+mn-ea"/>
                          <a:cs typeface="+mn-ea"/>
                        </a:rPr>
                        <a:t>html</a:t>
                      </a:r>
                      <a:r>
                        <a:rPr lang="zh-CN" altLang="en-US" sz="1400" b="1">
                          <a:latin typeface="+mn-ea"/>
                          <a:cs typeface="+mn-ea"/>
                        </a:rPr>
                        <a:t>等格式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 b="1">
                          <a:latin typeface="微软雅黑" panose="020B0503020204020204" charset="-122"/>
                          <a:cs typeface="+mn-ea"/>
                        </a:rPr>
                        <a:t>阶段一：产品设计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>
                          <a:latin typeface="+mn-ea"/>
                          <a:cs typeface="+mn-ea"/>
                        </a:rPr>
                        <a:t>将客户原始需求转化为清晰的产品需求文档（</a:t>
                      </a:r>
                      <a:r>
                        <a:rPr lang="en-US" altLang="zh-CN" sz="1400">
                          <a:latin typeface="+mn-ea"/>
                          <a:cs typeface="+mn-ea"/>
                        </a:rPr>
                        <a:t>PRD</a:t>
                      </a:r>
                      <a:r>
                        <a:rPr lang="zh-CN" altLang="en-US" sz="1400">
                          <a:latin typeface="+mn-ea"/>
                          <a:cs typeface="+mn-ea"/>
                        </a:rPr>
                        <a:t>）</a:t>
                      </a:r>
                      <a:endParaRPr lang="zh-CN" altLang="en-US" sz="140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1 </a:t>
                      </a:r>
                      <a:r>
                        <a:rPr lang="zh-CN" altLang="en-US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需求分析与梳理：</a:t>
                      </a:r>
                      <a:r>
                        <a:rPr lang="en-US" altLang="zh-CN" sz="1200" b="1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en-US" altLang="zh-CN" sz="1200">
                          <a:latin typeface="微软雅黑" panose="020B0503020204020204" charset="-122"/>
                          <a:cs typeface="+mn-ea"/>
                        </a:rPr>
                        <a:t>      </a:t>
                      </a:r>
                      <a:endParaRPr lang="en-US" altLang="zh-CN" sz="1200">
                        <a:latin typeface="微软雅黑" panose="020B0503020204020204" charset="-122"/>
                        <a:cs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en-US" altLang="en-US" sz="1000">
                          <a:latin typeface="微软雅黑" panose="020B0503020204020204" charset="-122"/>
                          <a:cs typeface="+mn-ea"/>
                        </a:rPr>
                        <a:t>■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通过多轮对话澄清模糊需求（例如：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“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请从用户视角拆解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‘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提高系统易用性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’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的具体需求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”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）。</a:t>
                      </a:r>
                      <a:endParaRPr lang="zh-CN" altLang="en-US" sz="1000">
                        <a:latin typeface="微软雅黑" panose="020B0503020204020204" charset="-122"/>
                        <a:cs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en-US" sz="1000">
                          <a:latin typeface="微软雅黑" panose="020B0503020204020204" charset="-122"/>
                          <a:cs typeface="+mn-ea"/>
                        </a:rPr>
                        <a:t>■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生成需求列表，划分优先级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MoSCoW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法则或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KANO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模型）。</a:t>
                      </a:r>
                      <a:endParaRPr lang="zh-CN" altLang="en-US" sz="1000">
                        <a:latin typeface="微软雅黑" panose="020B0503020204020204" charset="-122"/>
                        <a:cs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用户故事（</a:t>
                      </a:r>
                      <a:r>
                        <a:rPr lang="en-US" altLang="zh-CN" sz="1200">
                          <a:latin typeface="+mn-ea"/>
                        </a:rPr>
                        <a:t>User Stories</a:t>
                      </a:r>
                      <a:r>
                        <a:rPr lang="zh-CN" altLang="en-US" sz="1200">
                          <a:latin typeface="+mn-ea"/>
                        </a:rPr>
                        <a:t>）或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用例图（</a:t>
                      </a:r>
                      <a:r>
                        <a:rPr lang="en-US" altLang="zh-CN" sz="1200">
                          <a:latin typeface="+mn-ea"/>
                        </a:rPr>
                        <a:t>Use Case Diagram</a:t>
                      </a:r>
                      <a:r>
                        <a:rPr lang="zh-CN" altLang="en-US" sz="1200">
                          <a:latin typeface="+mn-ea"/>
                        </a:rPr>
                        <a:t>）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1">
                          <a:latin typeface="+mn-ea"/>
                        </a:rPr>
                        <a:t>2 </a:t>
                      </a:r>
                      <a:r>
                        <a:rPr lang="zh-CN" altLang="en-US" sz="1200" b="1">
                          <a:latin typeface="+mn-ea"/>
                        </a:rPr>
                        <a:t>竞品与市场分析：</a:t>
                      </a:r>
                      <a:endParaRPr lang="zh-CN" altLang="en-US" sz="1200" b="1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000">
                          <a:latin typeface="+mn-ea"/>
                        </a:rPr>
                        <a:t>分析公开竞品数据，生成功能对比报告（需人工验证数据准确性）</a:t>
                      </a:r>
                      <a:endParaRPr lang="zh-CN" altLang="en-US" sz="100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竞品功能对比报告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1">
                          <a:latin typeface="+mn-ea"/>
                        </a:rPr>
                        <a:t>3 </a:t>
                      </a:r>
                      <a:r>
                        <a:rPr lang="zh-CN" altLang="en-US" sz="1200" b="1">
                          <a:latin typeface="+mn-ea"/>
                        </a:rPr>
                        <a:t>文档生成</a:t>
                      </a:r>
                      <a:endParaRPr lang="zh-CN" altLang="en-US" sz="1200" b="1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000">
                          <a:latin typeface="+mn-ea"/>
                        </a:rPr>
                        <a:t>根据讨论结果生成结构化</a:t>
                      </a:r>
                      <a:r>
                        <a:rPr lang="en-US" altLang="zh-CN" sz="1000">
                          <a:latin typeface="+mn-ea"/>
                        </a:rPr>
                        <a:t>PRD</a:t>
                      </a:r>
                      <a:r>
                        <a:rPr lang="zh-CN" altLang="en-US" sz="1000">
                          <a:latin typeface="+mn-ea"/>
                        </a:rPr>
                        <a:t>（包含功能列表、非功能性需求、原型草图描述）。</a:t>
                      </a:r>
                      <a:r>
                        <a:rPr lang="en-US" altLang="zh-CN" sz="1000">
                          <a:latin typeface="+mn-ea"/>
                        </a:rPr>
                        <a:t> </a:t>
                      </a:r>
                      <a:endParaRPr lang="en-US" altLang="zh-CN" sz="1000">
                        <a:latin typeface="+mn-ea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latin typeface="+mn-ea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  <a:sym typeface="+mn-ea"/>
                        </a:rPr>
                        <a:t>产品需求文档（</a:t>
                      </a:r>
                      <a:r>
                        <a:rPr lang="en-US" altLang="zh-CN" sz="1200">
                          <a:latin typeface="+mn-ea"/>
                          <a:sym typeface="+mn-ea"/>
                        </a:rPr>
                        <a:t>PRD</a:t>
                      </a:r>
                      <a:r>
                        <a:rPr lang="zh-CN" altLang="en-US" sz="1200">
                          <a:latin typeface="+mn-ea"/>
                          <a:sym typeface="+mn-ea"/>
                        </a:rPr>
                        <a:t>）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  <a:sym typeface="+mn-ea"/>
                        </a:rPr>
                        <a:t>高保真原型（前端代码：</a:t>
                      </a:r>
                      <a:r>
                        <a:rPr lang="en-US" altLang="zh-CN" sz="1200">
                          <a:latin typeface="+mn-ea"/>
                          <a:sym typeface="+mn-ea"/>
                        </a:rPr>
                        <a:t>html+c</a:t>
                      </a:r>
                      <a:r>
                        <a:rPr lang="en-US" altLang="zh-CN" sz="1200">
                          <a:latin typeface="+mn-ea"/>
                          <a:sym typeface="+mn-ea"/>
                        </a:rPr>
                        <a:t>ss+js</a:t>
                      </a:r>
                      <a:r>
                        <a:rPr lang="zh-CN" altLang="en-US" sz="1200">
                          <a:latin typeface="+mn-ea"/>
                          <a:sym typeface="+mn-ea"/>
                        </a:rPr>
                        <a:t>、</a:t>
                      </a:r>
                      <a:r>
                        <a:rPr lang="en-US" altLang="zh-CN" sz="1200">
                          <a:latin typeface="+mn-ea"/>
                          <a:sym typeface="+mn-ea"/>
                        </a:rPr>
                        <a:t>vue3+json</a:t>
                      </a:r>
                      <a:r>
                        <a:rPr lang="zh-CN" altLang="en-US" sz="1200">
                          <a:latin typeface="+mn-ea"/>
                          <a:sym typeface="+mn-ea"/>
                        </a:rPr>
                        <a:t>等）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+mn-ea"/>
                        </a:rPr>
                        <a:t>注意事项：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200">
                          <a:latin typeface="+mn-ea"/>
                        </a:rPr>
                        <a:t>●</a:t>
                      </a:r>
                      <a:r>
                        <a:rPr lang="en-US" altLang="zh-CN" sz="1200">
                          <a:latin typeface="+mn-ea"/>
                        </a:rPr>
                        <a:t> AI</a:t>
                      </a:r>
                      <a:r>
                        <a:rPr lang="zh-CN" altLang="en-US" sz="1200">
                          <a:latin typeface="+mn-ea"/>
                        </a:rPr>
                        <a:t>可能忽略隐性需求（如合规性），需人工补充。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200">
                          <a:latin typeface="+mn-ea"/>
                        </a:rPr>
                        <a:t>●</a:t>
                      </a:r>
                      <a:r>
                        <a:rPr lang="en-US" altLang="zh-CN" sz="1200">
                          <a:latin typeface="+mn-ea"/>
                        </a:rPr>
                        <a:t> </a:t>
                      </a:r>
                      <a:r>
                        <a:rPr lang="zh-CN" altLang="en-US" sz="1200">
                          <a:latin typeface="+mn-ea"/>
                        </a:rPr>
                        <a:t>关键决策点（如需求优先级）需人工确认。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3529330" y="1423670"/>
            <a:ext cx="342900" cy="752475"/>
          </a:xfrm>
          <a:prstGeom prst="ben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流程图: 文档 6"/>
          <p:cNvSpPr/>
          <p:nvPr/>
        </p:nvSpPr>
        <p:spPr>
          <a:xfrm>
            <a:off x="1344295" y="1309370"/>
            <a:ext cx="1827530" cy="561975"/>
          </a:xfrm>
          <a:prstGeom prst="flowChartDocumen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商务：原始</a:t>
            </a:r>
            <a:r>
              <a:rPr lang="zh-CN" altLang="en-US"/>
              <a:t>需求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生产和管理支撑架构（系统设计）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695960" y="1971675"/>
          <a:ext cx="10493375" cy="4376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215"/>
                <a:gridCol w="1196340"/>
                <a:gridCol w="1749425"/>
                <a:gridCol w="2710603"/>
                <a:gridCol w="1748896"/>
                <a:gridCol w="1748896"/>
              </a:tblGrid>
              <a:tr h="37782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AI</a:t>
                      </a:r>
                      <a:r>
                        <a:rPr lang="zh-CN" altLang="en-US">
                          <a:latin typeface="+mn-ea"/>
                        </a:rPr>
                        <a:t>辅助</a:t>
                      </a:r>
                      <a:r>
                        <a:rPr lang="zh-CN" altLang="en-US">
                          <a:latin typeface="+mn-ea"/>
                        </a:rPr>
                        <a:t>生产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生产（执行</a:t>
                      </a:r>
                      <a:r>
                        <a:rPr lang="zh-CN" altLang="en-US">
                          <a:latin typeface="+mn-ea"/>
                        </a:rPr>
                        <a:t>人）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产出</a:t>
                      </a:r>
                      <a:r>
                        <a:rPr lang="zh-CN" altLang="en-US">
                          <a:latin typeface="+mn-ea"/>
                        </a:rPr>
                        <a:t>物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</a:rPr>
                        <a:t>管理（负责人）</a:t>
                      </a:r>
                      <a:endParaRPr lang="zh-CN" altLang="en-US" sz="1800">
                        <a:latin typeface="+mn-ea"/>
                      </a:endParaRPr>
                    </a:p>
                  </a:txBody>
                  <a:tcPr anchor="ctr" anchorCtr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</a:rPr>
                        <a:t>AI辅助管理</a:t>
                      </a:r>
                      <a:endParaRPr lang="zh-CN" altLang="en-US" sz="1800">
                        <a:latin typeface="+mn-ea"/>
                      </a:endParaRPr>
                    </a:p>
                  </a:txBody>
                  <a:tcPr anchor="ctr" anchorCtr="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08635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直接对话：</a:t>
                      </a:r>
                      <a:r>
                        <a:rPr lang="en-US" altLang="zh-CN" sz="1400" b="1">
                          <a:latin typeface="+mn-ea"/>
                          <a:cs typeface="+mn-ea"/>
                        </a:rPr>
                        <a:t>Gork</a:t>
                      </a: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b="1">
                          <a:latin typeface="+mn-ea"/>
                          <a:cs typeface="+mn-ea"/>
                        </a:rPr>
                        <a:t>DeepSeek</a:t>
                      </a:r>
                      <a:r>
                        <a:rPr lang="zh-CN" altLang="en-US" sz="1400" b="1">
                          <a:latin typeface="+mn-ea"/>
                          <a:cs typeface="+mn-ea"/>
                        </a:rPr>
                        <a:t>等</a:t>
                      </a: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输出：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b="1">
                          <a:latin typeface="+mn-ea"/>
                          <a:cs typeface="+mn-ea"/>
                        </a:rPr>
                        <a:t>markdown</a:t>
                      </a: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格式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 b="1">
                          <a:latin typeface="微软雅黑" panose="020B0503020204020204" charset="-122"/>
                          <a:cs typeface="+mn-ea"/>
                        </a:rPr>
                        <a:t>阶段二：系统</a:t>
                      </a:r>
                      <a:r>
                        <a:rPr lang="zh-CN" altLang="en-US" sz="1400" b="1">
                          <a:latin typeface="微软雅黑" panose="020B0503020204020204" charset="-122"/>
                          <a:cs typeface="+mn-ea"/>
                        </a:rPr>
                        <a:t>设计</a:t>
                      </a:r>
                      <a:endParaRPr lang="zh-CN" altLang="en-US" sz="1400" b="1">
                        <a:latin typeface="微软雅黑" panose="020B0503020204020204" charset="-122"/>
                        <a:cs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>
                          <a:latin typeface="+mn-ea"/>
                          <a:cs typeface="+mn-ea"/>
                        </a:rPr>
                        <a:t>将</a:t>
                      </a:r>
                      <a:r>
                        <a:rPr lang="en-US" altLang="zh-CN" sz="1400">
                          <a:latin typeface="+mn-ea"/>
                          <a:cs typeface="+mn-ea"/>
                        </a:rPr>
                        <a:t>PRD</a:t>
                      </a:r>
                      <a:r>
                        <a:rPr lang="zh-CN" altLang="en-US" sz="1400">
                          <a:latin typeface="+mn-ea"/>
                          <a:cs typeface="+mn-ea"/>
                        </a:rPr>
                        <a:t>和</a:t>
                      </a:r>
                      <a:r>
                        <a:rPr lang="zh-CN" altLang="en-US" sz="1400">
                          <a:latin typeface="+mn-ea"/>
                          <a:cs typeface="+mn-ea"/>
                        </a:rPr>
                        <a:t>高保真转化为技术设计方案</a:t>
                      </a:r>
                      <a:endParaRPr lang="zh-CN" altLang="en-US" sz="140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1 </a:t>
                      </a:r>
                      <a:r>
                        <a:rPr lang="zh-CN" altLang="en-US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系统总体设计</a:t>
                      </a:r>
                      <a:r>
                        <a:rPr lang="en-US" altLang="zh-CN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/</a:t>
                      </a:r>
                      <a:r>
                        <a:rPr lang="zh-CN" altLang="en-US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顶层</a:t>
                      </a:r>
                      <a:r>
                        <a:rPr lang="zh-CN" altLang="en-US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设计：</a:t>
                      </a:r>
                      <a:r>
                        <a:rPr lang="en-US" altLang="zh-CN" sz="1200" b="1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en-US" altLang="zh-CN" sz="1200">
                          <a:latin typeface="微软雅黑" panose="020B0503020204020204" charset="-122"/>
                          <a:cs typeface="+mn-ea"/>
                        </a:rPr>
                        <a:t>      </a:t>
                      </a:r>
                      <a:endParaRPr lang="en-US" altLang="zh-CN" sz="1200">
                        <a:latin typeface="微软雅黑" panose="020B0503020204020204" charset="-122"/>
                        <a:cs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  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根据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PRD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生成系统模块划分、技术选型建议（例如：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“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微服务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 vs 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单体架构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”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优劣分析）。</a:t>
                      </a:r>
                      <a:endParaRPr lang="zh-CN" altLang="en-US" sz="1000">
                        <a:latin typeface="微软雅黑" panose="020B0503020204020204" charset="-122"/>
                        <a:cs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架构图（如</a:t>
                      </a:r>
                      <a:r>
                        <a:rPr lang="en-US" altLang="zh-CN" sz="1200">
                          <a:latin typeface="+mn-ea"/>
                        </a:rPr>
                        <a:t>C4</a:t>
                      </a:r>
                      <a:r>
                        <a:rPr lang="zh-CN" altLang="en-US" sz="1200">
                          <a:latin typeface="+mn-ea"/>
                        </a:rPr>
                        <a:t>模型描述）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数据库</a:t>
                      </a:r>
                      <a:r>
                        <a:rPr lang="en-US" altLang="zh-CN" sz="1200">
                          <a:latin typeface="+mn-ea"/>
                        </a:rPr>
                        <a:t>ER</a:t>
                      </a:r>
                      <a:r>
                        <a:rPr lang="zh-CN" altLang="en-US" sz="1200">
                          <a:latin typeface="+mn-ea"/>
                        </a:rPr>
                        <a:t>图（需人工优化）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1">
                          <a:latin typeface="+mn-ea"/>
                        </a:rPr>
                        <a:t>2 </a:t>
                      </a:r>
                      <a:r>
                        <a:rPr lang="zh-CN" altLang="en-US" sz="1200" b="1">
                          <a:latin typeface="+mn-ea"/>
                        </a:rPr>
                        <a:t>系统</a:t>
                      </a:r>
                      <a:r>
                        <a:rPr lang="en-US" altLang="zh-CN" sz="1200" b="1">
                          <a:latin typeface="+mn-ea"/>
                        </a:rPr>
                        <a:t>/</a:t>
                      </a:r>
                      <a:r>
                        <a:rPr lang="zh-CN" altLang="en-US" sz="1200" b="1">
                          <a:latin typeface="+mn-ea"/>
                        </a:rPr>
                        <a:t>模块详细</a:t>
                      </a:r>
                      <a:r>
                        <a:rPr lang="zh-CN" altLang="en-US" sz="1200" b="1">
                          <a:latin typeface="+mn-ea"/>
                        </a:rPr>
                        <a:t>设计：</a:t>
                      </a:r>
                      <a:endParaRPr lang="zh-CN" altLang="en-US" sz="1200" b="1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latin typeface="+mn-ea"/>
                        </a:rPr>
                        <a:t> </a:t>
                      </a:r>
                      <a:r>
                        <a:rPr lang="en-US" altLang="en-US" sz="1000">
                          <a:latin typeface="+mn-ea"/>
                        </a:rPr>
                        <a:t>■</a:t>
                      </a:r>
                      <a:r>
                        <a:rPr lang="en-US" altLang="zh-CN" sz="1000">
                          <a:latin typeface="+mn-ea"/>
                        </a:rPr>
                        <a:t> </a:t>
                      </a:r>
                      <a:r>
                        <a:rPr lang="zh-CN" altLang="en-US" sz="1000">
                          <a:latin typeface="+mn-ea"/>
                        </a:rPr>
                        <a:t>生成</a:t>
                      </a:r>
                      <a:r>
                        <a:rPr lang="en-US" altLang="zh-CN" sz="1000">
                          <a:latin typeface="+mn-ea"/>
                        </a:rPr>
                        <a:t>API</a:t>
                      </a:r>
                      <a:r>
                        <a:rPr lang="zh-CN" altLang="en-US" sz="1000">
                          <a:latin typeface="+mn-ea"/>
                        </a:rPr>
                        <a:t>接口定义（</a:t>
                      </a:r>
                      <a:r>
                        <a:rPr lang="en-US" altLang="zh-CN" sz="1000">
                          <a:latin typeface="+mn-ea"/>
                        </a:rPr>
                        <a:t>Swagger/YAML</a:t>
                      </a:r>
                      <a:r>
                        <a:rPr lang="zh-CN" altLang="en-US" sz="1000">
                          <a:latin typeface="+mn-ea"/>
                        </a:rPr>
                        <a:t>格式）。</a:t>
                      </a:r>
                      <a:endParaRPr lang="zh-CN" altLang="en-US" sz="1000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latin typeface="+mn-ea"/>
                        </a:rPr>
                        <a:t> </a:t>
                      </a:r>
                      <a:r>
                        <a:rPr lang="en-US" altLang="en-US" sz="1000">
                          <a:latin typeface="+mn-ea"/>
                        </a:rPr>
                        <a:t>■</a:t>
                      </a:r>
                      <a:r>
                        <a:rPr lang="en-US" altLang="zh-CN" sz="1000">
                          <a:latin typeface="+mn-ea"/>
                        </a:rPr>
                        <a:t> </a:t>
                      </a:r>
                      <a:r>
                        <a:rPr lang="zh-CN" altLang="en-US" sz="1000">
                          <a:latin typeface="+mn-ea"/>
                        </a:rPr>
                        <a:t>提供算法伪代码或设计模式建议（如</a:t>
                      </a:r>
                      <a:r>
                        <a:rPr lang="en-US" altLang="zh-CN" sz="1000">
                          <a:latin typeface="+mn-ea"/>
                        </a:rPr>
                        <a:t>“</a:t>
                      </a:r>
                      <a:r>
                        <a:rPr lang="zh-CN" altLang="en-US" sz="1000">
                          <a:latin typeface="+mn-ea"/>
                        </a:rPr>
                        <a:t>支付模块适合采用策略模式</a:t>
                      </a:r>
                      <a:r>
                        <a:rPr lang="en-US" altLang="zh-CN" sz="1000">
                          <a:latin typeface="+mn-ea"/>
                        </a:rPr>
                        <a:t>”</a:t>
                      </a:r>
                      <a:r>
                        <a:rPr lang="zh-CN" altLang="en-US" sz="1000">
                          <a:latin typeface="+mn-ea"/>
                        </a:rPr>
                        <a:t>）。</a:t>
                      </a:r>
                      <a:endParaRPr lang="zh-CN" altLang="en-US" sz="100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类图、时序图（需人工校验逻辑合理性）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数据字典（需人工</a:t>
                      </a:r>
                      <a:r>
                        <a:rPr lang="zh-CN" altLang="en-US" sz="1200">
                          <a:latin typeface="+mn-ea"/>
                        </a:rPr>
                        <a:t>优化）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1">
                          <a:latin typeface="+mn-ea"/>
                          <a:sym typeface="+mn-ea"/>
                        </a:rPr>
                        <a:t>3 </a:t>
                      </a:r>
                      <a:r>
                        <a:rPr lang="zh-CN" altLang="en-US" sz="1200" b="1">
                          <a:latin typeface="+mn-ea"/>
                          <a:sym typeface="+mn-ea"/>
                        </a:rPr>
                        <a:t>文档生成</a:t>
                      </a:r>
                      <a:endParaRPr lang="zh-CN" altLang="en-US" sz="1200" b="1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000" b="0">
                          <a:latin typeface="+mn-ea"/>
                        </a:rPr>
                        <a:t>按文档格式模板汇总和输出</a:t>
                      </a:r>
                      <a:endParaRPr lang="zh-CN" altLang="en-US" sz="1000" b="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  <a:sym typeface="+mn-ea"/>
                        </a:rPr>
                        <a:t>系统总体</a:t>
                      </a:r>
                      <a:r>
                        <a:rPr lang="en-US" altLang="zh-CN" sz="1200">
                          <a:latin typeface="+mn-ea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+mn-ea"/>
                          <a:sym typeface="+mn-ea"/>
                        </a:rPr>
                        <a:t>顶层设计文档</a:t>
                      </a:r>
                      <a:endParaRPr lang="zh-CN" altLang="en-US" sz="1200">
                        <a:latin typeface="+mn-ea"/>
                        <a:sym typeface="+mn-ea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  <a:sym typeface="+mn-ea"/>
                        </a:rPr>
                        <a:t>系统</a:t>
                      </a:r>
                      <a:r>
                        <a:rPr lang="en-US" altLang="zh-CN" sz="1200">
                          <a:latin typeface="+mn-ea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+mn-ea"/>
                          <a:sym typeface="+mn-ea"/>
                        </a:rPr>
                        <a:t>模块详细设计文档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  <a:sym typeface="+mn-ea"/>
                        </a:rPr>
                        <a:t>数据库设计文档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+mn-ea"/>
                        </a:rPr>
                        <a:t>注意事项：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200">
                          <a:latin typeface="+mn-ea"/>
                        </a:rPr>
                        <a:t>●</a:t>
                      </a:r>
                      <a:r>
                        <a:rPr lang="en-US" altLang="zh-CN" sz="1200">
                          <a:latin typeface="+mn-ea"/>
                        </a:rPr>
                        <a:t> AI</a:t>
                      </a:r>
                      <a:r>
                        <a:rPr lang="zh-CN" altLang="en-US" sz="1200">
                          <a:latin typeface="+mn-ea"/>
                        </a:rPr>
                        <a:t>可能过度设计，需根据团队规模和技术能力简化。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200">
                          <a:latin typeface="+mn-ea"/>
                        </a:rPr>
                        <a:t>●</a:t>
                      </a:r>
                      <a:r>
                        <a:rPr lang="en-US" altLang="zh-CN" sz="1200">
                          <a:latin typeface="+mn-ea"/>
                        </a:rPr>
                        <a:t> </a:t>
                      </a:r>
                      <a:r>
                        <a:rPr lang="zh-CN" altLang="en-US" sz="1200">
                          <a:latin typeface="+mn-ea"/>
                        </a:rPr>
                        <a:t>关键性能指标（如</a:t>
                      </a:r>
                      <a:r>
                        <a:rPr lang="en-US" altLang="zh-CN" sz="1200">
                          <a:latin typeface="+mn-ea"/>
                        </a:rPr>
                        <a:t>QPS</a:t>
                      </a:r>
                      <a:r>
                        <a:rPr lang="zh-CN" altLang="en-US" sz="1200">
                          <a:latin typeface="+mn-ea"/>
                        </a:rPr>
                        <a:t>）需人工评估。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3529330" y="1423670"/>
            <a:ext cx="342900" cy="752475"/>
          </a:xfrm>
          <a:prstGeom prst="ben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流程图: 文档 6"/>
          <p:cNvSpPr/>
          <p:nvPr/>
        </p:nvSpPr>
        <p:spPr>
          <a:xfrm>
            <a:off x="963930" y="1309370"/>
            <a:ext cx="2207895" cy="561975"/>
          </a:xfrm>
          <a:prstGeom prst="flowChartDocumen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产品：</a:t>
            </a:r>
            <a:r>
              <a:rPr lang="en-US" altLang="zh-CN"/>
              <a:t>PRD+</a:t>
            </a:r>
            <a:r>
              <a:rPr lang="zh-CN" altLang="en-US"/>
              <a:t>高</a:t>
            </a:r>
            <a:r>
              <a:rPr lang="zh-CN" altLang="en-US"/>
              <a:t>保真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生产和管理支撑架构（</a:t>
            </a:r>
            <a:r>
              <a:rPr lang="zh-CN" altLang="en-US">
                <a:sym typeface="+mn-ea"/>
              </a:rPr>
              <a:t>编码）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695960" y="1971675"/>
          <a:ext cx="10493375" cy="4376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215"/>
                <a:gridCol w="1196340"/>
                <a:gridCol w="1749425"/>
                <a:gridCol w="2710603"/>
                <a:gridCol w="1748896"/>
                <a:gridCol w="1748896"/>
              </a:tblGrid>
              <a:tr h="37782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AI</a:t>
                      </a:r>
                      <a:r>
                        <a:rPr lang="zh-CN" altLang="en-US">
                          <a:latin typeface="+mn-ea"/>
                        </a:rPr>
                        <a:t>辅助</a:t>
                      </a:r>
                      <a:r>
                        <a:rPr lang="zh-CN" altLang="en-US">
                          <a:latin typeface="+mn-ea"/>
                        </a:rPr>
                        <a:t>生产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生产（执行</a:t>
                      </a:r>
                      <a:r>
                        <a:rPr lang="zh-CN" altLang="en-US">
                          <a:latin typeface="+mn-ea"/>
                        </a:rPr>
                        <a:t>人）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产出</a:t>
                      </a:r>
                      <a:r>
                        <a:rPr lang="zh-CN" altLang="en-US">
                          <a:latin typeface="+mn-ea"/>
                        </a:rPr>
                        <a:t>物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</a:rPr>
                        <a:t>管理（负责人）</a:t>
                      </a:r>
                      <a:endParaRPr lang="zh-CN" altLang="en-US" sz="1800">
                        <a:latin typeface="+mn-ea"/>
                      </a:endParaRPr>
                    </a:p>
                  </a:txBody>
                  <a:tcPr anchor="ctr" anchorCtr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</a:rPr>
                        <a:t>AI辅助管理</a:t>
                      </a:r>
                      <a:endParaRPr lang="zh-CN" altLang="en-US" sz="1800">
                        <a:latin typeface="+mn-ea"/>
                      </a:endParaRPr>
                    </a:p>
                  </a:txBody>
                  <a:tcPr anchor="ctr" anchorCtr="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08635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编码辅助：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b="1">
                          <a:latin typeface="+mn-ea"/>
                          <a:cs typeface="+mn-ea"/>
                        </a:rPr>
                        <a:t>cursor</a:t>
                      </a: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输出：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代码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 b="1">
                          <a:latin typeface="微软雅黑" panose="020B0503020204020204" charset="-122"/>
                          <a:cs typeface="+mn-ea"/>
                        </a:rPr>
                        <a:t>阶段三：</a:t>
                      </a:r>
                      <a:r>
                        <a:rPr lang="zh-CN" altLang="en-US" sz="1400" b="1">
                          <a:latin typeface="微软雅黑" panose="020B0503020204020204" charset="-122"/>
                          <a:cs typeface="+mn-ea"/>
                        </a:rPr>
                        <a:t>编码</a:t>
                      </a:r>
                      <a:endParaRPr lang="zh-CN" altLang="en-US" sz="1400" b="1">
                        <a:latin typeface="微软雅黑" panose="020B0503020204020204" charset="-122"/>
                        <a:cs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>
                          <a:latin typeface="+mn-ea"/>
                          <a:cs typeface="+mn-ea"/>
                        </a:rPr>
                        <a:t>将设计文档转化为可执行代码</a:t>
                      </a:r>
                      <a:endParaRPr lang="zh-CN" altLang="en-US" sz="140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1 </a:t>
                      </a:r>
                      <a:r>
                        <a:rPr lang="zh-CN" altLang="en-US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代码</a:t>
                      </a:r>
                      <a:r>
                        <a:rPr lang="zh-CN" altLang="en-US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生成：</a:t>
                      </a:r>
                      <a:r>
                        <a:rPr lang="en-US" altLang="zh-CN" sz="1200" b="1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en-US" altLang="zh-CN" sz="1200">
                          <a:latin typeface="微软雅黑" panose="020B0503020204020204" charset="-122"/>
                          <a:cs typeface="+mn-ea"/>
                        </a:rPr>
                        <a:t>      </a:t>
                      </a:r>
                      <a:endParaRPr lang="en-US" altLang="zh-CN" sz="1200">
                        <a:latin typeface="微软雅黑" panose="020B0503020204020204" charset="-122"/>
                        <a:cs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en-US" sz="1000">
                          <a:latin typeface="微软雅黑" panose="020B0503020204020204" charset="-122"/>
                          <a:cs typeface="+mn-ea"/>
                        </a:rPr>
                        <a:t>■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生成模块代码（如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Controller/Service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层）、单元测试框架（如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JUnit/Mockito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模板）。</a:t>
                      </a:r>
                      <a:endParaRPr lang="zh-CN" altLang="en-US" sz="1000">
                        <a:latin typeface="微软雅黑" panose="020B0503020204020204" charset="-122"/>
                        <a:cs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en-US" sz="1000">
                          <a:latin typeface="微软雅黑" panose="020B0503020204020204" charset="-122"/>
                          <a:cs typeface="+mn-ea"/>
                        </a:rPr>
                        <a:t>■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提供代码优化建议（如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“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此处可用缓存优化数据库查询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”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）。</a:t>
                      </a:r>
                      <a:endParaRPr lang="zh-CN" altLang="en-US" sz="1000">
                        <a:latin typeface="微软雅黑" panose="020B0503020204020204" charset="-122"/>
                        <a:cs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功能</a:t>
                      </a:r>
                      <a:r>
                        <a:rPr lang="zh-CN" altLang="en-US" sz="1200">
                          <a:latin typeface="+mn-ea"/>
                        </a:rPr>
                        <a:t>实现代码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功能配置数据（表、系统变量、集成配置项</a:t>
                      </a:r>
                      <a:r>
                        <a:rPr lang="zh-CN" altLang="en-US" sz="1200">
                          <a:latin typeface="+mn-ea"/>
                        </a:rPr>
                        <a:t>等）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单元</a:t>
                      </a:r>
                      <a:r>
                        <a:rPr lang="en-US" altLang="zh-CN" sz="1200">
                          <a:latin typeface="+mn-ea"/>
                        </a:rPr>
                        <a:t>/</a:t>
                      </a:r>
                      <a:r>
                        <a:rPr lang="zh-CN" altLang="en-US" sz="1200">
                          <a:latin typeface="+mn-ea"/>
                        </a:rPr>
                        <a:t>集成</a:t>
                      </a:r>
                      <a:r>
                        <a:rPr lang="en-US" altLang="zh-CN" sz="1200">
                          <a:latin typeface="+mn-ea"/>
                        </a:rPr>
                        <a:t>/</a:t>
                      </a:r>
                      <a:r>
                        <a:rPr lang="zh-CN" altLang="en-US" sz="1200">
                          <a:latin typeface="+mn-ea"/>
                        </a:rPr>
                        <a:t>系统测试</a:t>
                      </a:r>
                      <a:r>
                        <a:rPr lang="zh-CN" altLang="en-US" sz="1200">
                          <a:latin typeface="+mn-ea"/>
                        </a:rPr>
                        <a:t>用例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1">
                          <a:latin typeface="+mn-ea"/>
                        </a:rPr>
                        <a:t>2 </a:t>
                      </a:r>
                      <a:r>
                        <a:rPr lang="zh-CN" altLang="en-US" sz="1200" b="1">
                          <a:latin typeface="+mn-ea"/>
                        </a:rPr>
                        <a:t>代码审查（待</a:t>
                      </a:r>
                      <a:r>
                        <a:rPr lang="zh-CN" altLang="en-US" sz="1200" b="1">
                          <a:latin typeface="+mn-ea"/>
                        </a:rPr>
                        <a:t>研究）</a:t>
                      </a:r>
                      <a:r>
                        <a:rPr lang="zh-CN" altLang="en-US" sz="1200" b="1">
                          <a:latin typeface="+mn-ea"/>
                        </a:rPr>
                        <a:t>：</a:t>
                      </a:r>
                      <a:endParaRPr lang="zh-CN" altLang="en-US" sz="1200" b="1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latin typeface="+mn-ea"/>
                        </a:rPr>
                        <a:t> </a:t>
                      </a:r>
                      <a:r>
                        <a:rPr lang="en-US" altLang="en-US" sz="1000">
                          <a:latin typeface="+mn-ea"/>
                        </a:rPr>
                        <a:t>■</a:t>
                      </a:r>
                      <a:r>
                        <a:rPr lang="en-US" altLang="zh-CN" sz="1000">
                          <a:latin typeface="+mn-ea"/>
                        </a:rPr>
                        <a:t> </a:t>
                      </a:r>
                      <a:r>
                        <a:rPr lang="zh-CN" altLang="en-US" sz="1000">
                          <a:latin typeface="+mn-ea"/>
                        </a:rPr>
                        <a:t>静态检查（</a:t>
                      </a:r>
                      <a:r>
                        <a:rPr lang="en-US" altLang="zh-CN" sz="1000">
                          <a:latin typeface="+mn-ea"/>
                        </a:rPr>
                        <a:t>SonarQube</a:t>
                      </a:r>
                      <a:r>
                        <a:rPr lang="zh-CN" altLang="en-US" sz="1000">
                          <a:latin typeface="+mn-ea"/>
                        </a:rPr>
                        <a:t>替代方案）、风格一致性修复。</a:t>
                      </a:r>
                      <a:endParaRPr lang="zh-CN" altLang="en-US" sz="1000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latin typeface="+mn-ea"/>
                        </a:rPr>
                        <a:t> </a:t>
                      </a:r>
                      <a:r>
                        <a:rPr lang="en-US" altLang="en-US" sz="1000">
                          <a:latin typeface="+mn-ea"/>
                        </a:rPr>
                        <a:t>■</a:t>
                      </a:r>
                      <a:r>
                        <a:rPr lang="en-US" altLang="zh-CN" sz="1000">
                          <a:latin typeface="+mn-ea"/>
                        </a:rPr>
                        <a:t> </a:t>
                      </a:r>
                      <a:r>
                        <a:rPr lang="zh-CN" altLang="en-US" sz="1000">
                          <a:latin typeface="+mn-ea"/>
                        </a:rPr>
                        <a:t>识别潜在安全漏洞（如</a:t>
                      </a:r>
                      <a:r>
                        <a:rPr lang="en-US" altLang="zh-CN" sz="1000">
                          <a:latin typeface="+mn-ea"/>
                        </a:rPr>
                        <a:t>SQL</a:t>
                      </a:r>
                      <a:r>
                        <a:rPr lang="zh-CN" altLang="en-US" sz="1000">
                          <a:latin typeface="+mn-ea"/>
                        </a:rPr>
                        <a:t>注入）。</a:t>
                      </a:r>
                      <a:endParaRPr lang="zh-CN" altLang="en-US" sz="100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代码审查报告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可运行代码仓库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endParaRPr lang="zh-CN" altLang="en-US" sz="1000" b="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+mn-ea"/>
                        </a:rPr>
                        <a:t>注意事项：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200">
                          <a:latin typeface="+mn-ea"/>
                        </a:rPr>
                        <a:t>●</a:t>
                      </a:r>
                      <a:r>
                        <a:rPr lang="en-US" altLang="zh-CN" sz="1200">
                          <a:latin typeface="+mn-ea"/>
                        </a:rPr>
                        <a:t> AI</a:t>
                      </a:r>
                      <a:r>
                        <a:rPr lang="zh-CN" altLang="en-US" sz="1200">
                          <a:latin typeface="+mn-ea"/>
                        </a:rPr>
                        <a:t>生成的代码需人工测试核心逻辑（如支付金额计算）。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200">
                          <a:latin typeface="+mn-ea"/>
                        </a:rPr>
                        <a:t>●</a:t>
                      </a:r>
                      <a:r>
                        <a:rPr lang="en-US" altLang="zh-CN" sz="1200">
                          <a:latin typeface="+mn-ea"/>
                        </a:rPr>
                        <a:t> </a:t>
                      </a:r>
                      <a:r>
                        <a:rPr lang="zh-CN" altLang="en-US" sz="1200">
                          <a:latin typeface="+mn-ea"/>
                        </a:rPr>
                        <a:t>复杂业务逻辑需拆分多次生成并人工组装。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圆角右箭头 3"/>
          <p:cNvSpPr/>
          <p:nvPr/>
        </p:nvSpPr>
        <p:spPr>
          <a:xfrm rot="5400000">
            <a:off x="3529330" y="1423670"/>
            <a:ext cx="342900" cy="752475"/>
          </a:xfrm>
          <a:prstGeom prst="ben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流程图: 文档 7"/>
          <p:cNvSpPr/>
          <p:nvPr/>
        </p:nvSpPr>
        <p:spPr>
          <a:xfrm>
            <a:off x="963930" y="1309370"/>
            <a:ext cx="2361565" cy="561975"/>
          </a:xfrm>
          <a:prstGeom prst="flowChartDocumen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设计：系统设计</a:t>
            </a:r>
            <a:r>
              <a:rPr lang="zh-CN" altLang="en-US"/>
              <a:t>文档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生产和管理支撑架构（</a:t>
            </a:r>
            <a:r>
              <a:rPr lang="zh-CN" altLang="en-US">
                <a:sym typeface="+mn-ea"/>
              </a:rPr>
              <a:t>测试）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695960" y="1971675"/>
          <a:ext cx="10493375" cy="4559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215"/>
                <a:gridCol w="1196340"/>
                <a:gridCol w="1749425"/>
                <a:gridCol w="2710603"/>
                <a:gridCol w="1748896"/>
                <a:gridCol w="1748896"/>
              </a:tblGrid>
              <a:tr h="37782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AI</a:t>
                      </a:r>
                      <a:r>
                        <a:rPr lang="zh-CN" altLang="en-US">
                          <a:latin typeface="+mn-ea"/>
                        </a:rPr>
                        <a:t>辅助</a:t>
                      </a:r>
                      <a:r>
                        <a:rPr lang="zh-CN" altLang="en-US">
                          <a:latin typeface="+mn-ea"/>
                        </a:rPr>
                        <a:t>生产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生产（执行</a:t>
                      </a:r>
                      <a:r>
                        <a:rPr lang="zh-CN" altLang="en-US">
                          <a:latin typeface="+mn-ea"/>
                        </a:rPr>
                        <a:t>人）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产出</a:t>
                      </a:r>
                      <a:r>
                        <a:rPr lang="zh-CN" altLang="en-US">
                          <a:latin typeface="+mn-ea"/>
                        </a:rPr>
                        <a:t>物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</a:rPr>
                        <a:t>管理（负责人）</a:t>
                      </a:r>
                      <a:endParaRPr lang="zh-CN" altLang="en-US" sz="1800">
                        <a:latin typeface="+mn-ea"/>
                      </a:endParaRPr>
                    </a:p>
                  </a:txBody>
                  <a:tcPr anchor="ctr" anchorCtr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</a:rPr>
                        <a:t>AI辅助管理</a:t>
                      </a:r>
                      <a:endParaRPr lang="zh-CN" altLang="en-US" sz="1800">
                        <a:latin typeface="+mn-ea"/>
                      </a:endParaRPr>
                    </a:p>
                  </a:txBody>
                  <a:tcPr anchor="ctr" anchorCtr="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08635">
                <a:tc rowSpan="5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测试辅助：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b="1">
                          <a:latin typeface="+mn-ea"/>
                          <a:cs typeface="+mn-ea"/>
                        </a:rPr>
                        <a:t>cursor+</a:t>
                      </a:r>
                      <a:r>
                        <a:rPr lang="en-US" altLang="zh-CN" sz="1400" b="1">
                          <a:latin typeface="+mn-ea"/>
                          <a:cs typeface="+mn-ea"/>
                        </a:rPr>
                        <a:t>mcp</a:t>
                      </a: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输出：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b="1">
                          <a:latin typeface="+mn-ea"/>
                          <a:cs typeface="+mn-ea"/>
                        </a:rPr>
                        <a:t>markdown</a:t>
                      </a:r>
                      <a:r>
                        <a:rPr lang="zh-CN" altLang="en-US" sz="1400" b="1">
                          <a:latin typeface="+mn-ea"/>
                          <a:cs typeface="+mn-ea"/>
                        </a:rPr>
                        <a:t>格式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 b="1">
                          <a:latin typeface="微软雅黑" panose="020B0503020204020204" charset="-122"/>
                          <a:cs typeface="+mn-ea"/>
                        </a:rPr>
                        <a:t>阶段</a:t>
                      </a:r>
                      <a:r>
                        <a:rPr lang="zh-CN" altLang="en-US" sz="1400" b="1">
                          <a:latin typeface="微软雅黑" panose="020B0503020204020204" charset="-122"/>
                          <a:cs typeface="+mn-ea"/>
                        </a:rPr>
                        <a:t>四：</a:t>
                      </a:r>
                      <a:r>
                        <a:rPr lang="zh-CN" altLang="en-US" sz="1400" b="1">
                          <a:latin typeface="微软雅黑" panose="020B0503020204020204" charset="-122"/>
                          <a:cs typeface="+mn-ea"/>
                        </a:rPr>
                        <a:t>测试</a:t>
                      </a:r>
                      <a:endParaRPr lang="zh-CN" altLang="en-US" sz="1400" b="1">
                        <a:latin typeface="微软雅黑" panose="020B0503020204020204" charset="-122"/>
                        <a:cs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>
                          <a:latin typeface="+mn-ea"/>
                          <a:cs typeface="+mn-ea"/>
                        </a:rPr>
                        <a:t>确保系统符合需求且质量达标，系统测试</a:t>
                      </a:r>
                      <a:r>
                        <a:rPr lang="zh-CN" altLang="en-US" sz="1400">
                          <a:latin typeface="+mn-ea"/>
                          <a:cs typeface="+mn-ea"/>
                        </a:rPr>
                        <a:t>报告。</a:t>
                      </a:r>
                      <a:r>
                        <a:rPr lang="en-US" altLang="zh-CN" sz="1400">
                          <a:latin typeface="+mn-ea"/>
                          <a:cs typeface="+mn-ea"/>
                        </a:rPr>
                        <a:t> </a:t>
                      </a:r>
                      <a:endParaRPr lang="en-US" altLang="zh-CN" sz="140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1 </a:t>
                      </a:r>
                      <a:r>
                        <a:rPr lang="zh-CN" altLang="en-US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测试用例生成</a:t>
                      </a:r>
                      <a:r>
                        <a:rPr lang="zh-CN" altLang="en-US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：</a:t>
                      </a:r>
                      <a:r>
                        <a:rPr lang="en-US" altLang="zh-CN" sz="1200" b="1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en-US" altLang="zh-CN" sz="1200">
                          <a:latin typeface="微软雅黑" panose="020B0503020204020204" charset="-122"/>
                          <a:cs typeface="+mn-ea"/>
                        </a:rPr>
                        <a:t>      </a:t>
                      </a:r>
                      <a:endParaRPr lang="en-US" altLang="zh-CN" sz="1200">
                        <a:latin typeface="微软雅黑" panose="020B0503020204020204" charset="-122"/>
                        <a:cs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en-US" sz="1000">
                          <a:latin typeface="微软雅黑" panose="020B0503020204020204" charset="-122"/>
                          <a:cs typeface="+mn-ea"/>
                        </a:rPr>
                        <a:t>■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根据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PRD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生成等价类划分、边界值测试用例。</a:t>
                      </a:r>
                      <a:endParaRPr lang="zh-CN" altLang="en-US" sz="1000">
                        <a:latin typeface="微软雅黑" panose="020B0503020204020204" charset="-122"/>
                        <a:cs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en-US" sz="1000">
                          <a:latin typeface="微软雅黑" panose="020B0503020204020204" charset="-122"/>
                          <a:cs typeface="+mn-ea"/>
                        </a:rPr>
                        <a:t>■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生成自动化测试脚本（如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Selenium/Pytest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模板）。</a:t>
                      </a:r>
                      <a:endParaRPr lang="zh-CN" altLang="en-US" sz="1000">
                        <a:latin typeface="微软雅黑" panose="020B0503020204020204" charset="-122"/>
                        <a:cs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测试用例文档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1">
                          <a:latin typeface="+mn-ea"/>
                        </a:rPr>
                        <a:t>2 </a:t>
                      </a:r>
                      <a:r>
                        <a:rPr lang="zh-CN" altLang="en-US" sz="1200" b="1">
                          <a:latin typeface="+mn-ea"/>
                        </a:rPr>
                        <a:t>测试执行与报告</a:t>
                      </a:r>
                      <a:r>
                        <a:rPr lang="zh-CN" altLang="en-US" sz="1200" b="1">
                          <a:latin typeface="+mn-ea"/>
                        </a:rPr>
                        <a:t>：</a:t>
                      </a:r>
                      <a:endParaRPr lang="zh-CN" altLang="en-US" sz="1200" b="1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000">
                          <a:latin typeface="+mn-ea"/>
                        </a:rPr>
                        <a:t>■</a:t>
                      </a:r>
                      <a:r>
                        <a:rPr lang="en-US" altLang="zh-CN" sz="1000">
                          <a:latin typeface="+mn-ea"/>
                        </a:rPr>
                        <a:t> </a:t>
                      </a:r>
                      <a:r>
                        <a:rPr lang="zh-CN" altLang="en-US" sz="1000">
                          <a:latin typeface="+mn-ea"/>
                        </a:rPr>
                        <a:t>执行自动化测试并标记失败用例。</a:t>
                      </a:r>
                      <a:endParaRPr lang="zh-CN" altLang="en-US" sz="1000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000">
                          <a:latin typeface="+mn-ea"/>
                        </a:rPr>
                        <a:t>■</a:t>
                      </a:r>
                      <a:r>
                        <a:rPr lang="en-US" altLang="zh-CN" sz="1000">
                          <a:latin typeface="+mn-ea"/>
                        </a:rPr>
                        <a:t> </a:t>
                      </a:r>
                      <a:r>
                        <a:rPr lang="zh-CN" altLang="en-US" sz="1000">
                          <a:latin typeface="+mn-ea"/>
                        </a:rPr>
                        <a:t>生成缺陷报告（含复现步骤和日志分析建议）。</a:t>
                      </a:r>
                      <a:endParaRPr lang="zh-CN" altLang="en-US" sz="100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代码</a:t>
                      </a:r>
                      <a:r>
                        <a:rPr lang="en-US" altLang="zh-CN" sz="1200">
                          <a:latin typeface="+mn-ea"/>
                        </a:rPr>
                        <a:t>Bug</a:t>
                      </a:r>
                      <a:r>
                        <a:rPr lang="zh-CN" altLang="en-US" sz="1200">
                          <a:latin typeface="+mn-ea"/>
                        </a:rPr>
                        <a:t>修复</a:t>
                      </a:r>
                      <a:r>
                        <a:rPr lang="zh-CN" altLang="en-US" sz="1200">
                          <a:latin typeface="+mn-ea"/>
                        </a:rPr>
                        <a:t>工单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1">
                          <a:latin typeface="+mn-ea"/>
                        </a:rPr>
                        <a:t>3 </a:t>
                      </a:r>
                      <a:r>
                        <a:rPr lang="zh-CN" altLang="en-US" sz="1200" b="1">
                          <a:latin typeface="+mn-ea"/>
                        </a:rPr>
                        <a:t>性能测试：</a:t>
                      </a:r>
                      <a:endParaRPr lang="zh-CN" altLang="en-US" sz="1200" b="1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000" b="0">
                          <a:latin typeface="+mn-ea"/>
                        </a:rPr>
                        <a:t>分析压力测试结果（如</a:t>
                      </a:r>
                      <a:r>
                        <a:rPr lang="en-US" altLang="zh-CN" sz="1000" b="0">
                          <a:latin typeface="+mn-ea"/>
                        </a:rPr>
                        <a:t>JMeter</a:t>
                      </a:r>
                      <a:r>
                        <a:rPr lang="zh-CN" altLang="en-US" sz="1000" b="0">
                          <a:latin typeface="+mn-ea"/>
                        </a:rPr>
                        <a:t>报告），定位瓶颈（如数据库连接池配置问题）。</a:t>
                      </a:r>
                      <a:endParaRPr lang="zh-CN" altLang="en-US" sz="1000" b="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性能优化建议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1">
                          <a:latin typeface="+mn-ea"/>
                        </a:rPr>
                        <a:t>4 </a:t>
                      </a:r>
                      <a:r>
                        <a:rPr lang="zh-CN" altLang="en-US" sz="1200" b="1">
                          <a:latin typeface="+mn-ea"/>
                        </a:rPr>
                        <a:t>文档生成：</a:t>
                      </a:r>
                      <a:endParaRPr lang="zh-CN" altLang="en-US" sz="1200" b="1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000">
                          <a:latin typeface="+mn-ea"/>
                          <a:sym typeface="+mn-ea"/>
                        </a:rPr>
                        <a:t>按文档格式模板汇总和输出</a:t>
                      </a:r>
                      <a:endParaRPr lang="zh-CN" altLang="en-US" sz="1000" b="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系统测试</a:t>
                      </a:r>
                      <a:r>
                        <a:rPr lang="zh-CN" altLang="en-US" sz="1200">
                          <a:latin typeface="+mn-ea"/>
                        </a:rPr>
                        <a:t>报告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+mn-ea"/>
                        </a:rPr>
                        <a:t>注意事项：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200">
                          <a:latin typeface="+mn-ea"/>
                        </a:rPr>
                        <a:t>●</a:t>
                      </a:r>
                      <a:r>
                        <a:rPr lang="en-US" altLang="zh-CN" sz="1200">
                          <a:latin typeface="+mn-ea"/>
                        </a:rPr>
                        <a:t> </a:t>
                      </a:r>
                      <a:r>
                        <a:rPr lang="zh-CN" altLang="en-US" sz="1200">
                          <a:latin typeface="+mn-ea"/>
                        </a:rPr>
                        <a:t>边缘场景（如网络中断）需人工补充测试用例。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200">
                          <a:latin typeface="+mn-ea"/>
                        </a:rPr>
                        <a:t>●</a:t>
                      </a:r>
                      <a:r>
                        <a:rPr lang="en-US" altLang="zh-CN" sz="1200">
                          <a:latin typeface="+mn-ea"/>
                        </a:rPr>
                        <a:t> AI</a:t>
                      </a:r>
                      <a:r>
                        <a:rPr lang="zh-CN" altLang="en-US" sz="1200">
                          <a:latin typeface="+mn-ea"/>
                        </a:rPr>
                        <a:t>可能误判缺陷优先级，需人工复核。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圆角右箭头 3"/>
          <p:cNvSpPr/>
          <p:nvPr/>
        </p:nvSpPr>
        <p:spPr>
          <a:xfrm rot="5400000">
            <a:off x="3529330" y="1423670"/>
            <a:ext cx="342900" cy="752475"/>
          </a:xfrm>
          <a:prstGeom prst="ben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流程图: 文档 7"/>
          <p:cNvSpPr/>
          <p:nvPr/>
        </p:nvSpPr>
        <p:spPr>
          <a:xfrm>
            <a:off x="5953760" y="1137285"/>
            <a:ext cx="2494280" cy="561975"/>
          </a:xfrm>
          <a:prstGeom prst="flowChartDocumen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开发：</a:t>
            </a:r>
            <a:r>
              <a:rPr lang="zh-CN" altLang="en-US">
                <a:latin typeface="+mn-ea"/>
                <a:sym typeface="+mn-ea"/>
              </a:rPr>
              <a:t>可运行代码仓库</a:t>
            </a:r>
            <a:endParaRPr lang="zh-CN" altLang="en-US"/>
          </a:p>
        </p:txBody>
      </p:sp>
      <p:sp>
        <p:nvSpPr>
          <p:cNvPr id="5" name="流程图: 文档 4"/>
          <p:cNvSpPr/>
          <p:nvPr/>
        </p:nvSpPr>
        <p:spPr>
          <a:xfrm>
            <a:off x="3324860" y="1137285"/>
            <a:ext cx="2494280" cy="561975"/>
          </a:xfrm>
          <a:prstGeom prst="flowChartDocumen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设计：系统设计</a:t>
            </a:r>
            <a:r>
              <a:rPr lang="zh-CN" altLang="en-US"/>
              <a:t>文档</a:t>
            </a:r>
            <a:endParaRPr lang="zh-CN" altLang="en-US"/>
          </a:p>
        </p:txBody>
      </p:sp>
      <p:sp>
        <p:nvSpPr>
          <p:cNvPr id="6" name="流程图: 文档 5"/>
          <p:cNvSpPr/>
          <p:nvPr/>
        </p:nvSpPr>
        <p:spPr>
          <a:xfrm>
            <a:off x="695960" y="1137285"/>
            <a:ext cx="2494280" cy="561975"/>
          </a:xfrm>
          <a:prstGeom prst="flowChartDocumen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产品：产品需求</a:t>
            </a:r>
            <a:r>
              <a:rPr lang="zh-CN" altLang="en-US"/>
              <a:t>文档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生产和管理支撑架构（</a:t>
            </a:r>
            <a:r>
              <a:rPr lang="zh-CN" altLang="en-US">
                <a:sym typeface="+mn-ea"/>
              </a:rPr>
              <a:t>发布）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695960" y="1971675"/>
          <a:ext cx="10493375" cy="4376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215"/>
                <a:gridCol w="1196340"/>
                <a:gridCol w="1749425"/>
                <a:gridCol w="2710603"/>
                <a:gridCol w="1748896"/>
                <a:gridCol w="1748896"/>
              </a:tblGrid>
              <a:tr h="37782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AI</a:t>
                      </a:r>
                      <a:r>
                        <a:rPr lang="zh-CN" altLang="en-US">
                          <a:latin typeface="+mn-ea"/>
                        </a:rPr>
                        <a:t>辅助</a:t>
                      </a:r>
                      <a:r>
                        <a:rPr lang="zh-CN" altLang="en-US">
                          <a:latin typeface="+mn-ea"/>
                        </a:rPr>
                        <a:t>生产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生产（执行</a:t>
                      </a:r>
                      <a:r>
                        <a:rPr lang="zh-CN" altLang="en-US">
                          <a:latin typeface="+mn-ea"/>
                        </a:rPr>
                        <a:t>人）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+mn-ea"/>
                        </a:rPr>
                        <a:t>产出</a:t>
                      </a:r>
                      <a:r>
                        <a:rPr lang="zh-CN" altLang="en-US">
                          <a:latin typeface="+mn-ea"/>
                        </a:rPr>
                        <a:t>物</a:t>
                      </a:r>
                      <a:endParaRPr lang="zh-CN" altLang="en-US">
                        <a:latin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</a:rPr>
                        <a:t>管理（负责人）</a:t>
                      </a:r>
                      <a:endParaRPr lang="zh-CN" altLang="en-US" sz="1800">
                        <a:latin typeface="+mn-ea"/>
                      </a:endParaRPr>
                    </a:p>
                  </a:txBody>
                  <a:tcPr anchor="ctr" anchorCtr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</a:rPr>
                        <a:t>AI辅助管理</a:t>
                      </a:r>
                      <a:endParaRPr lang="zh-CN" altLang="en-US" sz="1800">
                        <a:latin typeface="+mn-ea"/>
                      </a:endParaRPr>
                    </a:p>
                  </a:txBody>
                  <a:tcPr anchor="ctr" anchorCtr="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08635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部署辅助：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b="1">
                          <a:latin typeface="+mn-ea"/>
                          <a:cs typeface="+mn-ea"/>
                        </a:rPr>
                        <a:t>cursor+</a:t>
                      </a:r>
                      <a:r>
                        <a:rPr lang="en-US" altLang="zh-CN" sz="1400" b="1">
                          <a:latin typeface="+mn-ea"/>
                          <a:cs typeface="+mn-ea"/>
                        </a:rPr>
                        <a:t>mcp</a:t>
                      </a: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en-US" altLang="zh-CN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输出：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b="1">
                          <a:latin typeface="+mn-ea"/>
                          <a:cs typeface="+mn-ea"/>
                        </a:rPr>
                        <a:t>代码</a:t>
                      </a:r>
                      <a:endParaRPr lang="zh-CN" altLang="en-US" sz="1400" b="1">
                        <a:latin typeface="+mn-ea"/>
                        <a:cs typeface="+mn-ea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 b="1">
                          <a:latin typeface="微软雅黑" panose="020B0503020204020204" charset="-122"/>
                          <a:cs typeface="+mn-ea"/>
                        </a:rPr>
                        <a:t>阶段五：发布（待</a:t>
                      </a:r>
                      <a:r>
                        <a:rPr lang="zh-CN" altLang="en-US" sz="1400" b="1">
                          <a:latin typeface="微软雅黑" panose="020B0503020204020204" charset="-122"/>
                          <a:cs typeface="+mn-ea"/>
                        </a:rPr>
                        <a:t>研究）</a:t>
                      </a:r>
                      <a:endParaRPr lang="zh-CN" altLang="en-US" sz="1400" b="1">
                        <a:latin typeface="微软雅黑" panose="020B0503020204020204" charset="-122"/>
                        <a:cs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400">
                          <a:latin typeface="+mn-ea"/>
                          <a:cs typeface="+mn-ea"/>
                        </a:rPr>
                        <a:t>部署配置文档与系统</a:t>
                      </a:r>
                      <a:r>
                        <a:rPr lang="en-US" altLang="zh-CN" sz="1400">
                          <a:latin typeface="+mn-ea"/>
                          <a:cs typeface="+mn-ea"/>
                        </a:rPr>
                        <a:t>bug</a:t>
                      </a:r>
                      <a:r>
                        <a:rPr lang="zh-CN" altLang="en-US" sz="1400">
                          <a:latin typeface="+mn-ea"/>
                          <a:cs typeface="+mn-ea"/>
                        </a:rPr>
                        <a:t>修复</a:t>
                      </a:r>
                      <a:r>
                        <a:rPr lang="zh-CN" altLang="en-US" sz="1400">
                          <a:latin typeface="+mn-ea"/>
                          <a:cs typeface="+mn-ea"/>
                        </a:rPr>
                        <a:t>工单</a:t>
                      </a:r>
                      <a:endParaRPr lang="zh-CN" altLang="en-US" sz="140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1 </a:t>
                      </a:r>
                      <a:r>
                        <a:rPr lang="zh-CN" altLang="en-US" sz="1200" b="1">
                          <a:latin typeface="微软雅黑" panose="020B0503020204020204" charset="-122"/>
                          <a:cs typeface="+mn-ea"/>
                          <a:sym typeface="微软雅黑" panose="020B0503020204020204" charset="-122"/>
                        </a:rPr>
                        <a:t>部署：</a:t>
                      </a:r>
                      <a:r>
                        <a:rPr lang="en-US" altLang="zh-CN" sz="1200" b="1">
                          <a:latin typeface="微软雅黑" panose="020B0503020204020204" charset="-122"/>
                          <a:cs typeface="+mn-ea"/>
                        </a:rPr>
                        <a:t> </a:t>
                      </a:r>
                      <a:r>
                        <a:rPr lang="en-US" altLang="zh-CN" sz="1200">
                          <a:latin typeface="微软雅黑" panose="020B0503020204020204" charset="-122"/>
                          <a:cs typeface="+mn-ea"/>
                        </a:rPr>
                        <a:t>      </a:t>
                      </a:r>
                      <a:endParaRPr lang="en-US" altLang="zh-CN" sz="1200">
                        <a:latin typeface="微软雅黑" panose="020B0503020204020204" charset="-122"/>
                        <a:cs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生成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CI/CD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流水线配置（如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</a:rPr>
                        <a:t>GitHub Actions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</a:rPr>
                        <a:t>脚本）。</a:t>
                      </a:r>
                      <a:endParaRPr lang="zh-CN" altLang="en-US" sz="1000">
                        <a:latin typeface="微软雅黑" panose="020B0503020204020204" charset="-122"/>
                        <a:cs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latin typeface="+mn-ea"/>
                        </a:rPr>
                        <a:t>CI/CD</a:t>
                      </a:r>
                      <a:r>
                        <a:rPr lang="zh-CN" altLang="en-US" sz="1200">
                          <a:latin typeface="+mn-ea"/>
                        </a:rPr>
                        <a:t>配置</a:t>
                      </a:r>
                      <a:r>
                        <a:rPr lang="zh-CN" altLang="en-US" sz="1200">
                          <a:latin typeface="+mn-ea"/>
                        </a:rPr>
                        <a:t>文档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1">
                          <a:latin typeface="+mn-ea"/>
                        </a:rPr>
                        <a:t>2 </a:t>
                      </a:r>
                      <a:r>
                        <a:rPr lang="zh-CN" altLang="en-US" sz="1200" b="1">
                          <a:latin typeface="+mn-ea"/>
                        </a:rPr>
                        <a:t>维护：</a:t>
                      </a:r>
                      <a:endParaRPr lang="zh-CN" altLang="en-US" sz="1200" b="1">
                        <a:latin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  <a:sym typeface="+mn-ea"/>
                        </a:rPr>
                        <a:t>监控告警规则建议（如</a:t>
                      </a:r>
                      <a:r>
                        <a:rPr lang="en-US" altLang="zh-CN" sz="1000">
                          <a:latin typeface="微软雅黑" panose="020B0503020204020204" charset="-122"/>
                          <a:cs typeface="+mn-ea"/>
                          <a:sym typeface="+mn-ea"/>
                        </a:rPr>
                        <a:t>PromQL</a:t>
                      </a:r>
                      <a:r>
                        <a:rPr lang="zh-CN" altLang="en-US" sz="1000">
                          <a:latin typeface="微软雅黑" panose="020B0503020204020204" charset="-122"/>
                          <a:cs typeface="+mn-ea"/>
                          <a:sym typeface="+mn-ea"/>
                        </a:rPr>
                        <a:t>查询异常请求率）。</a:t>
                      </a:r>
                      <a:endParaRPr lang="zh-CN" altLang="en-US" sz="100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latin typeface="+mn-ea"/>
                        </a:rPr>
                        <a:t>系统</a:t>
                      </a:r>
                      <a:r>
                        <a:rPr lang="en-US" altLang="zh-CN" sz="1200">
                          <a:latin typeface="+mn-ea"/>
                        </a:rPr>
                        <a:t>bug</a:t>
                      </a:r>
                      <a:r>
                        <a:rPr lang="zh-CN" altLang="en-US" sz="1200">
                          <a:latin typeface="+mn-ea"/>
                        </a:rPr>
                        <a:t>修复</a:t>
                      </a:r>
                      <a:r>
                        <a:rPr lang="zh-CN" altLang="en-US" sz="1200">
                          <a:latin typeface="+mn-ea"/>
                        </a:rPr>
                        <a:t>工单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 v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endParaRPr lang="zh-CN" altLang="en-US" sz="1000" b="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 gridSpan="3">
                  <a:txBody>
                    <a:bodyPr/>
                    <a:p>
                      <a:pPr>
                        <a:buNone/>
                      </a:pPr>
                      <a:endParaRPr lang="zh-CN" altLang="en-US" sz="1200">
                        <a:latin typeface="+mn-ea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400">
                        <a:latin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圆角右箭头 3"/>
          <p:cNvSpPr/>
          <p:nvPr/>
        </p:nvSpPr>
        <p:spPr>
          <a:xfrm rot="5400000">
            <a:off x="3529330" y="1423670"/>
            <a:ext cx="342900" cy="752475"/>
          </a:xfrm>
          <a:prstGeom prst="ben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流程图: 文档 7"/>
          <p:cNvSpPr/>
          <p:nvPr/>
        </p:nvSpPr>
        <p:spPr>
          <a:xfrm>
            <a:off x="963930" y="1309370"/>
            <a:ext cx="2361565" cy="561975"/>
          </a:xfrm>
          <a:prstGeom prst="flowChartDocumen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测试：系统测试</a:t>
            </a:r>
            <a:r>
              <a:rPr lang="zh-CN" altLang="en-US"/>
              <a:t>报告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提示词：</a:t>
            </a:r>
            <a:r>
              <a:rPr lang="zh-CN" altLang="en-US">
                <a:sym typeface="+mn-ea"/>
              </a:rPr>
              <a:t>智慧园区（运营和维护）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5960" y="1844040"/>
            <a:ext cx="5867400" cy="1823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/>
              <a:t>## </a:t>
            </a:r>
            <a:r>
              <a:rPr lang="zh-CN" altLang="en-US" sz="1400" b="1"/>
              <a:t>客户画像：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</a:t>
            </a:r>
            <a:r>
              <a:rPr lang="zh-CN" altLang="en-US" sz="1400"/>
              <a:t>承接</a:t>
            </a:r>
            <a:r>
              <a:rPr lang="zh-CN" altLang="en-US" sz="1400" b="1"/>
              <a:t>数字园区、产业大脑、政府数字化转型</a:t>
            </a:r>
            <a:r>
              <a:rPr lang="zh-CN" altLang="en-US" sz="1400"/>
              <a:t>等相关系统集成和软件定制的交付项目，具备</a:t>
            </a:r>
            <a:r>
              <a:rPr lang="zh-CN" altLang="en-US" sz="1400" b="1"/>
              <a:t>约</a:t>
            </a:r>
            <a:r>
              <a:rPr lang="en-US" altLang="zh-CN" sz="1400" b="1"/>
              <a:t>100</a:t>
            </a:r>
            <a:r>
              <a:rPr lang="zh-CN" altLang="en-US" sz="1400" b="1"/>
              <a:t>人</a:t>
            </a:r>
            <a:r>
              <a:rPr lang="zh-CN" altLang="en-US" sz="1400"/>
              <a:t>规模的交付团队；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</a:t>
            </a:r>
            <a:r>
              <a:rPr lang="zh-CN" altLang="en-US" sz="1400" b="1"/>
              <a:t>自研</a:t>
            </a:r>
            <a:r>
              <a:rPr lang="en-US" altLang="zh-CN" sz="1400" b="1"/>
              <a:t>10</a:t>
            </a:r>
            <a:r>
              <a:rPr lang="zh-CN" altLang="en-US" sz="1400" b="1"/>
              <a:t>类物联网设备产品</a:t>
            </a:r>
            <a:r>
              <a:rPr lang="zh-CN" altLang="en-US" sz="1400"/>
              <a:t>，基于</a:t>
            </a:r>
            <a:r>
              <a:rPr lang="en-US" altLang="zh-CN" sz="1400"/>
              <a:t>LoraWAN</a:t>
            </a:r>
            <a:r>
              <a:rPr lang="zh-CN" altLang="en-US" sz="1400"/>
              <a:t>协议，包括：水表、电表、电开关、温湿度感知、烟雾感知、门磁、地磁、车位锁、门禁锁、人脸识别等设备产品；</a:t>
            </a:r>
            <a:endParaRPr lang="zh-CN" altLang="en-US" sz="1400"/>
          </a:p>
        </p:txBody>
      </p:sp>
      <p:pic>
        <p:nvPicPr>
          <p:cNvPr id="3" name="图片 2" descr="目标消费者客户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0050" y="1171575"/>
            <a:ext cx="914400" cy="914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7025" y="1844040"/>
            <a:ext cx="5238750" cy="315468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ym typeface="+mn-ea"/>
              </a:rPr>
              <a:t>## </a:t>
            </a:r>
            <a:r>
              <a:rPr lang="zh-CN" altLang="en-US" sz="1400" b="1">
                <a:sym typeface="+mn-ea"/>
              </a:rPr>
              <a:t>解决方案诉求</a:t>
            </a:r>
            <a:endParaRPr lang="zh-CN" altLang="en-US" sz="1400" b="1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、结合大数据、知识图谱、物联网、人工智能、大模型、</a:t>
            </a:r>
            <a:r>
              <a:rPr lang="en-US" altLang="zh-CN" sz="1400">
                <a:sym typeface="+mn-ea"/>
              </a:rPr>
              <a:t>MCP (Model Context Protocol)</a:t>
            </a:r>
            <a:r>
              <a:rPr lang="zh-CN" altLang="en-US" sz="1400">
                <a:sym typeface="+mn-ea"/>
              </a:rPr>
              <a:t>、</a:t>
            </a:r>
            <a:r>
              <a:rPr lang="en-US" altLang="zh-CN" sz="1400">
                <a:sym typeface="+mn-ea"/>
              </a:rPr>
              <a:t>A2A(Agent2Agent)</a:t>
            </a:r>
            <a:r>
              <a:rPr lang="zh-CN" altLang="en-US" sz="1400">
                <a:sym typeface="+mn-ea"/>
              </a:rPr>
              <a:t>等技术；</a:t>
            </a:r>
            <a:endParaRPr lang="zh-CN" altLang="en-US" sz="1400"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、面向产业园区的企业租户、个人租户和客户自己，从</a:t>
            </a:r>
            <a:r>
              <a:rPr lang="zh-CN" altLang="en-US" sz="1400" b="1" u="sng">
                <a:sym typeface="+mn-ea"/>
              </a:rPr>
              <a:t>园区运营盈利提升、维护成本管控和园区环境安全</a:t>
            </a:r>
            <a:r>
              <a:rPr lang="zh-CN" altLang="en-US" sz="1400">
                <a:sym typeface="+mn-ea"/>
              </a:rPr>
              <a:t>这三个维度提供统一支撑的综合解决方案，这个综合解决方案必须包含客户公司自研的物联网设备产品，并从这三类系统用户和三个维度分别给出</a:t>
            </a:r>
            <a:r>
              <a:rPr lang="en-US" altLang="zh-CN" sz="1400">
                <a:sym typeface="+mn-ea"/>
              </a:rPr>
              <a:t>10</a:t>
            </a:r>
            <a:r>
              <a:rPr lang="zh-CN" altLang="en-US" sz="1400">
                <a:sym typeface="+mn-ea"/>
              </a:rPr>
              <a:t>个</a:t>
            </a:r>
            <a:r>
              <a:rPr lang="en-US" altLang="zh-CN" sz="1400">
                <a:sym typeface="+mn-ea"/>
              </a:rPr>
              <a:t>MVP</a:t>
            </a:r>
            <a:r>
              <a:rPr lang="zh-CN" altLang="en-US" sz="1400">
                <a:sym typeface="+mn-ea"/>
              </a:rPr>
              <a:t>（最小可行产品）规划建议，一共</a:t>
            </a:r>
            <a:r>
              <a:rPr lang="en-US" altLang="zh-CN" sz="1400">
                <a:sym typeface="+mn-ea"/>
              </a:rPr>
              <a:t>90</a:t>
            </a:r>
            <a:r>
              <a:rPr lang="zh-CN" altLang="en-US" sz="1400">
                <a:sym typeface="+mn-ea"/>
              </a:rPr>
              <a:t>个</a:t>
            </a:r>
            <a:r>
              <a:rPr lang="en-US" altLang="zh-CN" sz="1400">
                <a:sym typeface="+mn-ea"/>
              </a:rPr>
              <a:t>MVP</a:t>
            </a:r>
            <a:r>
              <a:rPr lang="zh-CN" altLang="en-US" sz="1400">
                <a:sym typeface="+mn-ea"/>
              </a:rPr>
              <a:t>。</a:t>
            </a:r>
            <a:endParaRPr lang="zh-CN" altLang="en-US" sz="1400"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ym typeface="+mn-ea"/>
              </a:rPr>
              <a:t>## </a:t>
            </a:r>
            <a:r>
              <a:rPr lang="zh-CN" altLang="en-US" sz="1400">
                <a:sym typeface="+mn-ea"/>
              </a:rPr>
              <a:t>输出要求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ym typeface="+mn-ea"/>
              </a:rPr>
              <a:t>MVP</a:t>
            </a:r>
            <a:r>
              <a:rPr lang="zh-CN" altLang="en-US" sz="1400">
                <a:sym typeface="+mn-ea"/>
              </a:rPr>
              <a:t>用表格方式输出，包含：功能描述、关键技术、自研设备和预期效果</a:t>
            </a:r>
            <a:r>
              <a:rPr lang="en-US" altLang="zh-CN" sz="1400">
                <a:sym typeface="+mn-ea"/>
              </a:rPr>
              <a:t>/</a:t>
            </a:r>
            <a:r>
              <a:rPr lang="zh-CN" altLang="en-US" sz="1400">
                <a:sym typeface="+mn-ea"/>
              </a:rPr>
              <a:t>价值。</a:t>
            </a:r>
            <a:endParaRPr lang="zh-CN" altLang="en-US" sz="1400">
              <a:sym typeface="+mn-ea"/>
            </a:endParaRPr>
          </a:p>
        </p:txBody>
      </p:sp>
      <p:pic>
        <p:nvPicPr>
          <p:cNvPr id="6" name="图片 5" descr="解决问题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8270" y="1390650"/>
            <a:ext cx="609600" cy="60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3225" y="5370195"/>
            <a:ext cx="5095875" cy="5835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zh-CN" altLang="en-US" sz="1600"/>
              <a:t>国内大模型：</a:t>
            </a:r>
            <a:r>
              <a:rPr lang="en-US" altLang="zh-CN" sz="1600"/>
              <a:t>DeepSeek</a:t>
            </a:r>
            <a:r>
              <a:rPr lang="zh-CN" altLang="en-US" sz="1600"/>
              <a:t>、豆包、智谱清言、</a:t>
            </a:r>
            <a:r>
              <a:rPr lang="en-US" altLang="zh-CN" sz="1600"/>
              <a:t>Kimi</a:t>
            </a:r>
            <a:endParaRPr lang="en-US" altLang="zh-CN" sz="1600"/>
          </a:p>
          <a:p>
            <a:r>
              <a:rPr lang="zh-CN" altLang="en-US" sz="1600"/>
              <a:t>国外大模型：</a:t>
            </a:r>
            <a:r>
              <a:rPr lang="en-US" altLang="zh-CN" sz="1600"/>
              <a:t>Gork</a:t>
            </a:r>
            <a:endParaRPr lang="en-US" altLang="zh-CN" sz="1600"/>
          </a:p>
        </p:txBody>
      </p:sp>
      <p:sp>
        <p:nvSpPr>
          <p:cNvPr id="8" name="下箭头 7"/>
          <p:cNvSpPr/>
          <p:nvPr/>
        </p:nvSpPr>
        <p:spPr>
          <a:xfrm>
            <a:off x="9149715" y="4912360"/>
            <a:ext cx="313690" cy="3238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5960" y="3796665"/>
            <a:ext cx="5867400" cy="29914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/>
              <a:t>## </a:t>
            </a:r>
            <a:r>
              <a:rPr lang="zh-CN" altLang="en-US" sz="1400" b="1"/>
              <a:t>核心</a:t>
            </a:r>
            <a:r>
              <a:rPr lang="zh-CN" altLang="en-US" sz="1400" b="1"/>
              <a:t>需求：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/>
              <a:t> </a:t>
            </a:r>
            <a:r>
              <a:rPr lang="zh-CN" altLang="en-US" sz="1400" b="1"/>
              <a:t>场景</a:t>
            </a:r>
            <a:r>
              <a:rPr lang="en-US" altLang="zh-CN" sz="1400" b="1"/>
              <a:t>1</a:t>
            </a:r>
            <a:r>
              <a:rPr lang="zh-CN" altLang="en-US" sz="1400" b="1"/>
              <a:t>：产业园区运营盈利提升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园区运营盈利提升维度关注通过优化</a:t>
            </a:r>
            <a:r>
              <a:rPr lang="zh-CN" altLang="en-US" sz="1200" b="1" u="sng"/>
              <a:t>资产利用率</a:t>
            </a:r>
            <a:r>
              <a:rPr lang="zh-CN" altLang="en-US" sz="1200"/>
              <a:t>、提升</a:t>
            </a:r>
            <a:r>
              <a:rPr lang="zh-CN" altLang="en-US" sz="1200" b="1" u="sng"/>
              <a:t>租赁空间价值</a:t>
            </a:r>
            <a:r>
              <a:rPr lang="zh-CN" altLang="en-US" sz="1200"/>
              <a:t>和增加</a:t>
            </a:r>
            <a:r>
              <a:rPr lang="zh-CN" altLang="en-US" sz="1200" b="1" u="sng"/>
              <a:t>增值服务收入</a:t>
            </a:r>
            <a:r>
              <a:rPr lang="zh-CN" altLang="en-US" sz="1200"/>
              <a:t>来实现园区经济效益最大化。该维度强调数据驱动的决策支持系统建设，以及客户需求分析和精准营销策略的实施，从而提高园区整体收入和盈利能力。</a:t>
            </a:r>
            <a:endParaRPr lang="zh-CN" altLang="en-US" sz="12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/>
              <a:t>场景</a:t>
            </a:r>
            <a:r>
              <a:rPr lang="en-US" altLang="zh-CN" sz="1400" b="1"/>
              <a:t>2</a:t>
            </a:r>
            <a:r>
              <a:rPr lang="zh-CN" altLang="en-US" sz="1400" b="1"/>
              <a:t>：</a:t>
            </a:r>
            <a:r>
              <a:rPr lang="en-US" altLang="zh-CN" sz="1400" b="1"/>
              <a:t> </a:t>
            </a:r>
            <a:r>
              <a:rPr lang="zh-CN" altLang="en-US" sz="1400" b="1"/>
              <a:t>产业园区维护成本管控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维护成本管控维度聚焦于通过</a:t>
            </a:r>
            <a:r>
              <a:rPr lang="zh-CN" altLang="en-US" sz="1200" b="1" u="sng"/>
              <a:t>智能化设备管理</a:t>
            </a:r>
            <a:r>
              <a:rPr lang="zh-CN" altLang="en-US" sz="1200"/>
              <a:t>、</a:t>
            </a:r>
            <a:r>
              <a:rPr lang="zh-CN" altLang="en-US" sz="1200" b="1" u="sng"/>
              <a:t>预测性维护</a:t>
            </a:r>
            <a:r>
              <a:rPr lang="zh-CN" altLang="en-US" sz="1200"/>
              <a:t>和</a:t>
            </a:r>
            <a:r>
              <a:rPr lang="zh-CN" altLang="en-US" sz="1200" b="1" u="sng"/>
              <a:t>资源消耗优化</a:t>
            </a:r>
            <a:r>
              <a:rPr lang="zh-CN" altLang="en-US" sz="1200"/>
              <a:t>来降低园区日常运营支出。该维度重视能源管理系统的建设和设备全生命周期管理，以实现园区维护费用的科学控制和资源高效利用，提升园区运营的成本效益。</a:t>
            </a:r>
            <a:endParaRPr lang="zh-CN" altLang="en-US" sz="12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/>
              <a:t>场景</a:t>
            </a:r>
            <a:r>
              <a:rPr lang="en-US" altLang="zh-CN" sz="1400" b="1"/>
              <a:t>3</a:t>
            </a:r>
            <a:r>
              <a:rPr lang="zh-CN" altLang="en-US" sz="1400" b="1"/>
              <a:t>：产业园区环境安全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园区环境安全维度专注于建立</a:t>
            </a:r>
            <a:r>
              <a:rPr lang="zh-CN" altLang="en-US" sz="1200" b="1" u="sng"/>
              <a:t>全方位监控</a:t>
            </a:r>
            <a:r>
              <a:rPr lang="zh-CN" altLang="en-US" sz="1200"/>
              <a:t>系统和</a:t>
            </a:r>
            <a:r>
              <a:rPr lang="zh-CN" altLang="en-US" sz="1200" b="1" u="sng"/>
              <a:t>应急响应机制</a:t>
            </a:r>
            <a:r>
              <a:rPr lang="zh-CN" altLang="en-US" sz="1200"/>
              <a:t>，保障园区内人员、财产和信息的安全。该维度强调智能安防技术应用和环境参数实时监测，构建安全、舒适、可持续的园区环境，提高园区整体安全水平和入驻企业满意度。</a:t>
            </a:r>
            <a:endParaRPr lang="zh-CN" altLang="en-US" sz="1200"/>
          </a:p>
        </p:txBody>
      </p:sp>
      <p:sp>
        <p:nvSpPr>
          <p:cNvPr id="9" name="下箭头 8"/>
          <p:cNvSpPr/>
          <p:nvPr/>
        </p:nvSpPr>
        <p:spPr>
          <a:xfrm rot="16200000">
            <a:off x="6439535" y="5506085"/>
            <a:ext cx="313690" cy="3238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大模型输出样例（</a:t>
            </a:r>
            <a:r>
              <a:rPr lang="zh-CN" altLang="en-US"/>
              <a:t>面向华宽通的价值</a:t>
            </a:r>
            <a:r>
              <a:rPr lang="zh-CN" altLang="en-US"/>
              <a:t>场景）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221740"/>
            <a:ext cx="11090910" cy="3455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大模型输出样例（面向个人租户的价值</a:t>
            </a:r>
            <a:r>
              <a:rPr lang="zh-CN" altLang="en-US">
                <a:sym typeface="+mn-ea"/>
              </a:rPr>
              <a:t>场景）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510665"/>
            <a:ext cx="10858500" cy="3483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大模型输出样例（面向企业租户的价值</a:t>
            </a:r>
            <a:r>
              <a:rPr lang="zh-CN" altLang="en-US">
                <a:sym typeface="+mn-ea"/>
              </a:rPr>
              <a:t>场景）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591310"/>
            <a:ext cx="10800080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应用</a:t>
            </a:r>
            <a:r>
              <a:rPr lang="zh-CN" altLang="en-US"/>
              <a:t>架构概述</a:t>
            </a:r>
            <a:endParaRPr lang="zh-CN" altLang="en-US"/>
          </a:p>
        </p:txBody>
      </p:sp>
      <p:pic>
        <p:nvPicPr>
          <p:cNvPr id="9" name="ECB019B1-382A-4266-B25C-5B523AA43C14-1" descr="C:/Users/admin/AppData/Local/Temp/wpp.TNIGZt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480" y="1348740"/>
            <a:ext cx="9744710" cy="4808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8786495" y="167005"/>
            <a:ext cx="2961640" cy="6581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en-US" altLang="zh-CN"/>
              <a:t>AI</a:t>
            </a:r>
            <a:endParaRPr lang="en-US" altLang="zh-CN"/>
          </a:p>
          <a:p>
            <a:pPr algn="ctr"/>
            <a:r>
              <a:rPr lang="zh-CN" altLang="en-US"/>
              <a:t>运营和</a:t>
            </a:r>
            <a:r>
              <a:rPr lang="zh-CN" altLang="en-US"/>
              <a:t>运维辅助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 sz="1400"/>
          </a:p>
          <a:p>
            <a:pPr algn="ctr"/>
            <a:r>
              <a:rPr lang="zh-CN" altLang="en-US" sz="1400"/>
              <a:t>大模型</a:t>
            </a:r>
            <a:endParaRPr lang="en-US" altLang="zh-CN" sz="1400"/>
          </a:p>
          <a:p>
            <a:pPr algn="ctr"/>
            <a:r>
              <a:rPr lang="en-US" altLang="zh-CN" sz="1400"/>
              <a:t>AI</a:t>
            </a:r>
            <a:r>
              <a:rPr lang="zh-CN" altLang="en-US" sz="1400"/>
              <a:t>模型</a:t>
            </a:r>
            <a:endParaRPr lang="zh-CN" altLang="en-US" sz="1400"/>
          </a:p>
          <a:p>
            <a:pPr algn="ctr"/>
            <a:r>
              <a:rPr lang="zh-CN" altLang="en-US" sz="1400"/>
              <a:t>大数据</a:t>
            </a:r>
            <a:endParaRPr lang="zh-CN" altLang="en-US" sz="1400"/>
          </a:p>
          <a:p>
            <a:pPr algn="ctr"/>
            <a:r>
              <a:rPr lang="en-US" altLang="zh-CN" sz="1400"/>
              <a:t>MCP/A2A</a:t>
            </a:r>
            <a:endParaRPr lang="zh-CN" altLang="en-US" sz="1400"/>
          </a:p>
          <a:p>
            <a:pPr algn="ctr"/>
            <a:r>
              <a:rPr lang="zh-CN" altLang="en-US" sz="1400"/>
              <a:t>数字</a:t>
            </a:r>
            <a:r>
              <a:rPr lang="zh-CN" altLang="en-US" sz="1400"/>
              <a:t>孪生</a:t>
            </a:r>
            <a:endParaRPr lang="zh-CN" altLang="en-US" sz="1400"/>
          </a:p>
          <a:p>
            <a:pPr algn="ctr"/>
            <a:r>
              <a:rPr lang="en-US" altLang="zh-CN" sz="1400"/>
              <a:t>+</a:t>
            </a:r>
            <a:endParaRPr lang="en-US" altLang="zh-CN" sz="1400"/>
          </a:p>
          <a:p>
            <a:pPr algn="ctr"/>
            <a:r>
              <a:rPr lang="zh-CN" altLang="en-US" sz="1400"/>
              <a:t>云</a:t>
            </a:r>
            <a:r>
              <a:rPr lang="zh-CN" altLang="en-US" sz="1400"/>
              <a:t>计算</a:t>
            </a:r>
            <a:endParaRPr lang="zh-CN" altLang="en-US" sz="1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智慧园区（运营和维护）支撑</a:t>
            </a:r>
            <a:r>
              <a:rPr lang="zh-CN" altLang="en-US"/>
              <a:t>架构全景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82320" y="2472055"/>
            <a:ext cx="7096125" cy="427609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l"/>
            <a:r>
              <a:rPr lang="zh-CN" altLang="en-US" sz="1400"/>
              <a:t>科创二期</a:t>
            </a:r>
            <a:r>
              <a:rPr lang="en-US" altLang="zh-CN" sz="1400"/>
              <a:t>/</a:t>
            </a:r>
            <a:r>
              <a:rPr lang="zh-CN" altLang="en-US" sz="1400"/>
              <a:t>科学交流中心等项目、华宽通一期</a:t>
            </a:r>
            <a:r>
              <a:rPr lang="en-US" altLang="zh-CN" sz="1400"/>
              <a:t>-</a:t>
            </a:r>
            <a:r>
              <a:rPr lang="zh-CN" altLang="en-US" sz="1400"/>
              <a:t>智慧园区系统等为研发的基础需求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285" y="2844800"/>
            <a:ext cx="6595745" cy="3359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2055" y="6253480"/>
            <a:ext cx="6181090" cy="4572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公司自研物联网</a:t>
            </a:r>
            <a:r>
              <a:rPr lang="zh-CN" altLang="en-US"/>
              <a:t>硬件</a:t>
            </a:r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8272145" y="4196080"/>
            <a:ext cx="390525" cy="101917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2" name="表格 11"/>
          <p:cNvGraphicFramePr/>
          <p:nvPr>
            <p:custDataLst>
              <p:tags r:id="rId2"/>
            </p:custDataLst>
          </p:nvPr>
        </p:nvGraphicFramePr>
        <p:xfrm>
          <a:off x="1175385" y="1166495"/>
          <a:ext cx="670306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765"/>
                <a:gridCol w="1675765"/>
                <a:gridCol w="1675765"/>
                <a:gridCol w="1675765"/>
              </a:tblGrid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受益者</a:t>
                      </a:r>
                      <a:r>
                        <a:rPr lang="en-US" altLang="zh-CN" sz="1400"/>
                        <a:t>\</a:t>
                      </a:r>
                      <a:r>
                        <a:rPr lang="zh-CN" altLang="en-US" sz="1400"/>
                        <a:t>应用</a:t>
                      </a:r>
                      <a:r>
                        <a:rPr lang="zh-CN" altLang="en-US" sz="1400"/>
                        <a:t>场景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园区运营盈利提升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维护成本管控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园区环境安全</a:t>
                      </a: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华宽</a:t>
                      </a:r>
                      <a:r>
                        <a:rPr lang="zh-CN" altLang="en-US" sz="1400"/>
                        <a:t>通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 b="1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企业</a:t>
                      </a:r>
                      <a:r>
                        <a:rPr lang="zh-CN" altLang="en-US" sz="1400"/>
                        <a:t>租户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 b="1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个人</a:t>
                      </a:r>
                      <a:r>
                        <a:rPr lang="zh-CN" altLang="en-US" sz="1400"/>
                        <a:t>租户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95960" y="1080135"/>
            <a:ext cx="4794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zh-CN" altLang="en-US" sz="1200" b="1">
                <a:solidFill>
                  <a:schemeClr val="accent1"/>
                </a:solidFill>
                <a:sym typeface="+mn-ea"/>
              </a:rPr>
              <a:t>智能体价值矩阵</a:t>
            </a:r>
            <a:endParaRPr lang="zh-CN" altLang="en-US" sz="12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77325" y="1435735"/>
            <a:ext cx="657225" cy="3238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成本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091295" y="2130425"/>
            <a:ext cx="657225" cy="3238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安全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353040" y="1739900"/>
            <a:ext cx="657225" cy="3238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盈利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5" idx="0"/>
            <a:endCxn id="14" idx="2"/>
          </p:cNvCxnSpPr>
          <p:nvPr/>
        </p:nvCxnSpPr>
        <p:spPr>
          <a:xfrm flipH="1" flipV="1">
            <a:off x="9406255" y="1759585"/>
            <a:ext cx="13970" cy="370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3"/>
            <a:endCxn id="16" idx="1"/>
          </p:cNvCxnSpPr>
          <p:nvPr/>
        </p:nvCxnSpPr>
        <p:spPr>
          <a:xfrm>
            <a:off x="9734550" y="1597660"/>
            <a:ext cx="618490" cy="304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6" idx="2"/>
            <a:endCxn id="15" idx="3"/>
          </p:cNvCxnSpPr>
          <p:nvPr/>
        </p:nvCxnSpPr>
        <p:spPr>
          <a:xfrm flipH="1">
            <a:off x="9748520" y="2063750"/>
            <a:ext cx="93345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971915" y="1000760"/>
            <a:ext cx="2143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看护价值链</a:t>
            </a:r>
            <a:endParaRPr lang="zh-CN" altLang="en-US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350" y="1080135"/>
            <a:ext cx="9010650" cy="35286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面向华宽</a:t>
            </a:r>
            <a:r>
              <a:rPr lang="zh-CN" altLang="en-US">
                <a:sym typeface="+mn-ea"/>
              </a:rPr>
              <a:t>通的价值链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290" y="3736975"/>
            <a:ext cx="3896360" cy="2663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5960" y="4384040"/>
            <a:ext cx="5479415" cy="220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【客户自己 </a:t>
            </a:r>
            <a:r>
              <a:rPr lang="en-US" altLang="zh-CN" sz="900" b="1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运营盈利】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：</a:t>
            </a:r>
            <a:endParaRPr lang="zh-CN" altLang="en-US" sz="9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停车位智能管理系统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动态定价算法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 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高峰期单价</a:t>
            </a:r>
            <a:r>
              <a:rPr lang="en-US" altLang="zh-CN" sz="900" b="1" i="0">
                <a:solidFill>
                  <a:srgbClr val="000000"/>
                </a:solidFill>
                <a:latin typeface="+mn-ea"/>
                <a:cs typeface="+mn-ea"/>
              </a:rPr>
              <a:t>↑30%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年停车收入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↑20%</a:t>
            </a:r>
            <a:endParaRPr lang="en-US" altLang="zh-CN" sz="9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园区广告位智能运营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人流热力分析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 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广告位价值分层运营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低效广告位转化率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↑40%</a:t>
            </a:r>
            <a:endParaRPr lang="en-US" altLang="zh-CN" sz="9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【运营盈利 </a:t>
            </a:r>
            <a:r>
              <a:rPr lang="en-US" altLang="zh-CN" sz="900" b="1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成本管控】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：</a:t>
            </a:r>
            <a:endParaRPr lang="zh-CN" altLang="en-US" sz="9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租赁调价系统超额收益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 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反哺设备采购基金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预测性维护硬件覆盖率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↑ →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设备故障成本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↓25%</a:t>
            </a:r>
            <a:endParaRPr lang="en-US" altLang="zh-CN" sz="9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增值服务平台消费数据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 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指导精准设备投放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保洁机器人闲置率从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45%→12%</a:t>
            </a:r>
            <a:endParaRPr lang="en-US" altLang="zh-CN" sz="9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【成本管控 </a:t>
            </a:r>
            <a:r>
              <a:rPr lang="en-US" altLang="zh-CN" sz="900" b="1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环境安全】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：</a:t>
            </a:r>
            <a:endParaRPr lang="zh-CN" altLang="en-US" sz="9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智能灌溉系统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减少水管爆裂风险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 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漏水事故</a:t>
            </a:r>
            <a:r>
              <a:rPr lang="en-US" altLang="zh-CN" sz="900" b="1" i="0">
                <a:solidFill>
                  <a:srgbClr val="000000"/>
                </a:solidFill>
                <a:latin typeface="+mn-ea"/>
                <a:cs typeface="+mn-ea"/>
              </a:rPr>
              <a:t>↓65%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关联电梯短路风险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→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火灾隐患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↓</a:t>
            </a:r>
            <a:endParaRPr lang="en-US" altLang="zh-CN" sz="9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能耗管理系统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负荷均衡策略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 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电路温度峰值</a:t>
            </a:r>
            <a:r>
              <a:rPr lang="en-US" altLang="zh-CN" sz="900" b="1" i="0">
                <a:solidFill>
                  <a:srgbClr val="000000"/>
                </a:solidFill>
                <a:latin typeface="+mn-ea"/>
                <a:cs typeface="+mn-ea"/>
              </a:rPr>
              <a:t>↓18℃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电气火灾概率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↓52%</a:t>
            </a:r>
            <a:endParaRPr lang="en-US" altLang="zh-CN" sz="9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【环境安全 </a:t>
            </a:r>
            <a:r>
              <a:rPr lang="en-US" altLang="zh-CN" sz="900" b="1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运营盈利】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：</a:t>
            </a:r>
            <a:endParaRPr lang="zh-CN" altLang="en-US" sz="9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全景安防系统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租续保需求响应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 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保险产品溢价能力</a:t>
            </a:r>
            <a:r>
              <a:rPr lang="en-US" altLang="zh-CN" sz="900" b="1" i="0">
                <a:solidFill>
                  <a:srgbClr val="000000"/>
                </a:solidFill>
                <a:latin typeface="+mn-ea"/>
                <a:cs typeface="+mn-ea"/>
              </a:rPr>
              <a:t>↑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年保险服务收益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↑600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万元</a:t>
            </a:r>
            <a:endParaRPr lang="zh-CN" altLang="en-US" sz="9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环境监测数据公示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 ESG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评级提升 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▸ </a:t>
            </a:r>
            <a:r>
              <a:rPr lang="zh-CN" altLang="en-US" sz="900" b="1" i="0">
                <a:solidFill>
                  <a:srgbClr val="000000"/>
                </a:solidFill>
                <a:latin typeface="+mn-ea"/>
                <a:cs typeface="+mn-ea"/>
              </a:rPr>
              <a:t>绿色金融贷款成本</a:t>
            </a:r>
            <a:r>
              <a:rPr lang="en-US" altLang="zh-CN" sz="900" b="1" i="0">
                <a:solidFill>
                  <a:srgbClr val="000000"/>
                </a:solidFill>
                <a:latin typeface="+mn-ea"/>
                <a:cs typeface="+mn-ea"/>
              </a:rPr>
              <a:t>↓1.2%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900" b="0" i="0">
                <a:solidFill>
                  <a:srgbClr val="000000"/>
                </a:solidFill>
                <a:latin typeface="+mn-ea"/>
                <a:cs typeface="+mn-ea"/>
              </a:rPr>
              <a:t>资金使用效率</a:t>
            </a:r>
            <a:r>
              <a:rPr lang="en-US" altLang="zh-CN" sz="900" b="0" i="0">
                <a:solidFill>
                  <a:srgbClr val="000000"/>
                </a:solidFill>
                <a:latin typeface="+mn-ea"/>
                <a:cs typeface="+mn-ea"/>
              </a:rPr>
              <a:t>↑</a:t>
            </a:r>
            <a:endParaRPr lang="en-US" altLang="zh-CN" sz="900" b="0" i="0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960" y="1200785"/>
            <a:ext cx="2736850" cy="2935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i="0">
                <a:solidFill>
                  <a:srgbClr val="000000"/>
                </a:solidFill>
                <a:latin typeface="+mn-ea"/>
                <a:cs typeface="+mn-ea"/>
              </a:rPr>
              <a:t>典型</a:t>
            </a:r>
            <a:r>
              <a:rPr lang="zh-CN" altLang="en-US" sz="1400" b="1" i="0">
                <a:solidFill>
                  <a:srgbClr val="000000"/>
                </a:solidFill>
                <a:latin typeface="+mn-ea"/>
                <a:cs typeface="+mn-ea"/>
              </a:rPr>
              <a:t>路径说明</a:t>
            </a:r>
            <a:endParaRPr lang="zh-CN" altLang="en-US" sz="1400" b="1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000" b="1" i="0">
                <a:solidFill>
                  <a:srgbClr val="000000"/>
                </a:solidFill>
                <a:latin typeface="+mn-ea"/>
                <a:cs typeface="+mn-ea"/>
              </a:rPr>
              <a:t>【成本</a:t>
            </a:r>
            <a:r>
              <a:rPr lang="en-US" altLang="zh-CN" sz="1000" b="1" i="0">
                <a:solidFill>
                  <a:srgbClr val="000000"/>
                </a:solidFill>
                <a:latin typeface="+mn-ea"/>
                <a:cs typeface="+mn-ea"/>
              </a:rPr>
              <a:t>-</a:t>
            </a:r>
            <a:r>
              <a:rPr lang="zh-CN" altLang="en-US" sz="1000" b="1" i="0">
                <a:solidFill>
                  <a:srgbClr val="000000"/>
                </a:solidFill>
                <a:latin typeface="+mn-ea"/>
                <a:cs typeface="+mn-ea"/>
              </a:rPr>
              <a:t>安全智能平衡路径】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：</a:t>
            </a:r>
            <a:endParaRPr lang="zh-CN" altLang="en-US" sz="10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设备预测性维护系统 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▸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减少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50%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非计划停机 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每年节省应急维修费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300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万</a:t>
            </a:r>
            <a:endParaRPr lang="zh-CN" altLang="en-US" sz="10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ts val="500"/>
              </a:spcAft>
            </a:pP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资金转投消防机器人 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▸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火灾扑救效率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↑60% →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财产损失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↓2000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万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/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年</a:t>
            </a:r>
            <a:endParaRPr lang="zh-CN" altLang="en-US" sz="10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000" b="1" i="0">
                <a:solidFill>
                  <a:srgbClr val="000000"/>
                </a:solidFill>
                <a:latin typeface="+mn-ea"/>
                <a:cs typeface="+mn-ea"/>
              </a:rPr>
              <a:t>【安全</a:t>
            </a:r>
            <a:r>
              <a:rPr lang="en-US" altLang="zh-CN" sz="1000" b="1" i="0">
                <a:solidFill>
                  <a:srgbClr val="000000"/>
                </a:solidFill>
                <a:latin typeface="+mn-ea"/>
                <a:cs typeface="+mn-ea"/>
              </a:rPr>
              <a:t>-</a:t>
            </a:r>
            <a:r>
              <a:rPr lang="zh-CN" altLang="en-US" sz="1000" b="1" i="0">
                <a:solidFill>
                  <a:srgbClr val="000000"/>
                </a:solidFill>
                <a:latin typeface="+mn-ea"/>
                <a:cs typeface="+mn-ea"/>
              </a:rPr>
              <a:t>盈利飞轮启动】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：</a:t>
            </a:r>
            <a:endParaRPr lang="zh-CN" altLang="en-US" sz="10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全景安防系统 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↓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盗窃案发率 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保险公司费率优惠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↑</a:t>
            </a:r>
            <a:endParaRPr lang="en-US" altLang="zh-CN" sz="10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ts val="500"/>
              </a:spcAft>
            </a:pP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租户保单成本节约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2% ▸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租金支付意愿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↑ →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租金递增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5%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仍维持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95%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续约率</a:t>
            </a:r>
            <a:endParaRPr lang="zh-CN" altLang="en-US" sz="10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000" b="1" i="0">
                <a:solidFill>
                  <a:srgbClr val="000000"/>
                </a:solidFill>
                <a:latin typeface="+mn-ea"/>
                <a:cs typeface="+mn-ea"/>
              </a:rPr>
              <a:t>【数据</a:t>
            </a:r>
            <a:r>
              <a:rPr lang="en-US" altLang="zh-CN" sz="1000" b="1" i="0">
                <a:solidFill>
                  <a:srgbClr val="000000"/>
                </a:solidFill>
                <a:latin typeface="+mn-ea"/>
                <a:cs typeface="+mn-ea"/>
              </a:rPr>
              <a:t>-</a:t>
            </a:r>
            <a:r>
              <a:rPr lang="zh-CN" altLang="en-US" sz="1000" b="1" i="0">
                <a:solidFill>
                  <a:srgbClr val="000000"/>
                </a:solidFill>
                <a:latin typeface="+mn-ea"/>
                <a:cs typeface="+mn-ea"/>
              </a:rPr>
              <a:t>决策穿透式管理】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：</a:t>
            </a:r>
            <a:endParaRPr lang="zh-CN" altLang="en-US" sz="10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能耗数据 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+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租户行业标签 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→ </a:t>
            </a:r>
            <a:r>
              <a:rPr lang="zh-CN" altLang="en-US" sz="1000" b="1" i="0">
                <a:solidFill>
                  <a:srgbClr val="000000"/>
                </a:solidFill>
                <a:latin typeface="+mn-ea"/>
                <a:cs typeface="+mn-ea"/>
              </a:rPr>
              <a:t>高能耗企业增值服务定价模型</a:t>
            </a:r>
            <a:endParaRPr lang="zh-CN" altLang="en-US" sz="1000" b="1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ts val="500"/>
              </a:spcAft>
            </a:pP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年服务利润差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↑35% →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资金反哺光伏储能设备 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▸ </a:t>
            </a:r>
            <a:r>
              <a:rPr lang="zh-CN" altLang="en-US" sz="1000" b="0" i="0">
                <a:solidFill>
                  <a:srgbClr val="000000"/>
                </a:solidFill>
                <a:latin typeface="+mn-ea"/>
                <a:cs typeface="+mn-ea"/>
              </a:rPr>
              <a:t>绿电覆盖率达</a:t>
            </a:r>
            <a:r>
              <a:rPr lang="en-US" altLang="zh-CN" sz="1000" b="0" i="0">
                <a:solidFill>
                  <a:srgbClr val="000000"/>
                </a:solidFill>
                <a:latin typeface="+mn-ea"/>
                <a:cs typeface="+mn-ea"/>
              </a:rPr>
              <a:t>40%</a:t>
            </a:r>
            <a:endParaRPr lang="en-US" altLang="zh-CN" sz="1000" b="0" i="0">
              <a:solidFill>
                <a:srgbClr val="000000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面向企业租户的价值</a:t>
            </a:r>
            <a:r>
              <a:rPr lang="zh-CN" altLang="en-US"/>
              <a:t>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3720" y="2266950"/>
            <a:ext cx="9786620" cy="4591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6410" y="4020820"/>
            <a:ext cx="5461000" cy="24917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AutoNum type="arabicPeriod"/>
            </a:pP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企业租户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→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运营盈利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：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设备共享降低采购成本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释放资金用于核心业务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提升企业盈利能力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智能租赁优化办公空间利用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提高出租率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直接增加园区租金收入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AutoNum type="arabicPeriod"/>
            </a:pP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运营盈利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→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成本管控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：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智能广告投放系统减少人工广告成本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营销费用降低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15%</a:t>
            </a:r>
            <a:endParaRPr lang="en-US" altLang="zh-CN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动态电价策略调节高能耗设备使用时段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能耗成本下降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20%</a:t>
            </a:r>
            <a:endParaRPr lang="en-US" altLang="zh-CN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AutoNum type="arabicPeriod"/>
            </a:pP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成本管控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→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环境安全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：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预测性维护避免设备突发故障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减少安全事故发生率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运维成本与安全成本双降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节能照明系统降低能耗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减少过热风险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火灾隐患降低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AutoNum type="arabicPeriod"/>
            </a:pP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环境安全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→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运营盈利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：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完善安防系统吸引优质企业入驻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租金溢价能力提升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10%</a:t>
            </a:r>
            <a:endParaRPr lang="en-US" altLang="zh-CN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消防预警降低事故赔偿风险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年度保险成本减少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18%</a:t>
            </a:r>
            <a:endParaRPr lang="en-US" altLang="zh-CN" sz="1200" b="0" i="0">
              <a:solidFill>
                <a:srgbClr val="000000"/>
              </a:solidFill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5" y="1397000"/>
            <a:ext cx="3825875" cy="19411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4200" y="1216660"/>
            <a:ext cx="5931535" cy="1691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i="0">
                <a:solidFill>
                  <a:srgbClr val="000000"/>
                </a:solidFill>
                <a:latin typeface="汉仪君黑-45简" panose="020B0604020202020204" charset="-122"/>
                <a:ea typeface="汉仪君黑-45简" panose="020B0604020202020204" charset="-122"/>
              </a:rPr>
              <a:t>典型路径说明</a:t>
            </a:r>
            <a:endParaRPr lang="zh-CN" altLang="en-US" sz="1400" b="1" i="0">
              <a:solidFill>
                <a:srgbClr val="000000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0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企业租户</a:t>
            </a:r>
            <a:r>
              <a:rPr lang="en-US" altLang="zh-CN" sz="10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</a:t>
            </a:r>
            <a:r>
              <a:rPr lang="zh-CN" altLang="en-US" sz="10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运营盈利核心路径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：</a:t>
            </a:r>
            <a:endParaRPr lang="zh-CN" altLang="en-US" sz="1000" b="0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  <a:p>
            <a:pPr marL="0" lvl="1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0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设备共享平台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将园区企业闲置设备利用率提高</a:t>
            </a:r>
            <a:r>
              <a:rPr lang="en-US" altLang="zh-CN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40%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，平均节省设备采购费用</a:t>
            </a:r>
            <a:r>
              <a:rPr lang="en-US" altLang="zh-CN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12%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，通过共享收益分成为园区创造新收入点。</a:t>
            </a:r>
            <a:endParaRPr lang="zh-CN" altLang="en-US" sz="1000" b="0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  <a:p>
            <a:pPr marL="0" lvl="1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0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产业链协同平台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促成企业间技术合作，每年新增联合研发项目</a:t>
            </a:r>
            <a:r>
              <a:rPr lang="en-US" altLang="zh-CN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8~10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个，带动园区整体产值增长</a:t>
            </a:r>
            <a:r>
              <a:rPr lang="en-US" altLang="zh-CN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18%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。</a:t>
            </a:r>
            <a:endParaRPr lang="zh-CN" altLang="en-US" sz="1000" b="0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0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成本管控</a:t>
            </a:r>
            <a:r>
              <a:rPr lang="en-US" altLang="zh-CN" sz="10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</a:t>
            </a:r>
            <a:r>
              <a:rPr lang="zh-CN" altLang="en-US" sz="10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环境安全闭环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：</a:t>
            </a:r>
            <a:endParaRPr lang="zh-CN" altLang="en-US" sz="1000" b="0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  <a:p>
            <a:pPr marL="0" lvl="1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0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智能照明控制系统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结合光照强度</a:t>
            </a:r>
            <a:r>
              <a:rPr lang="en-US" altLang="zh-CN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+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人员活动监测，节省</a:t>
            </a:r>
            <a:r>
              <a:rPr lang="en-US" altLang="zh-CN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30%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照明能耗的同时，降低因电路过载引发的火灾风险</a:t>
            </a:r>
            <a:r>
              <a:rPr lang="en-US" altLang="zh-CN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55%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。</a:t>
            </a:r>
            <a:endParaRPr lang="zh-CN" altLang="en-US" sz="1000" b="0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  <a:p>
            <a:pPr marL="0" lvl="1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0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设备生命周期管理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精确计算设备更换周期，避免超期服役带来的安全隐患，典型场景下安全事故降低</a:t>
            </a:r>
            <a:r>
              <a:rPr lang="en-US" altLang="zh-CN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42%</a:t>
            </a:r>
            <a:r>
              <a:rPr lang="zh-CN" altLang="en-US" sz="10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。</a:t>
            </a:r>
            <a:endParaRPr lang="zh-CN" altLang="en-US" sz="1000" b="0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面向个人租户的价值</a:t>
            </a:r>
            <a:r>
              <a:rPr lang="zh-CN" altLang="en-US"/>
              <a:t>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2475" y="963295"/>
            <a:ext cx="5904230" cy="42360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4485" y="3735070"/>
            <a:ext cx="5299710" cy="29406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个人租户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→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运营盈利</a:t>
            </a:r>
            <a:endParaRPr lang="zh-CN" altLang="en-US" sz="1200" b="1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智能租房推荐系统提高匹配效率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 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出租率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↑25%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租金收入直接增长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增值服务（保洁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/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保险）精准推送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 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服务购买率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↑20%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多元收入结构形成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运营盈利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→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成本管控</a:t>
            </a:r>
            <a:endParaRPr lang="zh-CN" altLang="en-US" sz="1200" b="1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线上缴费系统替代人工收费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 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运维人力成本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↓40%</a:t>
            </a:r>
            <a:endParaRPr lang="en-US" altLang="zh-CN" sz="1200" b="1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租房积分系统推动租户节能行为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 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园区公共能耗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↓12%</a:t>
            </a:r>
            <a:endParaRPr lang="en-US" altLang="zh-CN" sz="1200" b="1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成本管控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→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环境安全</a:t>
            </a:r>
            <a:endParaRPr lang="zh-CN" altLang="en-US" sz="1200" b="1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预测性维护减少设备故障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 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电路火灾风险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↓35%</a:t>
            </a:r>
            <a:endParaRPr lang="en-US" altLang="zh-CN" sz="1200" b="1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智能水电系统阻断漏水漏电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 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安全事故损失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↓50%</a:t>
            </a:r>
            <a:endParaRPr lang="en-US" altLang="zh-CN" sz="1200" b="1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环境安全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→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运营盈利</a:t>
            </a:r>
            <a:endParaRPr lang="zh-CN" altLang="en-US" sz="1200" b="1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安全事件减少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 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租户投诉率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↓45%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退租率降低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空气质量优化 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→ </a:t>
            </a:r>
            <a:r>
              <a:rPr lang="zh-CN" altLang="en-US" sz="1200" b="1" i="0">
                <a:solidFill>
                  <a:srgbClr val="000000"/>
                </a:solidFill>
                <a:latin typeface="+mn-ea"/>
                <a:cs typeface="+mn-ea"/>
              </a:rPr>
              <a:t>租户续约意愿</a:t>
            </a:r>
            <a:r>
              <a:rPr lang="en-US" altLang="zh-CN" sz="1200" b="1" i="0">
                <a:solidFill>
                  <a:srgbClr val="000000"/>
                </a:solidFill>
                <a:latin typeface="+mn-ea"/>
                <a:cs typeface="+mn-ea"/>
              </a:rPr>
              <a:t>↑30%</a:t>
            </a:r>
            <a:r>
              <a:rPr lang="en-US" altLang="zh-CN" sz="1200" b="0" i="0">
                <a:solidFill>
                  <a:srgbClr val="000000"/>
                </a:solidFill>
                <a:latin typeface="+mn-ea"/>
                <a:cs typeface="+mn-ea"/>
              </a:rPr>
              <a:t> → </a:t>
            </a:r>
            <a:r>
              <a:rPr lang="zh-CN" altLang="en-US" sz="1200" b="0" i="0">
                <a:solidFill>
                  <a:srgbClr val="000000"/>
                </a:solidFill>
                <a:latin typeface="+mn-ea"/>
                <a:cs typeface="+mn-ea"/>
              </a:rPr>
              <a:t>租金溢价能力增强</a:t>
            </a:r>
            <a:endParaRPr lang="zh-CN" altLang="en-US" sz="1200" b="0" i="0">
              <a:solidFill>
                <a:srgbClr val="000000"/>
              </a:solidFill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390" y="3639820"/>
            <a:ext cx="3856990" cy="2900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4485" y="1207770"/>
            <a:ext cx="4178935" cy="212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000000"/>
                </a:solidFill>
                <a:latin typeface="汉仪君黑-45简" panose="020B0604020202020204" charset="-122"/>
                <a:ea typeface="汉仪君黑-45简" panose="020B0604020202020204" charset="-122"/>
              </a:rPr>
              <a:t>典型价值路径说明</a:t>
            </a:r>
            <a:endParaRPr lang="zh-CN" altLang="en-US" sz="1600" b="1" i="0">
              <a:solidFill>
                <a:srgbClr val="000000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【精准获客</a:t>
            </a:r>
            <a:r>
              <a:rPr lang="en-US" altLang="zh-CN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</a:t>
            </a:r>
            <a:r>
              <a:rPr lang="zh-CN" altLang="en-US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盈利增益】</a:t>
            </a:r>
            <a:endParaRPr lang="zh-CN" altLang="en-US" sz="1200" b="1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知识图谱分析租户标签 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个性化推送高价房型 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 </a:t>
            </a:r>
            <a:r>
              <a:rPr lang="zh-CN" altLang="en-US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平均租金单价</a:t>
            </a:r>
            <a:r>
              <a:rPr lang="en-US" altLang="zh-CN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↑8%</a:t>
            </a:r>
            <a:endParaRPr lang="en-US" altLang="zh-CN" sz="1200" b="1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  <a:p>
            <a:pPr marL="0" lvl="1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◦"/>
            </a:pPr>
            <a:r>
              <a:rPr lang="zh-CN" altLang="en-US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数据驱动示例</a:t>
            </a: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：租户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A</a:t>
            </a: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（月薪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2</a:t>
            </a: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万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+</a:t>
            </a: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宠物）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</a:t>
            </a: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推荐高端公寓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+</a:t>
            </a: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宠物保洁套餐 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订单转化率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↑30%</a:t>
            </a:r>
            <a:endParaRPr lang="en-US" altLang="zh-CN" sz="1200" b="0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【安全投入</a:t>
            </a:r>
            <a:r>
              <a:rPr lang="en-US" altLang="zh-CN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</a:t>
            </a:r>
            <a:r>
              <a:rPr lang="zh-CN" altLang="en-US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成本反哺】</a:t>
            </a:r>
            <a:endParaRPr lang="zh-CN" altLang="en-US" sz="1200" b="1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烟雾感知设备安装 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 </a:t>
            </a: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火灾响应时间从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15</a:t>
            </a: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分钟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→3</a:t>
            </a: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分钟 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 </a:t>
            </a:r>
            <a:r>
              <a:rPr lang="zh-CN" altLang="en-US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年均保险成本</a:t>
            </a:r>
            <a:r>
              <a:rPr lang="en-US" altLang="zh-CN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↓18%</a:t>
            </a:r>
            <a:endParaRPr lang="en-US" altLang="zh-CN" sz="1200" b="1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  <a:p>
            <a:pPr marL="0" lvl="1" indent="0">
              <a:spcBef>
                <a:spcPct val="0"/>
              </a:spcBef>
              <a:spcAft>
                <a:spcPts val="500"/>
              </a:spcAft>
              <a:buFont typeface="Arial" panose="020B0604020202020204"/>
              <a:buChar char="◦"/>
            </a:pPr>
            <a:r>
              <a:rPr lang="zh-CN" altLang="en-US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温湿度传感器联动新风系统 </a:t>
            </a:r>
            <a:r>
              <a:rPr lang="en-US" altLang="zh-CN" sz="1200" b="0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→ </a:t>
            </a:r>
            <a:r>
              <a:rPr lang="zh-CN" altLang="en-US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空调能耗</a:t>
            </a:r>
            <a:r>
              <a:rPr lang="en-US" altLang="zh-CN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↓22%</a:t>
            </a:r>
            <a:r>
              <a:rPr lang="zh-CN" altLang="en-US" sz="1200" b="1" i="0">
                <a:solidFill>
                  <a:srgbClr val="000000"/>
                </a:solidFill>
                <a:latin typeface="Magneto" panose="04030805050802020D02" charset="0"/>
                <a:ea typeface="Magneto" panose="04030805050802020D02" charset="0"/>
              </a:rPr>
              <a:t>（夏季）</a:t>
            </a:r>
            <a:endParaRPr lang="zh-CN" altLang="en-US" sz="1200" b="1" i="0">
              <a:solidFill>
                <a:srgbClr val="000000"/>
              </a:solidFill>
              <a:latin typeface="Magneto" panose="04030805050802020D02" charset="0"/>
              <a:ea typeface="Magneto" panose="04030805050802020D02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45" y="113665"/>
            <a:ext cx="4918075" cy="31153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790950"/>
            <a:ext cx="4820920" cy="27216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6540" y="1303655"/>
            <a:ext cx="5791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数字</a:t>
            </a:r>
            <a:r>
              <a:rPr lang="zh-CN" altLang="en-US"/>
              <a:t>园区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56540" y="4552315"/>
            <a:ext cx="5791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湘江科学</a:t>
            </a:r>
            <a:r>
              <a:rPr lang="zh-CN" altLang="en-US"/>
              <a:t>城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97865" y="1107440"/>
            <a:ext cx="4820920" cy="19742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811520" y="1857375"/>
            <a:ext cx="5871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/>
              <a:t>应用层各功能模块逻辑关系或层次关系，存在混乱现象。例如：行业应用层的</a:t>
            </a:r>
            <a:r>
              <a:rPr lang="en-US" altLang="zh-CN"/>
              <a:t>“</a:t>
            </a:r>
            <a:r>
              <a:rPr lang="zh-CN" altLang="en-US"/>
              <a:t>电子围栏</a:t>
            </a:r>
            <a:r>
              <a:rPr lang="en-US" altLang="zh-CN"/>
              <a:t>”</a:t>
            </a:r>
            <a:r>
              <a:rPr lang="zh-CN" altLang="en-US"/>
              <a:t>和通用模块层的</a:t>
            </a:r>
            <a:r>
              <a:rPr lang="en-US" altLang="zh-CN"/>
              <a:t>“</a:t>
            </a:r>
            <a:r>
              <a:rPr lang="zh-CN" altLang="en-US"/>
              <a:t>电子巡更、入侵检测</a:t>
            </a:r>
            <a:r>
              <a:rPr lang="en-US" altLang="zh-CN"/>
              <a:t>”</a:t>
            </a:r>
            <a:r>
              <a:rPr lang="zh-CN" altLang="en-US"/>
              <a:t>应该是包含组合关系，不能为层次</a:t>
            </a:r>
            <a:r>
              <a:rPr lang="zh-CN" altLang="en-US"/>
              <a:t>关系。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11520" y="462280"/>
            <a:ext cx="59918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/>
              <a:t>解决方案和产品，这两层是面向客户需求或市场营销的可销售单元及其组合，和下面应用层是复杂的组合对映</a:t>
            </a:r>
            <a:r>
              <a:rPr lang="zh-CN" altLang="en-US"/>
              <a:t>关系。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1010920" y="2101850"/>
            <a:ext cx="346075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998220" y="2273300"/>
            <a:ext cx="361950" cy="406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010920" y="2257425"/>
            <a:ext cx="698500" cy="403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938520" y="4829175"/>
            <a:ext cx="5871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/>
              <a:t>这个架构图缺失</a:t>
            </a:r>
            <a:r>
              <a:rPr lang="en-US" altLang="zh-CN"/>
              <a:t>“</a:t>
            </a:r>
            <a:r>
              <a:rPr lang="zh-CN" altLang="en-US"/>
              <a:t>数据通信</a:t>
            </a:r>
            <a:r>
              <a:rPr lang="en-US" altLang="zh-CN"/>
              <a:t>”</a:t>
            </a:r>
            <a:r>
              <a:rPr lang="zh-CN" altLang="en-US"/>
              <a:t>和</a:t>
            </a:r>
            <a:r>
              <a:rPr lang="en-US" altLang="zh-CN"/>
              <a:t>“</a:t>
            </a:r>
            <a:r>
              <a:rPr lang="zh-CN" altLang="en-US"/>
              <a:t>数据分析</a:t>
            </a:r>
            <a:r>
              <a:rPr lang="en-US" altLang="zh-CN"/>
              <a:t>”</a:t>
            </a:r>
            <a:r>
              <a:rPr lang="zh-CN" altLang="en-US"/>
              <a:t>等复杂处理功能，隐含在具体功能模块中，在</a:t>
            </a:r>
            <a:r>
              <a:rPr lang="en-US" altLang="zh-CN"/>
              <a:t>“</a:t>
            </a:r>
            <a:r>
              <a:rPr lang="zh-CN" altLang="en-US"/>
              <a:t>架构</a:t>
            </a:r>
            <a:r>
              <a:rPr lang="en-US" altLang="zh-CN"/>
              <a:t>”</a:t>
            </a:r>
            <a:r>
              <a:rPr lang="zh-CN" altLang="en-US"/>
              <a:t>上看不到</a:t>
            </a:r>
            <a:r>
              <a:rPr lang="en-US" altLang="zh-CN"/>
              <a:t>AI</a:t>
            </a:r>
            <a:r>
              <a:rPr lang="zh-CN" altLang="en-US"/>
              <a:t>或智能</a:t>
            </a:r>
            <a:r>
              <a:rPr lang="zh-CN" altLang="en-US"/>
              <a:t>体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390525" y="3347720"/>
            <a:ext cx="11096625" cy="0"/>
          </a:xfrm>
          <a:prstGeom prst="line">
            <a:avLst/>
          </a:prstGeom>
          <a:ln w="31750" cap="sq" cmpd="dbl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414020"/>
            <a:ext cx="10849610" cy="2913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5" y="3429000"/>
            <a:ext cx="4149725" cy="3009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26535" y="213360"/>
            <a:ext cx="2938145" cy="29241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数字园区原始规划</a:t>
            </a:r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8965" y="3642360"/>
            <a:ext cx="1471295" cy="294068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mongolianVert" rtlCol="0" anchor="t" anchorCtr="0"/>
          <a:p>
            <a:pPr algn="ctr"/>
            <a:r>
              <a:rPr lang="zh-CN" altLang="en-US" sz="1600" b="1">
                <a:solidFill>
                  <a:srgbClr val="FF0000"/>
                </a:solidFill>
              </a:rPr>
              <a:t>科创二期项目规划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 flipV="1">
            <a:off x="5381625" y="3355975"/>
            <a:ext cx="10160" cy="3334385"/>
          </a:xfrm>
          <a:prstGeom prst="line">
            <a:avLst/>
          </a:prstGeom>
          <a:ln w="31750" cap="sq" cmpd="dbl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3248025" y="3414395"/>
            <a:ext cx="847725" cy="390525"/>
          </a:xfrm>
          <a:prstGeom prst="ellipse">
            <a:avLst/>
          </a:prstGeom>
          <a:solidFill>
            <a:srgbClr val="00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45455" y="2289175"/>
            <a:ext cx="1275715" cy="228600"/>
          </a:xfrm>
          <a:prstGeom prst="ellipse">
            <a:avLst/>
          </a:prstGeom>
          <a:solidFill>
            <a:srgbClr val="00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545455" y="1791970"/>
            <a:ext cx="1275715" cy="220345"/>
          </a:xfrm>
          <a:prstGeom prst="ellipse">
            <a:avLst/>
          </a:prstGeom>
          <a:solidFill>
            <a:srgbClr val="00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97830" y="3429000"/>
            <a:ext cx="60725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分析结论和</a:t>
            </a:r>
            <a:r>
              <a:rPr lang="zh-CN" altLang="en-US"/>
              <a:t>建议：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</a:t>
            </a:r>
            <a:r>
              <a:rPr lang="zh-CN" altLang="en-US"/>
              <a:t>、这两个规划存在复杂的映射或包含关系，例如图中画红圈的</a:t>
            </a:r>
            <a:r>
              <a:rPr lang="zh-CN" altLang="en-US"/>
              <a:t>部分；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、建议按照科创二期规划，来归纳总结出</a:t>
            </a:r>
            <a:r>
              <a:rPr lang="en-US" altLang="zh-CN"/>
              <a:t>“</a:t>
            </a:r>
            <a:r>
              <a:rPr lang="zh-CN" altLang="en-US"/>
              <a:t>生产支撑</a:t>
            </a:r>
            <a:r>
              <a:rPr lang="en-US" altLang="zh-CN"/>
              <a:t>”</a:t>
            </a:r>
            <a:r>
              <a:rPr lang="zh-CN" altLang="en-US"/>
              <a:t>和</a:t>
            </a:r>
            <a:r>
              <a:rPr lang="en-US" altLang="zh-CN"/>
              <a:t>“</a:t>
            </a:r>
            <a:r>
              <a:rPr lang="zh-CN" altLang="en-US"/>
              <a:t>管理支撑</a:t>
            </a:r>
            <a:r>
              <a:rPr lang="en-US" altLang="zh-CN"/>
              <a:t>”</a:t>
            </a:r>
            <a:r>
              <a:rPr lang="zh-CN" altLang="en-US"/>
              <a:t>的系统建设规划，形成</a:t>
            </a:r>
            <a:r>
              <a:rPr lang="zh-CN" altLang="en-US"/>
              <a:t>初稿；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</a:t>
            </a:r>
            <a:r>
              <a:rPr lang="zh-CN" altLang="en-US"/>
              <a:t>、最后用得到的初稿，在数字园区原始规划中查漏补缺，形成终稿。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 sz="1400"/>
              <a:t>（注：原始规划没有详细的描述文字，存在望文生义</a:t>
            </a:r>
            <a:r>
              <a:rPr lang="zh-CN" altLang="en-US" sz="1400"/>
              <a:t>导致理解错误的风险）</a:t>
            </a:r>
            <a:endParaRPr lang="zh-CN" altLang="en-US" sz="1400"/>
          </a:p>
        </p:txBody>
      </p:sp>
      <p:sp>
        <p:nvSpPr>
          <p:cNvPr id="17" name="椭圆 16"/>
          <p:cNvSpPr/>
          <p:nvPr/>
        </p:nvSpPr>
        <p:spPr>
          <a:xfrm>
            <a:off x="4095750" y="2289175"/>
            <a:ext cx="1275715" cy="220345"/>
          </a:xfrm>
          <a:prstGeom prst="ellipse">
            <a:avLst/>
          </a:prstGeom>
          <a:solidFill>
            <a:srgbClr val="00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095750" y="2509520"/>
            <a:ext cx="1275715" cy="220345"/>
          </a:xfrm>
          <a:prstGeom prst="ellipse">
            <a:avLst/>
          </a:prstGeom>
          <a:solidFill>
            <a:srgbClr val="00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左右箭头 18"/>
          <p:cNvSpPr/>
          <p:nvPr/>
        </p:nvSpPr>
        <p:spPr>
          <a:xfrm rot="18720000">
            <a:off x="3609340" y="3037840"/>
            <a:ext cx="607695" cy="231140"/>
          </a:xfrm>
          <a:prstGeom prst="leftRightArrow">
            <a:avLst/>
          </a:prstGeom>
        </p:spPr>
        <p:style>
          <a:lnRef idx="0">
            <a:srgbClr val="FFFFFF"/>
          </a:lnRef>
          <a:fillRef idx="3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95115" cy="60134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大模型提示</a:t>
            </a:r>
            <a:r>
              <a:rPr lang="zh-CN" altLang="en-US"/>
              <a:t>词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5960" y="1844040"/>
            <a:ext cx="5867400" cy="4546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/>
              <a:t>## </a:t>
            </a:r>
            <a:r>
              <a:rPr lang="zh-CN" altLang="en-US" sz="1400" b="1"/>
              <a:t>目标客户画像：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拥有</a:t>
            </a:r>
            <a:r>
              <a:rPr lang="en-US" altLang="zh-CN" sz="1400"/>
              <a:t>7</a:t>
            </a:r>
            <a:r>
              <a:rPr lang="zh-CN" altLang="en-US" sz="1400"/>
              <a:t>万平方米左右的园区，共有</a:t>
            </a:r>
            <a:r>
              <a:rPr lang="en-US" altLang="zh-CN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栋楼宇</a:t>
            </a:r>
            <a:r>
              <a:rPr lang="zh-CN" altLang="en-US" sz="1400"/>
              <a:t>。园区内业务主要如下：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A</a:t>
            </a:r>
            <a:r>
              <a:rPr lang="zh-CN" altLang="en-US" sz="1400"/>
              <a:t>栋楼宇一共</a:t>
            </a:r>
            <a:r>
              <a:rPr lang="en-US" altLang="zh-CN" sz="1400"/>
              <a:t>10</a:t>
            </a:r>
            <a:r>
              <a:rPr lang="zh-CN" altLang="en-US" sz="1400"/>
              <a:t>层，</a:t>
            </a:r>
            <a:r>
              <a:rPr lang="zh-CN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为中小企提供办公场地</a:t>
            </a:r>
            <a:r>
              <a:rPr lang="zh-CN" altLang="en-US" sz="1400"/>
              <a:t>，中小企业主营业务一般为解决方案设计和系统集成交付；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B</a:t>
            </a:r>
            <a:r>
              <a:rPr lang="zh-CN" altLang="en-US" sz="1400"/>
              <a:t>栋楼宇一共</a:t>
            </a:r>
            <a:r>
              <a:rPr lang="en-US" altLang="zh-CN" sz="1400"/>
              <a:t>28</a:t>
            </a:r>
            <a:r>
              <a:rPr lang="zh-CN" altLang="en-US" sz="1400"/>
              <a:t>层大约</a:t>
            </a:r>
            <a:r>
              <a:rPr lang="en-US" altLang="zh-CN" sz="1400"/>
              <a:t>600</a:t>
            </a:r>
            <a:r>
              <a:rPr lang="zh-CN" altLang="en-US" sz="1400"/>
              <a:t>个房间，</a:t>
            </a:r>
            <a:r>
              <a:rPr lang="zh-CN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为个人提供房屋出租服务</a:t>
            </a:r>
            <a:r>
              <a:rPr lang="zh-CN" altLang="en-US" sz="1400"/>
              <a:t>，大部分为</a:t>
            </a:r>
            <a:r>
              <a:rPr lang="en-US" altLang="zh-CN" sz="1400"/>
              <a:t>1</a:t>
            </a:r>
            <a:r>
              <a:rPr lang="zh-CN" altLang="en-US" sz="1400"/>
              <a:t>房</a:t>
            </a:r>
            <a:r>
              <a:rPr lang="en-US" altLang="zh-CN" sz="1400"/>
              <a:t>1</a:t>
            </a:r>
            <a:r>
              <a:rPr lang="zh-CN" altLang="en-US" sz="1400"/>
              <a:t>厅格局，少数</a:t>
            </a:r>
            <a:r>
              <a:rPr lang="en-US" altLang="zh-CN" sz="1400"/>
              <a:t>2</a:t>
            </a:r>
            <a:r>
              <a:rPr lang="zh-CN" altLang="en-US" sz="1400"/>
              <a:t>房</a:t>
            </a:r>
            <a:r>
              <a:rPr lang="en-US" altLang="zh-CN" sz="1400"/>
              <a:t>1</a:t>
            </a:r>
            <a:r>
              <a:rPr lang="zh-CN" altLang="en-US" sz="1400"/>
              <a:t>厅格局；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C</a:t>
            </a:r>
            <a:r>
              <a:rPr lang="zh-CN" altLang="en-US" sz="1400"/>
              <a:t>栋楼宇一共</a:t>
            </a:r>
            <a:r>
              <a:rPr lang="en-US" altLang="zh-CN" sz="1400"/>
              <a:t>6</a:t>
            </a:r>
            <a:r>
              <a:rPr lang="zh-CN" altLang="en-US" sz="1400"/>
              <a:t>层大约</a:t>
            </a:r>
            <a:r>
              <a:rPr lang="en-US" altLang="zh-CN" sz="1400"/>
              <a:t>80</a:t>
            </a:r>
            <a:r>
              <a:rPr lang="zh-CN" altLang="en-US" sz="1400"/>
              <a:t>个房间，其中</a:t>
            </a:r>
            <a:r>
              <a:rPr lang="en-US" altLang="zh-CN" sz="1400"/>
              <a:t>1</a:t>
            </a:r>
            <a:r>
              <a:rPr lang="zh-CN" altLang="en-US" sz="1400"/>
              <a:t>层为食堂，</a:t>
            </a:r>
            <a:r>
              <a:rPr lang="en-US" altLang="zh-CN" sz="1400"/>
              <a:t>2</a:t>
            </a:r>
            <a:r>
              <a:rPr lang="zh-CN" altLang="en-US" sz="1400"/>
              <a:t>层为客户自己公司的员工宿舍，其它房间也可以为园区内企业提供园区宿舍服务；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</a:t>
            </a:r>
            <a:r>
              <a:rPr lang="zh-CN" altLang="en-US" sz="1400"/>
              <a:t>客户</a:t>
            </a:r>
            <a:r>
              <a:rPr lang="zh-CN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自己公司</a:t>
            </a:r>
            <a:r>
              <a:rPr lang="zh-CN" altLang="en-US" sz="1400"/>
              <a:t>也承接数字园区、政府数字化转型等相关系统集成和软件定制的交付项目，具备</a:t>
            </a:r>
            <a:r>
              <a:rPr lang="zh-CN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约</a:t>
            </a:r>
            <a:r>
              <a:rPr lang="en-US" altLang="zh-CN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CN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人规模</a:t>
            </a:r>
            <a:r>
              <a:rPr lang="zh-CN" altLang="en-US" sz="1400"/>
              <a:t>的交付团队；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</a:t>
            </a:r>
            <a:r>
              <a:rPr lang="zh-CN" altLang="en-US" sz="1400"/>
              <a:t>客户自己公司</a:t>
            </a:r>
            <a:r>
              <a:rPr lang="zh-CN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自研</a:t>
            </a:r>
            <a:r>
              <a:rPr lang="en-US" altLang="zh-CN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类物联网设备产品</a:t>
            </a:r>
            <a:r>
              <a:rPr lang="zh-CN" altLang="en-US" sz="1400"/>
              <a:t>，基于</a:t>
            </a:r>
            <a:r>
              <a:rPr lang="en-US" altLang="zh-CN" sz="1400"/>
              <a:t>LoraWAN</a:t>
            </a:r>
            <a:r>
              <a:rPr lang="zh-CN" altLang="en-US" sz="1400"/>
              <a:t>协议，包括：水表、电表、电开关、温湿度感知、烟雾感知、门磁、地磁、车位锁、门禁锁、人脸识别等设备产品；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</a:t>
            </a:r>
            <a:r>
              <a:rPr lang="zh-CN" altLang="en-US" sz="1400"/>
              <a:t>地下一共</a:t>
            </a:r>
            <a:r>
              <a:rPr lang="en-US" altLang="zh-CN" sz="1400"/>
              <a:t>2</a:t>
            </a:r>
            <a:r>
              <a:rPr lang="zh-CN" altLang="en-US" sz="1400"/>
              <a:t>层，大约有</a:t>
            </a:r>
            <a:r>
              <a:rPr lang="en-US" altLang="zh-CN" sz="1400"/>
              <a:t>300</a:t>
            </a:r>
            <a:r>
              <a:rPr lang="zh-CN" altLang="en-US" sz="1400"/>
              <a:t>个停车位，预计会提供</a:t>
            </a:r>
            <a:r>
              <a:rPr lang="en-US" altLang="zh-CN" sz="1400"/>
              <a:t>100</a:t>
            </a:r>
            <a:r>
              <a:rPr lang="zh-CN" altLang="en-US" sz="1400"/>
              <a:t>个新能源充电车位；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</a:t>
            </a:r>
            <a:r>
              <a:rPr lang="zh-CN" altLang="en-US" sz="1400"/>
              <a:t>园区露天地面有一块区域集中提供电动自行车停车和充电车位；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/>
              <a:t>- </a:t>
            </a:r>
            <a:r>
              <a:rPr lang="zh-CN" altLang="en-US" sz="1400"/>
              <a:t>园区一共</a:t>
            </a:r>
            <a:r>
              <a:rPr lang="en-US" altLang="zh-CN" sz="1400"/>
              <a:t>2</a:t>
            </a:r>
            <a:r>
              <a:rPr lang="zh-CN" altLang="en-US" sz="1400"/>
              <a:t>个入口，配置有车辆识别道闸。</a:t>
            </a:r>
            <a:endParaRPr lang="zh-CN" altLang="en-US" sz="1400"/>
          </a:p>
        </p:txBody>
      </p:sp>
      <p:pic>
        <p:nvPicPr>
          <p:cNvPr id="3" name="图片 2" descr="目标消费者客户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0050" y="1171575"/>
            <a:ext cx="914400" cy="914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7025" y="1844040"/>
            <a:ext cx="5238750" cy="330898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ym typeface="+mn-ea"/>
              </a:rPr>
              <a:t>## </a:t>
            </a:r>
            <a:r>
              <a:rPr lang="zh-CN" altLang="en-US" sz="1400" b="1">
                <a:sym typeface="+mn-ea"/>
              </a:rPr>
              <a:t>解决方案诉求</a:t>
            </a:r>
            <a:endParaRPr lang="zh-CN" altLang="en-US" sz="1400"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ym typeface="+mn-ea"/>
              </a:rPr>
              <a:t>结合大数据、知识图谱、物联网、人工智能、大模型、</a:t>
            </a:r>
            <a:r>
              <a:rPr lang="en-US" altLang="zh-CN" sz="1400">
                <a:sym typeface="+mn-ea"/>
              </a:rPr>
              <a:t>MCP (Model Context Protocol)</a:t>
            </a:r>
            <a:r>
              <a:rPr lang="zh-CN" altLang="en-US" sz="1400">
                <a:sym typeface="+mn-ea"/>
              </a:rPr>
              <a:t>、</a:t>
            </a:r>
            <a:r>
              <a:rPr lang="en-US" altLang="zh-CN" sz="1400">
                <a:sym typeface="+mn-ea"/>
              </a:rPr>
              <a:t>A2A(Agent2Agent)</a:t>
            </a:r>
            <a:r>
              <a:rPr lang="zh-CN" altLang="en-US" sz="1400">
                <a:sym typeface="+mn-ea"/>
              </a:rPr>
              <a:t>等技术，面向园区的</a:t>
            </a:r>
            <a:r>
              <a:rPr lang="zh-CN" altLang="en-US" sz="1400" u="sng">
                <a:solidFill>
                  <a:schemeClr val="accent2">
                    <a:lumMod val="75000"/>
                  </a:schemeClr>
                </a:solidFill>
                <a:sym typeface="+mn-ea"/>
              </a:rPr>
              <a:t>企业租户、个人租户和客户自己企业</a:t>
            </a:r>
            <a:r>
              <a:rPr lang="zh-CN" altLang="en-US" sz="1400">
                <a:sym typeface="+mn-ea"/>
              </a:rPr>
              <a:t>，从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企业生产成本管控</a:t>
            </a:r>
            <a:r>
              <a:rPr lang="zh-CN" altLang="en-US" sz="1400">
                <a:sym typeface="+mn-ea"/>
              </a:rPr>
              <a:t>和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园区环境安全</a:t>
            </a:r>
            <a:r>
              <a:rPr lang="zh-CN" altLang="en-US" sz="1400">
                <a:sym typeface="+mn-ea"/>
              </a:rPr>
              <a:t>这两个维度提供统一支撑的综合解决方案，这个综合解决方案</a:t>
            </a:r>
            <a:r>
              <a:rPr lang="zh-CN" altLang="en-US" sz="1400" b="1">
                <a:sym typeface="+mn-ea"/>
              </a:rPr>
              <a:t>必须包含客户公司自研的物联网设备产品</a:t>
            </a:r>
            <a:r>
              <a:rPr lang="zh-CN" altLang="en-US" sz="1400">
                <a:sym typeface="+mn-ea"/>
              </a:rPr>
              <a:t>，并从这两个维度分别给出</a:t>
            </a:r>
            <a:r>
              <a:rPr lang="en-US" altLang="zh-CN" sz="1400">
                <a:sym typeface="+mn-ea"/>
              </a:rPr>
              <a:t>10</a:t>
            </a:r>
            <a:r>
              <a:rPr lang="zh-CN" altLang="en-US" sz="1400">
                <a:sym typeface="+mn-ea"/>
              </a:rPr>
              <a:t>个</a:t>
            </a:r>
            <a:r>
              <a:rPr lang="en-US" altLang="zh-CN" sz="1400">
                <a:sym typeface="+mn-ea"/>
              </a:rPr>
              <a:t>MVP</a:t>
            </a:r>
            <a:r>
              <a:rPr lang="zh-CN" altLang="en-US" sz="1400">
                <a:sym typeface="+mn-ea"/>
              </a:rPr>
              <a:t>（最小可行产品）规划建议。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ym typeface="+mn-ea"/>
              </a:rPr>
              <a:t>## </a:t>
            </a:r>
            <a:r>
              <a:rPr lang="zh-CN" altLang="en-US" sz="1400">
                <a:sym typeface="+mn-ea"/>
              </a:rPr>
              <a:t>输出要求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、综合解决方案，用涉及业务领域或业务场景或业务主流程来划分；</a:t>
            </a:r>
            <a:endParaRPr lang="zh-CN" altLang="en-US" sz="140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、</a:t>
            </a:r>
            <a:r>
              <a:rPr lang="en-US" altLang="zh-CN" sz="1400">
                <a:sym typeface="+mn-ea"/>
              </a:rPr>
              <a:t>MVP</a:t>
            </a:r>
            <a:r>
              <a:rPr lang="zh-CN" altLang="en-US" sz="1400">
                <a:sym typeface="+mn-ea"/>
              </a:rPr>
              <a:t>用表格方式输出。</a:t>
            </a:r>
            <a:endParaRPr lang="zh-CN" altLang="en-US" sz="1400">
              <a:sym typeface="+mn-ea"/>
            </a:endParaRPr>
          </a:p>
        </p:txBody>
      </p:sp>
      <p:pic>
        <p:nvPicPr>
          <p:cNvPr id="6" name="图片 5" descr="解决问题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8270" y="1390650"/>
            <a:ext cx="609600" cy="60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48145" y="5744845"/>
            <a:ext cx="5095875" cy="5835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zh-CN" altLang="en-US" sz="1600"/>
              <a:t>国内大模型：</a:t>
            </a:r>
            <a:r>
              <a:rPr lang="en-US" altLang="zh-CN" sz="1600"/>
              <a:t>DeepSeek</a:t>
            </a:r>
            <a:r>
              <a:rPr lang="zh-CN" altLang="en-US" sz="1600"/>
              <a:t>、豆包、智谱清言、</a:t>
            </a:r>
            <a:r>
              <a:rPr lang="en-US" altLang="zh-CN" sz="1600"/>
              <a:t>Kimi</a:t>
            </a:r>
            <a:endParaRPr lang="en-US" altLang="zh-CN" sz="1600"/>
          </a:p>
          <a:p>
            <a:r>
              <a:rPr lang="zh-CN" altLang="en-US" sz="1600"/>
              <a:t>国外大模型：</a:t>
            </a:r>
            <a:r>
              <a:rPr lang="en-US" altLang="zh-CN" sz="1600"/>
              <a:t>Gork</a:t>
            </a:r>
            <a:endParaRPr lang="en-US" altLang="zh-CN" sz="1600"/>
          </a:p>
        </p:txBody>
      </p:sp>
      <p:sp>
        <p:nvSpPr>
          <p:cNvPr id="8" name="下箭头 7"/>
          <p:cNvSpPr/>
          <p:nvPr/>
        </p:nvSpPr>
        <p:spPr>
          <a:xfrm>
            <a:off x="9144635" y="5287010"/>
            <a:ext cx="313690" cy="3238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rot="16200000">
            <a:off x="6434455" y="5880735"/>
            <a:ext cx="313690" cy="3238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DeepSeek</a:t>
            </a:r>
            <a:r>
              <a:rPr lang="zh-CN" altLang="en-US"/>
              <a:t>输出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443355"/>
            <a:ext cx="5268595" cy="3326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443355"/>
            <a:ext cx="5036820" cy="3095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0" y="3865880"/>
            <a:ext cx="7658735" cy="28016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Gork</a:t>
            </a:r>
            <a:r>
              <a:rPr lang="zh-CN" altLang="en-US"/>
              <a:t>输出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1400175"/>
            <a:ext cx="5097145" cy="3075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05" y="1458595"/>
            <a:ext cx="5906770" cy="2498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5062220"/>
            <a:ext cx="946785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实现方案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AI+</a:t>
            </a:r>
            <a:r>
              <a:rPr lang="zh-CN" altLang="en-US"/>
              <a:t>外挂</a:t>
            </a:r>
            <a:r>
              <a:rPr lang="zh-CN" altLang="en-US"/>
              <a:t>知识</a:t>
            </a:r>
            <a:endParaRPr lang="zh-CN" altLang="en-US"/>
          </a:p>
        </p:txBody>
      </p:sp>
      <p:pic>
        <p:nvPicPr>
          <p:cNvPr id="4" name="图片 3" descr="人工智能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7730" y="1784350"/>
            <a:ext cx="1345565" cy="1345565"/>
          </a:xfrm>
          <a:prstGeom prst="rect">
            <a:avLst/>
          </a:prstGeom>
        </p:spPr>
      </p:pic>
      <p:sp>
        <p:nvSpPr>
          <p:cNvPr id="5" name="圆柱形 4"/>
          <p:cNvSpPr/>
          <p:nvPr/>
        </p:nvSpPr>
        <p:spPr>
          <a:xfrm>
            <a:off x="3700780" y="2075815"/>
            <a:ext cx="1644650" cy="1054100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预先</a:t>
            </a:r>
            <a:endParaRPr lang="zh-CN" altLang="en-US"/>
          </a:p>
          <a:p>
            <a:pPr algn="ctr"/>
            <a:r>
              <a:rPr lang="zh-CN" altLang="en-US"/>
              <a:t>导入的知识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7" name="加号 6"/>
          <p:cNvSpPr/>
          <p:nvPr/>
        </p:nvSpPr>
        <p:spPr>
          <a:xfrm>
            <a:off x="2570480" y="2292350"/>
            <a:ext cx="749300" cy="571500"/>
          </a:xfrm>
          <a:prstGeom prst="mathPlu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27140" y="1511300"/>
            <a:ext cx="3683000" cy="18923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/>
              <a:t>对话</a:t>
            </a:r>
            <a:r>
              <a:rPr lang="zh-CN" altLang="en-US"/>
              <a:t>窗口：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12" name="折角形 11"/>
          <p:cNvSpPr/>
          <p:nvPr/>
        </p:nvSpPr>
        <p:spPr>
          <a:xfrm>
            <a:off x="6695440" y="2266950"/>
            <a:ext cx="1447800" cy="647700"/>
          </a:xfrm>
          <a:prstGeom prst="foldedCorne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待评价</a:t>
            </a:r>
            <a:r>
              <a:rPr lang="zh-CN" altLang="en-US"/>
              <a:t>的：代码</a:t>
            </a:r>
            <a:r>
              <a:rPr lang="en-US" altLang="zh-CN"/>
              <a:t>/</a:t>
            </a:r>
            <a:r>
              <a:rPr lang="zh-CN" altLang="en-US"/>
              <a:t>文档</a:t>
            </a:r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371840" y="2292350"/>
            <a:ext cx="1168400" cy="6223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提示</a:t>
            </a:r>
            <a:r>
              <a:rPr lang="zh-CN" altLang="en-US"/>
              <a:t>词</a:t>
            </a:r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654040" y="2419350"/>
            <a:ext cx="469900" cy="5461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05" y="3129915"/>
            <a:ext cx="5932170" cy="363283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1276350" y="4076065"/>
            <a:ext cx="2717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硅基流动免费分词模型和向量数据库（本地</a:t>
            </a:r>
            <a:r>
              <a:rPr lang="zh-CN" altLang="en-US"/>
              <a:t>免费）得到的知识</a:t>
            </a:r>
            <a:r>
              <a:rPr lang="zh-CN" altLang="en-US"/>
              <a:t>库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智谱清言</a:t>
            </a:r>
            <a:r>
              <a:rPr lang="zh-CN" altLang="en-US"/>
              <a:t>输出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1433195"/>
            <a:ext cx="5252085" cy="2894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285" y="1433195"/>
            <a:ext cx="5532755" cy="33915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" y="4418330"/>
            <a:ext cx="7315200" cy="227774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豆包</a:t>
            </a:r>
            <a:r>
              <a:rPr lang="zh-CN" altLang="en-US"/>
              <a:t>输出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7730" y="1320800"/>
            <a:ext cx="5942965" cy="3900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20800"/>
            <a:ext cx="5607685" cy="3652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1475" y="4973320"/>
            <a:ext cx="1153922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/>
              <a:t>### </a:t>
            </a:r>
            <a:r>
              <a:rPr lang="zh-CN" altLang="en-US" sz="1400"/>
              <a:t>实施路径建议</a:t>
            </a:r>
            <a:endParaRPr lang="zh-CN" altLang="en-US" sz="1400"/>
          </a:p>
          <a:p>
            <a:endParaRPr lang="en-US" altLang="zh-CN" sz="1400"/>
          </a:p>
          <a:p>
            <a:r>
              <a:rPr lang="en-US" altLang="zh-CN" sz="1400"/>
              <a:t>1. **</a:t>
            </a:r>
            <a:r>
              <a:rPr lang="zh-CN" altLang="en-US" sz="1400"/>
              <a:t>技术集成</a:t>
            </a:r>
            <a:r>
              <a:rPr lang="en-US" altLang="zh-CN" sz="1400"/>
              <a:t>**</a:t>
            </a:r>
            <a:r>
              <a:rPr lang="zh-CN" altLang="en-US" sz="1400"/>
              <a:t>：基于自研</a:t>
            </a:r>
            <a:r>
              <a:rPr lang="en-US" altLang="zh-CN" sz="1400"/>
              <a:t> LoraWAN </a:t>
            </a:r>
            <a:r>
              <a:rPr lang="zh-CN" altLang="en-US" sz="1400"/>
              <a:t>设备构建物联网中台，对接第三方系统（如</a:t>
            </a:r>
            <a:r>
              <a:rPr lang="en-US" altLang="zh-CN" sz="1400"/>
              <a:t> OA</a:t>
            </a:r>
            <a:r>
              <a:rPr lang="zh-CN" altLang="en-US" sz="1400"/>
              <a:t>、</a:t>
            </a:r>
            <a:r>
              <a:rPr lang="en-US" altLang="zh-CN" sz="1400"/>
              <a:t>ERP</a:t>
            </a:r>
            <a:r>
              <a:rPr lang="zh-CN" altLang="en-US" sz="1400"/>
              <a:t>），通过知识图谱整合多源数据。</a:t>
            </a:r>
            <a:endParaRPr lang="zh-CN" altLang="en-US" sz="1400"/>
          </a:p>
          <a:p>
            <a:r>
              <a:rPr lang="en-US" altLang="zh-CN" sz="1400"/>
              <a:t>2. **</a:t>
            </a:r>
            <a:r>
              <a:rPr lang="zh-CN" altLang="en-US" sz="1400"/>
              <a:t>场景验证</a:t>
            </a:r>
            <a:r>
              <a:rPr lang="en-US" altLang="zh-CN" sz="1400"/>
              <a:t>**</a:t>
            </a:r>
            <a:r>
              <a:rPr lang="zh-CN" altLang="en-US" sz="1400"/>
              <a:t>：优先部署能耗监控、消防预警等高频刚需场景，快速验证技术可行性与用户需求。</a:t>
            </a:r>
            <a:endParaRPr lang="zh-CN" altLang="en-US" sz="1400"/>
          </a:p>
          <a:p>
            <a:r>
              <a:rPr lang="en-US" altLang="zh-CN" sz="1400"/>
              <a:t>3. **</a:t>
            </a:r>
            <a:r>
              <a:rPr lang="zh-CN" altLang="en-US" sz="1400"/>
              <a:t>生态合作</a:t>
            </a:r>
            <a:r>
              <a:rPr lang="en-US" altLang="zh-CN" sz="1400"/>
              <a:t>**</a:t>
            </a:r>
            <a:r>
              <a:rPr lang="zh-CN" altLang="en-US" sz="1400"/>
              <a:t>：与百度、华为等企业合作，引入大模型与</a:t>
            </a:r>
            <a:r>
              <a:rPr lang="en-US" altLang="zh-CN" sz="1400"/>
              <a:t> A2A </a:t>
            </a:r>
            <a:r>
              <a:rPr lang="zh-CN" altLang="en-US" sz="1400"/>
              <a:t>协议，提升系统智能化水平。</a:t>
            </a:r>
            <a:endParaRPr lang="zh-CN" altLang="en-US" sz="1400"/>
          </a:p>
          <a:p>
            <a:r>
              <a:rPr lang="en-US" altLang="zh-CN" sz="1400"/>
              <a:t>4. **</a:t>
            </a:r>
            <a:r>
              <a:rPr lang="zh-CN" altLang="en-US" sz="1400"/>
              <a:t>数据安全</a:t>
            </a:r>
            <a:r>
              <a:rPr lang="en-US" altLang="zh-CN" sz="1400"/>
              <a:t>**</a:t>
            </a:r>
            <a:r>
              <a:rPr lang="zh-CN" altLang="en-US" sz="1400"/>
              <a:t>：采用区块链技术确保数据不可篡改，对接政府监管平台，满足合规要求。</a:t>
            </a:r>
            <a:endParaRPr lang="zh-CN" altLang="en-US" sz="1400"/>
          </a:p>
          <a:p>
            <a:r>
              <a:rPr lang="en-US" altLang="zh-CN" sz="1400"/>
              <a:t>5. **</a:t>
            </a:r>
            <a:r>
              <a:rPr lang="zh-CN" altLang="en-US" sz="1400"/>
              <a:t>持续迭代</a:t>
            </a:r>
            <a:r>
              <a:rPr lang="en-US" altLang="zh-CN" sz="1400"/>
              <a:t>**</a:t>
            </a:r>
            <a:r>
              <a:rPr lang="zh-CN" altLang="en-US" sz="1400"/>
              <a:t>：通过用户反馈与数据分析，每季度迭代优化</a:t>
            </a:r>
            <a:r>
              <a:rPr lang="en-US" altLang="zh-CN" sz="1400"/>
              <a:t> MVP </a:t>
            </a:r>
            <a:r>
              <a:rPr lang="zh-CN" altLang="en-US" sz="1400"/>
              <a:t>功能，逐步扩展至全场景覆盖。</a:t>
            </a:r>
            <a:endParaRPr lang="zh-CN" altLang="en-US" sz="1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Kimi</a:t>
            </a:r>
            <a:r>
              <a:rPr lang="zh-CN" altLang="en-US"/>
              <a:t>输出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791335"/>
            <a:ext cx="5429885" cy="304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70" y="1791335"/>
            <a:ext cx="5076825" cy="32861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Thinking </a:t>
            </a:r>
            <a:r>
              <a:rPr lang="en-US" altLang="zh-CN"/>
              <a:t>AI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p>
            <a:r>
              <a:rPr lang="zh-CN" altLang="en-US"/>
              <a:t>伍志勇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" name="矩形 48"/>
          <p:cNvSpPr/>
          <p:nvPr/>
        </p:nvSpPr>
        <p:spPr>
          <a:xfrm>
            <a:off x="777240" y="4476750"/>
            <a:ext cx="4395470" cy="149479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172075" y="427355"/>
            <a:ext cx="5968365" cy="20758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42645" y="4530090"/>
            <a:ext cx="4262755" cy="4476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thingsboard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170" y="1030605"/>
            <a:ext cx="4171315" cy="1097280"/>
          </a:xfrm>
          <a:prstGeom prst="rect">
            <a:avLst/>
          </a:prstGeom>
        </p:spPr>
      </p:pic>
      <p:pic>
        <p:nvPicPr>
          <p:cNvPr id="6" name="图片 5" descr="车位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7040" y="1114425"/>
            <a:ext cx="914400" cy="914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5445" y="1114425"/>
            <a:ext cx="391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</a:t>
            </a:r>
            <a:r>
              <a:rPr lang="zh-CN" altLang="en-US"/>
              <a:t>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7540" y="5099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车位秩序管理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8760" y="509905"/>
            <a:ext cx="160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车位使用管理</a:t>
            </a:r>
            <a:endParaRPr lang="zh-CN" altLang="en-US"/>
          </a:p>
        </p:txBody>
      </p:sp>
      <p:pic>
        <p:nvPicPr>
          <p:cNvPr id="10" name="图片 9" descr="账单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925" y="1026160"/>
            <a:ext cx="550545" cy="550545"/>
          </a:xfrm>
          <a:prstGeom prst="rect">
            <a:avLst/>
          </a:prstGeom>
        </p:spPr>
      </p:pic>
      <p:pic>
        <p:nvPicPr>
          <p:cNvPr id="11" name="图片 10" descr="地点位置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775" y="918210"/>
            <a:ext cx="762000" cy="762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57390" y="1675765"/>
            <a:ext cx="692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预定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7971790" y="1675765"/>
            <a:ext cx="692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使用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9404985" y="1675765"/>
            <a:ext cx="692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计费</a:t>
            </a:r>
            <a:endParaRPr lang="zh-CN" altLang="en-US" sz="1400"/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>
            <a:off x="7750175" y="1829435"/>
            <a:ext cx="221615" cy="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3"/>
            <a:endCxn id="14" idx="1"/>
          </p:cNvCxnSpPr>
          <p:nvPr/>
        </p:nvCxnSpPr>
        <p:spPr>
          <a:xfrm>
            <a:off x="8664575" y="1829435"/>
            <a:ext cx="740410" cy="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14" idx="2"/>
            <a:endCxn id="12" idx="2"/>
          </p:cNvCxnSpPr>
          <p:nvPr/>
        </p:nvCxnSpPr>
        <p:spPr>
          <a:xfrm rot="5400000">
            <a:off x="8577898" y="808673"/>
            <a:ext cx="3175" cy="2347595"/>
          </a:xfrm>
          <a:prstGeom prst="bentConnector3">
            <a:avLst>
              <a:gd name="adj1" fmla="val 7540000"/>
            </a:avLst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122285" y="2227580"/>
            <a:ext cx="1181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accent1"/>
                </a:solidFill>
              </a:rPr>
              <a:t>车位动态标价（人工</a:t>
            </a:r>
            <a:r>
              <a:rPr lang="zh-CN" altLang="en-US" sz="1200" b="1">
                <a:solidFill>
                  <a:schemeClr val="accent1"/>
                </a:solidFill>
              </a:rPr>
              <a:t>智能）</a:t>
            </a:r>
            <a:endParaRPr lang="zh-CN" altLang="en-US" sz="1200" b="1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05400" y="2130425"/>
            <a:ext cx="6051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900">
                <a:solidFill>
                  <a:schemeClr val="accent1"/>
                </a:solidFill>
              </a:rPr>
              <a:t>地磁</a:t>
            </a:r>
            <a:r>
              <a:rPr lang="en-US" altLang="zh-CN" sz="900">
                <a:solidFill>
                  <a:schemeClr val="accent1"/>
                </a:solidFill>
              </a:rPr>
              <a:t>/</a:t>
            </a:r>
            <a:r>
              <a:rPr lang="zh-CN" altLang="en-US" sz="900">
                <a:solidFill>
                  <a:schemeClr val="accent1"/>
                </a:solidFill>
              </a:rPr>
              <a:t>锁</a:t>
            </a:r>
            <a:endParaRPr lang="zh-CN" altLang="en-US" sz="90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14720" y="2130108"/>
            <a:ext cx="42481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900">
                <a:solidFill>
                  <a:schemeClr val="accent1"/>
                </a:solidFill>
              </a:rPr>
              <a:t>车位</a:t>
            </a:r>
            <a:endParaRPr lang="zh-CN" altLang="en-US" sz="900">
              <a:solidFill>
                <a:schemeClr val="accent1"/>
              </a:solidFill>
            </a:endParaRPr>
          </a:p>
        </p:txBody>
      </p:sp>
      <p:cxnSp>
        <p:nvCxnSpPr>
          <p:cNvPr id="22" name="直接箭头连接符 21"/>
          <p:cNvCxnSpPr>
            <a:stCxn id="19" idx="3"/>
            <a:endCxn id="20" idx="1"/>
          </p:cNvCxnSpPr>
          <p:nvPr/>
        </p:nvCxnSpPr>
        <p:spPr>
          <a:xfrm>
            <a:off x="5710555" y="2245360"/>
            <a:ext cx="30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5205730" y="1576705"/>
            <a:ext cx="1607820" cy="368300"/>
            <a:chOff x="8213" y="2323"/>
            <a:chExt cx="2532" cy="580"/>
          </a:xfrm>
        </p:grpSpPr>
        <p:sp>
          <p:nvSpPr>
            <p:cNvPr id="23" name="文本框 22"/>
            <p:cNvSpPr txBox="1"/>
            <p:nvPr/>
          </p:nvSpPr>
          <p:spPr>
            <a:xfrm>
              <a:off x="9224" y="2323"/>
              <a:ext cx="4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900"/>
                <a:t>空闲</a:t>
              </a:r>
              <a:endParaRPr lang="zh-CN" altLang="en-US" sz="9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981" y="2432"/>
              <a:ext cx="764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900"/>
                <a:t>使用</a:t>
              </a:r>
              <a:endParaRPr lang="zh-CN" altLang="en-US" sz="9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213" y="2432"/>
              <a:ext cx="755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900"/>
                <a:t>检修</a:t>
              </a:r>
              <a:endParaRPr lang="zh-CN" altLang="en-US" sz="900"/>
            </a:p>
          </p:txBody>
        </p:sp>
        <p:cxnSp>
          <p:nvCxnSpPr>
            <p:cNvPr id="26" name="直接箭头连接符 25"/>
            <p:cNvCxnSpPr>
              <a:stCxn id="23" idx="3"/>
              <a:endCxn id="24" idx="1"/>
            </p:cNvCxnSpPr>
            <p:nvPr/>
          </p:nvCxnSpPr>
          <p:spPr>
            <a:xfrm>
              <a:off x="9656" y="2613"/>
              <a:ext cx="3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25" idx="3"/>
              <a:endCxn id="23" idx="1"/>
            </p:cNvCxnSpPr>
            <p:nvPr/>
          </p:nvCxnSpPr>
          <p:spPr>
            <a:xfrm>
              <a:off x="8968" y="2613"/>
              <a:ext cx="25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0" name="上下箭头 29"/>
          <p:cNvSpPr/>
          <p:nvPr/>
        </p:nvSpPr>
        <p:spPr>
          <a:xfrm>
            <a:off x="1104900" y="3743325"/>
            <a:ext cx="314325" cy="67627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577340" y="3737610"/>
            <a:ext cx="3446145" cy="681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数据：当前地磁状态（有车、无车）</a:t>
            </a:r>
            <a:endParaRPr lang="zh-CN" altLang="en-US" sz="1400"/>
          </a:p>
          <a:p>
            <a:r>
              <a:rPr lang="en-US" altLang="zh-CN" sz="1400"/>
              <a:t>[</a:t>
            </a:r>
            <a:r>
              <a:rPr lang="zh-CN" altLang="en-US" sz="1400"/>
              <a:t>采集周期，</a:t>
            </a:r>
            <a:r>
              <a:rPr lang="en-US" altLang="zh-CN" sz="1400"/>
              <a:t>15</a:t>
            </a:r>
            <a:r>
              <a:rPr lang="zh-CN" altLang="en-US" sz="1400"/>
              <a:t>秒、</a:t>
            </a:r>
            <a:r>
              <a:rPr lang="en-US" altLang="zh-CN" sz="1400"/>
              <a:t>30</a:t>
            </a:r>
            <a:r>
              <a:rPr lang="zh-CN" altLang="en-US" sz="1400"/>
              <a:t>秒、</a:t>
            </a:r>
            <a:r>
              <a:rPr lang="en-US" altLang="zh-CN" sz="1400"/>
              <a:t>...] </a:t>
            </a:r>
            <a:endParaRPr lang="en-US" altLang="zh-CN" sz="1400"/>
          </a:p>
          <a:p>
            <a:r>
              <a:rPr lang="zh-CN" altLang="en-US" sz="1400"/>
              <a:t>（物联网）</a:t>
            </a:r>
            <a:endParaRPr lang="zh-CN" altLang="en-US" sz="1400"/>
          </a:p>
          <a:p>
            <a:endParaRPr lang="zh-CN" altLang="en-US" sz="1400"/>
          </a:p>
        </p:txBody>
      </p:sp>
      <p:graphicFrame>
        <p:nvGraphicFramePr>
          <p:cNvPr id="33" name="表格 32"/>
          <p:cNvGraphicFramePr/>
          <p:nvPr/>
        </p:nvGraphicFramePr>
        <p:xfrm>
          <a:off x="876300" y="2724150"/>
          <a:ext cx="85286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35"/>
                <a:gridCol w="775335"/>
                <a:gridCol w="775335"/>
                <a:gridCol w="775335"/>
                <a:gridCol w="775335"/>
                <a:gridCol w="775335"/>
                <a:gridCol w="775335"/>
                <a:gridCol w="775335"/>
                <a:gridCol w="775335"/>
                <a:gridCol w="775335"/>
                <a:gridCol w="77533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有车</a:t>
                      </a:r>
                      <a:r>
                        <a:rPr lang="zh-CN" altLang="en-US"/>
                        <a:t>泊入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有车</a:t>
                      </a:r>
                      <a:r>
                        <a:rPr lang="zh-CN" altLang="en-US"/>
                        <a:t>离开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有车</a:t>
                      </a:r>
                      <a:r>
                        <a:rPr lang="zh-CN" altLang="en-US"/>
                        <a:t>泊入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无</a:t>
                      </a:r>
                      <a:endParaRPr lang="zh-CN" altLang="en-US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有</a:t>
                      </a:r>
                      <a:endParaRPr lang="zh-CN" altLang="en-US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有</a:t>
                      </a:r>
                      <a:endParaRPr lang="zh-CN" altLang="en-US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无</a:t>
                      </a:r>
                      <a:endParaRPr lang="zh-CN" altLang="en-US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无</a:t>
                      </a:r>
                      <a:endParaRPr lang="zh-CN" altLang="en-US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有</a:t>
                      </a:r>
                      <a:endParaRPr lang="zh-CN" altLang="en-US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4" name="直接箭头连接符 33"/>
          <p:cNvCxnSpPr/>
          <p:nvPr/>
        </p:nvCxnSpPr>
        <p:spPr>
          <a:xfrm>
            <a:off x="704850" y="3516630"/>
            <a:ext cx="89058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647555" y="3280410"/>
            <a:ext cx="162941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accent1"/>
                </a:solidFill>
              </a:rPr>
              <a:t>时间顺序（</a:t>
            </a:r>
            <a:r>
              <a:rPr lang="zh-CN" altLang="en-US" sz="1400" b="1">
                <a:solidFill>
                  <a:schemeClr val="accent1"/>
                </a:solidFill>
              </a:rPr>
              <a:t>大数据）</a:t>
            </a:r>
            <a:endParaRPr lang="zh-CN" altLang="en-US" sz="1400" b="1">
              <a:solidFill>
                <a:schemeClr val="accent1"/>
              </a:solidFill>
            </a:endParaRPr>
          </a:p>
          <a:p>
            <a:r>
              <a:rPr lang="en-US" altLang="zh-CN" sz="1000" b="1">
                <a:solidFill>
                  <a:schemeClr val="accent1"/>
                </a:solidFill>
              </a:rPr>
              <a:t>300</a:t>
            </a:r>
            <a:r>
              <a:rPr lang="zh-CN" altLang="en-US" sz="1000" b="1">
                <a:solidFill>
                  <a:schemeClr val="accent1"/>
                </a:solidFill>
              </a:rPr>
              <a:t>个</a:t>
            </a:r>
            <a:r>
              <a:rPr lang="en-US" altLang="zh-CN" sz="1000" b="1">
                <a:solidFill>
                  <a:schemeClr val="accent1"/>
                </a:solidFill>
              </a:rPr>
              <a:t>*2</a:t>
            </a:r>
            <a:r>
              <a:rPr lang="zh-CN" altLang="en-US" sz="1000" b="1">
                <a:solidFill>
                  <a:schemeClr val="accent1"/>
                </a:solidFill>
              </a:rPr>
              <a:t>条</a:t>
            </a:r>
            <a:r>
              <a:rPr lang="en-US" altLang="zh-CN" sz="1000" b="1">
                <a:solidFill>
                  <a:schemeClr val="accent1"/>
                </a:solidFill>
              </a:rPr>
              <a:t>/</a:t>
            </a:r>
            <a:r>
              <a:rPr lang="zh-CN" altLang="en-US" sz="1000" b="1">
                <a:solidFill>
                  <a:schemeClr val="accent1"/>
                </a:solidFill>
              </a:rPr>
              <a:t>分钟</a:t>
            </a:r>
            <a:r>
              <a:rPr lang="en-US" altLang="zh-CN" sz="1000" b="1">
                <a:solidFill>
                  <a:schemeClr val="accent1"/>
                </a:solidFill>
              </a:rPr>
              <a:t>*</a:t>
            </a:r>
            <a:r>
              <a:rPr lang="en-US" sz="1000" b="1">
                <a:solidFill>
                  <a:schemeClr val="accent1"/>
                </a:solidFill>
              </a:rPr>
              <a:t>60</a:t>
            </a:r>
            <a:r>
              <a:rPr lang="zh-CN" altLang="en-US" sz="1000" b="1">
                <a:solidFill>
                  <a:schemeClr val="accent1"/>
                </a:solidFill>
              </a:rPr>
              <a:t>分钟</a:t>
            </a:r>
            <a:r>
              <a:rPr lang="en-US" altLang="zh-CN" sz="1000" b="1">
                <a:solidFill>
                  <a:schemeClr val="accent1"/>
                </a:solidFill>
              </a:rPr>
              <a:t>*24</a:t>
            </a:r>
            <a:r>
              <a:rPr lang="zh-CN" altLang="en-US" sz="1000" b="1">
                <a:solidFill>
                  <a:schemeClr val="accent1"/>
                </a:solidFill>
              </a:rPr>
              <a:t>小时</a:t>
            </a:r>
            <a:r>
              <a:rPr lang="en-US" altLang="zh-CN" sz="1000" b="1">
                <a:solidFill>
                  <a:schemeClr val="accent1"/>
                </a:solidFill>
              </a:rPr>
              <a:t>*365</a:t>
            </a:r>
            <a:r>
              <a:rPr lang="zh-CN" altLang="en-US" sz="1000" b="1">
                <a:solidFill>
                  <a:schemeClr val="accent1"/>
                </a:solidFill>
              </a:rPr>
              <a:t>天</a:t>
            </a:r>
            <a:r>
              <a:rPr lang="en-US" altLang="zh-CN" sz="1000" b="1">
                <a:solidFill>
                  <a:schemeClr val="accent1"/>
                </a:solidFill>
              </a:rPr>
              <a:t>=3.1</a:t>
            </a:r>
            <a:r>
              <a:rPr lang="zh-CN" altLang="en-US" sz="1000" b="1">
                <a:solidFill>
                  <a:schemeClr val="accent1"/>
                </a:solidFill>
              </a:rPr>
              <a:t>亿</a:t>
            </a:r>
            <a:r>
              <a:rPr lang="en-US" altLang="zh-CN" sz="1000" b="1">
                <a:solidFill>
                  <a:schemeClr val="accent1"/>
                </a:solidFill>
              </a:rPr>
              <a:t>/</a:t>
            </a:r>
            <a:r>
              <a:rPr lang="zh-CN" altLang="en-US" sz="1000" b="1">
                <a:solidFill>
                  <a:schemeClr val="accent1"/>
                </a:solidFill>
              </a:rPr>
              <a:t>年</a:t>
            </a:r>
            <a:endParaRPr lang="zh-CN" altLang="en-US" sz="1000" b="1">
              <a:solidFill>
                <a:schemeClr val="accent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95910" y="2656205"/>
            <a:ext cx="73025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车位</a:t>
            </a:r>
            <a:r>
              <a:rPr lang="zh-CN" altLang="en-US" sz="1600" b="1"/>
              <a:t>数据底座</a:t>
            </a:r>
            <a:endParaRPr lang="zh-CN" altLang="en-US" sz="1600" b="1"/>
          </a:p>
        </p:txBody>
      </p:sp>
      <p:sp>
        <p:nvSpPr>
          <p:cNvPr id="37" name="矩形 36"/>
          <p:cNvSpPr/>
          <p:nvPr/>
        </p:nvSpPr>
        <p:spPr>
          <a:xfrm>
            <a:off x="845820" y="427355"/>
            <a:ext cx="4259580" cy="20758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2257425" y="3284855"/>
            <a:ext cx="314325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370830" y="3279140"/>
            <a:ext cx="314325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7750175" y="3260090"/>
            <a:ext cx="314325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760845" y="2130108"/>
            <a:ext cx="4565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900"/>
              <a:t>车牌</a:t>
            </a:r>
            <a:endParaRPr lang="zh-CN" altLang="en-US" sz="900"/>
          </a:p>
        </p:txBody>
      </p:sp>
      <p:cxnSp>
        <p:nvCxnSpPr>
          <p:cNvPr id="42" name="直接箭头连接符 41"/>
          <p:cNvCxnSpPr>
            <a:stCxn id="20" idx="3"/>
            <a:endCxn id="41" idx="1"/>
          </p:cNvCxnSpPr>
          <p:nvPr/>
        </p:nvCxnSpPr>
        <p:spPr>
          <a:xfrm>
            <a:off x="6439535" y="2245360"/>
            <a:ext cx="321310" cy="0"/>
          </a:xfrm>
          <a:prstGeom prst="straightConnector1">
            <a:avLst/>
          </a:prstGeom>
          <a:ln>
            <a:solidFill>
              <a:schemeClr val="accent3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9036685" y="469265"/>
            <a:ext cx="1872615" cy="556895"/>
            <a:chOff x="14190" y="925"/>
            <a:chExt cx="2949" cy="877"/>
          </a:xfrm>
        </p:grpSpPr>
        <p:cxnSp>
          <p:nvCxnSpPr>
            <p:cNvPr id="43" name="直接箭头连接符 42"/>
            <p:cNvCxnSpPr/>
            <p:nvPr/>
          </p:nvCxnSpPr>
          <p:spPr>
            <a:xfrm>
              <a:off x="14190" y="1146"/>
              <a:ext cx="6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14231" y="1505"/>
              <a:ext cx="624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15135" y="925"/>
              <a:ext cx="200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/>
                <a:t>维护</a:t>
              </a:r>
              <a:r>
                <a:rPr lang="en-US" altLang="zh-CN" sz="1200" b="1"/>
                <a:t>(</a:t>
              </a:r>
              <a:r>
                <a:rPr lang="zh-CN" altLang="en-US" sz="1200" b="1"/>
                <a:t>管理</a:t>
              </a:r>
              <a:r>
                <a:rPr lang="en-US" altLang="zh-CN" sz="1200" b="1"/>
                <a:t>)</a:t>
              </a:r>
              <a:endParaRPr lang="en-US" altLang="zh-CN" sz="1200" b="1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135" y="1368"/>
              <a:ext cx="200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/>
                <a:t>运营</a:t>
              </a:r>
              <a:r>
                <a:rPr lang="en-US" altLang="zh-CN" sz="1200" b="1"/>
                <a:t>(</a:t>
              </a:r>
              <a:r>
                <a:rPr lang="zh-CN" altLang="en-US" sz="1200" b="1"/>
                <a:t>生产）</a:t>
              </a:r>
              <a:endParaRPr lang="zh-CN" altLang="en-US" sz="1200" b="1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5208905" y="3663315"/>
            <a:ext cx="593153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说明：</a:t>
            </a:r>
            <a:endParaRPr lang="zh-CN" altLang="en-US" sz="160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①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数据采集周期的时间颗粒度，决定车位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泊入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、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离开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状态判断的准确性</a:t>
            </a:r>
            <a:endParaRPr lang="zh-CN" altLang="en-US" sz="160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②地磁只能解决判断车位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有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、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无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车的问题，不能解决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车位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与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车牌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的对应关系问题。因此，在只有地磁的物联网场景下，在应用层只能实现：</a:t>
            </a:r>
            <a:endParaRPr lang="zh-CN" altLang="en-US" sz="160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车位秩序管理相关的：</a:t>
            </a:r>
            <a:r>
              <a:rPr lang="zh-CN" altLang="en-US" sz="1600" b="1" u="sng">
                <a:solidFill>
                  <a:schemeClr val="accent6">
                    <a:lumMod val="50000"/>
                  </a:schemeClr>
                </a:solidFill>
              </a:rPr>
              <a:t>消防通道占用报警</a:t>
            </a:r>
            <a:endParaRPr lang="zh-CN" altLang="en-US" sz="160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>
                <a:solidFill>
                  <a:schemeClr val="accent6">
                    <a:lumMod val="50000"/>
                  </a:schemeClr>
                </a:solidFill>
              </a:rPr>
              <a:t>车位使用管理相关的：</a:t>
            </a:r>
            <a:r>
              <a:rPr lang="zh-CN" altLang="en-US" sz="1600" b="1" u="sng">
                <a:solidFill>
                  <a:schemeClr val="accent6">
                    <a:lumMod val="50000"/>
                  </a:schemeClr>
                </a:solidFill>
              </a:rPr>
              <a:t>车位动态标价</a:t>
            </a:r>
            <a:endParaRPr lang="zh-CN" altLang="en-US" sz="1600" b="1" u="sng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85445" y="4763135"/>
            <a:ext cx="391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物联网</a:t>
            </a:r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68045" y="3921125"/>
            <a:ext cx="252730" cy="23241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2" name="矩形 51"/>
          <p:cNvSpPr/>
          <p:nvPr/>
        </p:nvSpPr>
        <p:spPr>
          <a:xfrm>
            <a:off x="2257425" y="941070"/>
            <a:ext cx="1327785" cy="130302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5248275" y="1898015"/>
            <a:ext cx="252730" cy="23241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54" name="图片 53" descr="完成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6775" y="2036445"/>
            <a:ext cx="347980" cy="347980"/>
          </a:xfrm>
          <a:prstGeom prst="rect">
            <a:avLst/>
          </a:prstGeom>
        </p:spPr>
      </p:pic>
      <p:pic>
        <p:nvPicPr>
          <p:cNvPr id="55" name="图片 54" descr="完成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57005" y="2308225"/>
            <a:ext cx="347980" cy="347980"/>
          </a:xfrm>
          <a:prstGeom prst="rect">
            <a:avLst/>
          </a:prstGeom>
        </p:spPr>
      </p:pic>
      <p:sp>
        <p:nvSpPr>
          <p:cNvPr id="56" name="右大括号 55"/>
          <p:cNvSpPr/>
          <p:nvPr/>
        </p:nvSpPr>
        <p:spPr>
          <a:xfrm>
            <a:off x="9752965" y="5885180"/>
            <a:ext cx="241935" cy="757555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994900" y="5756275"/>
            <a:ext cx="18415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accent1"/>
                </a:solidFill>
              </a:rPr>
              <a:t>建议按这两个功能点实施开发工作</a:t>
            </a:r>
            <a:endParaRPr lang="zh-CN" altLang="en-US" sz="1400" b="1">
              <a:solidFill>
                <a:schemeClr val="accent1"/>
              </a:solidFill>
            </a:endParaRPr>
          </a:p>
          <a:p>
            <a:r>
              <a:rPr lang="en-US" altLang="zh-CN" sz="1400" b="1">
                <a:solidFill>
                  <a:schemeClr val="accent1"/>
                </a:solidFill>
              </a:rPr>
              <a:t>1</a:t>
            </a:r>
            <a:r>
              <a:rPr lang="zh-CN" altLang="en-US" sz="1400" b="1">
                <a:solidFill>
                  <a:schemeClr val="accent1"/>
                </a:solidFill>
              </a:rPr>
              <a:t>、获得基础架构</a:t>
            </a:r>
            <a:endParaRPr lang="zh-CN" altLang="en-US" sz="1400" b="1">
              <a:solidFill>
                <a:schemeClr val="accent1"/>
              </a:solidFill>
            </a:endParaRPr>
          </a:p>
          <a:p>
            <a:r>
              <a:rPr lang="en-US" altLang="zh-CN" sz="1400" b="1">
                <a:solidFill>
                  <a:schemeClr val="accent1"/>
                </a:solidFill>
              </a:rPr>
              <a:t>2</a:t>
            </a:r>
            <a:r>
              <a:rPr lang="zh-CN" altLang="en-US" sz="1400" b="1">
                <a:solidFill>
                  <a:schemeClr val="accent1"/>
                </a:solidFill>
              </a:rPr>
              <a:t>、验证</a:t>
            </a:r>
            <a:r>
              <a:rPr lang="en-US" altLang="zh-CN" sz="1400" b="1">
                <a:solidFill>
                  <a:schemeClr val="accent1"/>
                </a:solidFill>
              </a:rPr>
              <a:t>AI</a:t>
            </a:r>
            <a:r>
              <a:rPr lang="zh-CN" altLang="en-US" sz="1400" b="1">
                <a:solidFill>
                  <a:schemeClr val="accent1"/>
                </a:solidFill>
              </a:rPr>
              <a:t>嵌入能力</a:t>
            </a:r>
            <a:endParaRPr lang="zh-CN" altLang="en-US" sz="1400" b="1">
              <a:solidFill>
                <a:schemeClr val="accent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238250" y="5328920"/>
            <a:ext cx="1332865" cy="51435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地磁</a:t>
            </a:r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648585" y="5328920"/>
            <a:ext cx="1437640" cy="51435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车位</a:t>
            </a:r>
            <a:r>
              <a:rPr lang="zh-CN" altLang="en-US"/>
              <a:t>锁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5965825" y="1807845"/>
            <a:ext cx="5145405" cy="355536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44855" y="1807845"/>
            <a:ext cx="5150485" cy="355536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立方体 3"/>
          <p:cNvSpPr/>
          <p:nvPr>
            <p:custDataLst>
              <p:tags r:id="rId1"/>
            </p:custDataLst>
          </p:nvPr>
        </p:nvSpPr>
        <p:spPr>
          <a:xfrm>
            <a:off x="770255" y="5509260"/>
            <a:ext cx="10340975" cy="936625"/>
          </a:xfrm>
          <a:prstGeom prst="cube">
            <a:avLst>
              <a:gd name="adj" fmla="val 26394"/>
            </a:avLst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79120" y="1369060"/>
            <a:ext cx="10820400" cy="36830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r>
              <a:rPr lang="zh-CN" altLang="en-US" b="1">
                <a:solidFill>
                  <a:schemeClr val="tx1"/>
                </a:solidFill>
              </a:rPr>
              <a:t>目标：基于结果导向，实时衡量各岗位产出价值，驱动员工聚焦本职工作效率和质量，构建公司和客户双赢的经营</a:t>
            </a:r>
            <a:r>
              <a:rPr lang="zh-CN" altLang="en-US" b="1">
                <a:solidFill>
                  <a:schemeClr val="tx1"/>
                </a:solidFill>
              </a:rPr>
              <a:t>平台。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核心需求概述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14" name="图示 13"/>
          <p:cNvGraphicFramePr/>
          <p:nvPr/>
        </p:nvGraphicFramePr>
        <p:xfrm>
          <a:off x="1894205" y="5933440"/>
          <a:ext cx="8557895" cy="237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图示 14"/>
          <p:cNvGraphicFramePr/>
          <p:nvPr/>
        </p:nvGraphicFramePr>
        <p:xfrm>
          <a:off x="770255" y="2687320"/>
          <a:ext cx="3834765" cy="1957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252980" y="4177665"/>
            <a:ext cx="1398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</a:rPr>
              <a:t>衡量标准</a:t>
            </a:r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6718935" y="2879725"/>
            <a:ext cx="1826895" cy="1377950"/>
          </a:xfrm>
          <a:prstGeom prst="triangle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/>
              <a:t>全过程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038340" y="4177665"/>
            <a:ext cx="1188085" cy="306705"/>
          </a:xfrm>
          <a:prstGeom prst="rect">
            <a:avLst/>
          </a:prstGeom>
          <a:solidFill>
            <a:srgbClr val="D3D6FD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/>
              <a:t>质量稳</a:t>
            </a:r>
            <a:endParaRPr lang="zh-CN" altLang="en-US" sz="1400" b="1"/>
          </a:p>
        </p:txBody>
      </p:sp>
      <p:sp>
        <p:nvSpPr>
          <p:cNvPr id="20" name="文本框 19"/>
          <p:cNvSpPr txBox="1"/>
          <p:nvPr/>
        </p:nvSpPr>
        <p:spPr>
          <a:xfrm>
            <a:off x="6358255" y="3329305"/>
            <a:ext cx="909320" cy="306705"/>
          </a:xfrm>
          <a:prstGeom prst="rect">
            <a:avLst/>
          </a:prstGeom>
          <a:solidFill>
            <a:srgbClr val="D3D6FD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/>
              <a:t>高效率</a:t>
            </a:r>
            <a:endParaRPr lang="zh-CN" altLang="en-US" sz="1400" b="1"/>
          </a:p>
        </p:txBody>
      </p:sp>
      <p:sp>
        <p:nvSpPr>
          <p:cNvPr id="21" name="文本框 20"/>
          <p:cNvSpPr txBox="1"/>
          <p:nvPr/>
        </p:nvSpPr>
        <p:spPr>
          <a:xfrm>
            <a:off x="8087995" y="3331845"/>
            <a:ext cx="909320" cy="306705"/>
          </a:xfrm>
          <a:prstGeom prst="rect">
            <a:avLst/>
          </a:prstGeom>
          <a:solidFill>
            <a:srgbClr val="D3D6FD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/>
              <a:t>低成本</a:t>
            </a:r>
            <a:endParaRPr lang="zh-CN" altLang="en-US" sz="1400" b="1"/>
          </a:p>
        </p:txBody>
      </p:sp>
      <p:sp>
        <p:nvSpPr>
          <p:cNvPr id="22" name="文本框 21"/>
          <p:cNvSpPr txBox="1"/>
          <p:nvPr/>
        </p:nvSpPr>
        <p:spPr>
          <a:xfrm>
            <a:off x="9217025" y="3362325"/>
            <a:ext cx="1680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</a:rPr>
              <a:t>基于过程的效率、成本和质量</a:t>
            </a:r>
            <a:r>
              <a:rPr lang="zh-CN" altLang="en-US" sz="1400" b="1">
                <a:solidFill>
                  <a:srgbClr val="FF0000"/>
                </a:solidFill>
              </a:rPr>
              <a:t>管控</a:t>
            </a:r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10330" y="3362325"/>
            <a:ext cx="1477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</a:rPr>
              <a:t>基于岗位职责的产出价值</a:t>
            </a:r>
            <a:r>
              <a:rPr lang="zh-CN" altLang="en-US" sz="1400" b="1">
                <a:solidFill>
                  <a:srgbClr val="FF0000"/>
                </a:solidFill>
              </a:rPr>
              <a:t>衡量</a:t>
            </a:r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0260" y="5791200"/>
            <a:ext cx="680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协同</a:t>
            </a:r>
            <a:r>
              <a:rPr lang="zh-CN" altLang="en-US" sz="1400" b="1">
                <a:solidFill>
                  <a:schemeClr val="bg1"/>
                </a:solidFill>
              </a:rPr>
              <a:t>进化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0260" y="1822450"/>
            <a:ext cx="4725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sym typeface="+mn-ea"/>
              </a:rPr>
              <a:t>能力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：产能透视镜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智能洞察产出价值，及时呈现效率瓶颈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965190" y="1822450"/>
            <a:ext cx="5358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能力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：零缺陷护航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自适应生产流控，全面拦截质量问题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0" name="图片 29" descr="边框向右双箭头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2693670" y="5070475"/>
            <a:ext cx="460375" cy="647700"/>
          </a:xfrm>
          <a:prstGeom prst="rect">
            <a:avLst/>
          </a:prstGeom>
        </p:spPr>
      </p:pic>
      <p:sp>
        <p:nvSpPr>
          <p:cNvPr id="31" name="文本框 30" descr="7b0a2020202022776f7264617274223a2022220a7d0a"/>
          <p:cNvSpPr txBox="1"/>
          <p:nvPr/>
        </p:nvSpPr>
        <p:spPr>
          <a:xfrm>
            <a:off x="2528570" y="5074920"/>
            <a:ext cx="6096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建设基于</a:t>
            </a:r>
            <a:r>
              <a:rPr lang="en-US" altLang="zh-CN" sz="2000" dirty="0">
                <a:sym typeface="+mn-ea"/>
              </a:rPr>
              <a:t>AI</a:t>
            </a:r>
            <a:r>
              <a:rPr lang="zh-CN" altLang="en-US" sz="2000" dirty="0">
                <a:sym typeface="+mn-ea"/>
              </a:rPr>
              <a:t>大模型技术的华宽通智能体</a:t>
            </a:r>
            <a:endParaRPr lang="zh-CN" altLang="en-US" sz="2400" b="1" dirty="0">
              <a:ln w="6080">
                <a:solidFill>
                  <a:schemeClr val="bg1"/>
                </a:solidFill>
              </a:ln>
              <a:solidFill>
                <a:srgbClr val="4090FF"/>
              </a:solidFill>
              <a:effectLst>
                <a:outerShdw sx="103000" sy="103000" algn="ctr" rotWithShape="0">
                  <a:srgbClr val="4090FF">
                    <a:alpha val="100000"/>
                  </a:srgbClr>
                </a:outerShdw>
              </a:effectLst>
              <a:latin typeface="汉仪雅酷黑简" panose="00020600040101010101" charset="-122"/>
              <a:ea typeface="汉仪雅酷黑简" panose="00020600040101010101" charset="-122"/>
              <a:sym typeface="汉仪铸字木头人简" panose="00020600040101010101" charset="-122"/>
            </a:endParaRPr>
          </a:p>
        </p:txBody>
      </p:sp>
      <p:pic>
        <p:nvPicPr>
          <p:cNvPr id="36" name="图片 35" descr="边框向右双箭头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8319770" y="5102225"/>
            <a:ext cx="460375" cy="6477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实现方案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AI+</a:t>
            </a:r>
            <a:r>
              <a:rPr lang="zh-CN" altLang="en-US"/>
              <a:t>外挂</a:t>
            </a:r>
            <a:r>
              <a:rPr lang="zh-CN" altLang="en-US"/>
              <a:t>知识</a:t>
            </a:r>
            <a:endParaRPr lang="zh-CN" altLang="en-US"/>
          </a:p>
        </p:txBody>
      </p:sp>
      <p:pic>
        <p:nvPicPr>
          <p:cNvPr id="9" name="图片 8" descr="人工智能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2930" y="1772285"/>
            <a:ext cx="1345565" cy="134556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2860040" y="1536700"/>
            <a:ext cx="7073265" cy="18923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/>
              <a:t>对话</a:t>
            </a:r>
            <a:r>
              <a:rPr lang="zh-CN" altLang="en-US"/>
              <a:t>窗口：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11" name="圆柱形 10"/>
          <p:cNvSpPr/>
          <p:nvPr>
            <p:custDataLst>
              <p:tags r:id="rId4"/>
            </p:custDataLst>
          </p:nvPr>
        </p:nvSpPr>
        <p:spPr>
          <a:xfrm>
            <a:off x="3307080" y="2063750"/>
            <a:ext cx="1422400" cy="1054100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相关的</a:t>
            </a:r>
            <a:endParaRPr lang="zh-CN" altLang="en-US"/>
          </a:p>
          <a:p>
            <a:pPr algn="ctr"/>
            <a:r>
              <a:rPr lang="zh-CN" altLang="en-US"/>
              <a:t>知识</a:t>
            </a:r>
            <a:endParaRPr lang="zh-CN" altLang="en-US"/>
          </a:p>
        </p:txBody>
      </p:sp>
      <p:sp>
        <p:nvSpPr>
          <p:cNvPr id="14" name="折角形 13"/>
          <p:cNvSpPr/>
          <p:nvPr>
            <p:custDataLst>
              <p:tags r:id="rId5"/>
            </p:custDataLst>
          </p:nvPr>
        </p:nvSpPr>
        <p:spPr>
          <a:xfrm>
            <a:off x="5349240" y="2146300"/>
            <a:ext cx="1447800" cy="647700"/>
          </a:xfrm>
          <a:prstGeom prst="foldedCorne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待评价</a:t>
            </a:r>
            <a:r>
              <a:rPr lang="zh-CN" altLang="en-US"/>
              <a:t>的：代码</a:t>
            </a:r>
            <a:r>
              <a:rPr lang="en-US" altLang="zh-CN"/>
              <a:t>/</a:t>
            </a:r>
            <a:r>
              <a:rPr lang="zh-CN" altLang="en-US"/>
              <a:t>文档</a:t>
            </a:r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7330440" y="2171700"/>
            <a:ext cx="1168400" cy="6223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提示</a:t>
            </a:r>
            <a:r>
              <a:rPr lang="zh-CN" altLang="en-US"/>
              <a:t>词</a:t>
            </a:r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7"/>
            </p:custDataLst>
          </p:nvPr>
        </p:nvSpPr>
        <p:spPr>
          <a:xfrm>
            <a:off x="2217420" y="2247900"/>
            <a:ext cx="469900" cy="5461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1315" y="3061335"/>
            <a:ext cx="5405755" cy="379666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1073150" y="3885565"/>
            <a:ext cx="2311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WPS</a:t>
            </a:r>
            <a:r>
              <a:rPr lang="zh-CN" altLang="en-US"/>
              <a:t>分词模型和向量数据</a:t>
            </a:r>
            <a:r>
              <a:rPr lang="zh-CN" altLang="en-US"/>
              <a:t>库（型号</a:t>
            </a:r>
            <a:r>
              <a:rPr lang="zh-CN" altLang="en-US"/>
              <a:t>未知）得到的知识</a:t>
            </a:r>
            <a:r>
              <a:rPr lang="zh-CN" altLang="en-US"/>
              <a:t>库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方案</a:t>
            </a:r>
            <a:r>
              <a:rPr lang="en-US" altLang="zh-CN"/>
              <a:t>1</a:t>
            </a:r>
            <a:r>
              <a:rPr lang="zh-CN" altLang="en-US"/>
              <a:t>的技术</a:t>
            </a:r>
            <a:r>
              <a:rPr lang="zh-CN" altLang="en-US"/>
              <a:t>短板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5350" y="1708150"/>
            <a:ext cx="92456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b="1"/>
              <a:t>1</a:t>
            </a:r>
            <a:r>
              <a:rPr lang="zh-CN" altLang="en-US" b="1"/>
              <a:t>、大模型当前支持的输入数据总长度有限制，我们实际的代码、文档的输入可能超过这个限制，需要技术攻关。</a:t>
            </a:r>
            <a:endParaRPr lang="zh-CN" altLang="en-US" b="1"/>
          </a:p>
          <a:p>
            <a:pPr>
              <a:lnSpc>
                <a:spcPct val="150000"/>
              </a:lnSpc>
            </a:pPr>
            <a:r>
              <a:rPr lang="en-US" altLang="zh-CN" b="1"/>
              <a:t>2</a:t>
            </a:r>
            <a:r>
              <a:rPr lang="zh-CN" altLang="en-US" b="1"/>
              <a:t>、输入数据于要得到答案的相关性，例如：</a:t>
            </a:r>
            <a:r>
              <a:rPr lang="en-US" altLang="zh-CN" b="1"/>
              <a:t>Java</a:t>
            </a:r>
            <a:r>
              <a:rPr lang="zh-CN" altLang="en-US" b="1"/>
              <a:t>软件项目，一个功能对应在多个不同目录下的不同文件，而且这和代码编写人员工作习惯强相关，需要技术攻关。</a:t>
            </a:r>
            <a:endParaRPr lang="zh-CN" altLang="en-US" b="1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方案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AI+</a:t>
            </a:r>
            <a:r>
              <a:rPr lang="zh-CN" altLang="en-US"/>
              <a:t>内置知识库（暂无</a:t>
            </a:r>
            <a:r>
              <a:rPr lang="zh-CN" altLang="en-US"/>
              <a:t>验证）</a:t>
            </a:r>
            <a:endParaRPr lang="zh-CN" altLang="en-US"/>
          </a:p>
        </p:txBody>
      </p:sp>
      <p:pic>
        <p:nvPicPr>
          <p:cNvPr id="9" name="图片 8" descr="人工智能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239770" y="1403985"/>
            <a:ext cx="3579495" cy="3579495"/>
          </a:xfrm>
          <a:prstGeom prst="rect">
            <a:avLst/>
          </a:prstGeom>
        </p:spPr>
      </p:pic>
      <p:sp>
        <p:nvSpPr>
          <p:cNvPr id="5" name="圆柱形 4"/>
          <p:cNvSpPr/>
          <p:nvPr/>
        </p:nvSpPr>
        <p:spPr>
          <a:xfrm>
            <a:off x="4324350" y="3314700"/>
            <a:ext cx="1478915" cy="946785"/>
          </a:xfrm>
          <a:prstGeom prst="can">
            <a:avLst/>
          </a:prstGeom>
        </p:spPr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预先</a:t>
            </a:r>
            <a:endParaRPr lang="zh-CN" altLang="en-US"/>
          </a:p>
          <a:p>
            <a:pPr algn="ctr"/>
            <a:r>
              <a:rPr lang="zh-CN" altLang="en-US"/>
              <a:t>导入的知识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3" name="圆柱形 2"/>
          <p:cNvSpPr/>
          <p:nvPr/>
        </p:nvSpPr>
        <p:spPr>
          <a:xfrm>
            <a:off x="695960" y="2088515"/>
            <a:ext cx="1478915" cy="946785"/>
          </a:xfrm>
          <a:prstGeom prst="can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预先</a:t>
            </a:r>
            <a:endParaRPr lang="zh-CN" altLang="en-US"/>
          </a:p>
          <a:p>
            <a:pPr algn="ctr"/>
            <a:r>
              <a:rPr lang="zh-CN" altLang="en-US"/>
              <a:t>导入的知识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2100000">
            <a:off x="2308860" y="2422525"/>
            <a:ext cx="1016000" cy="787400"/>
          </a:xfrm>
          <a:prstGeom prst="rightArrow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微调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84160" y="2482850"/>
            <a:ext cx="3683000" cy="18923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/>
              <a:t>对话</a:t>
            </a:r>
            <a:r>
              <a:rPr lang="zh-CN" altLang="en-US"/>
              <a:t>窗口：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12" name="折角形 11"/>
          <p:cNvSpPr/>
          <p:nvPr/>
        </p:nvSpPr>
        <p:spPr>
          <a:xfrm>
            <a:off x="8252460" y="3238500"/>
            <a:ext cx="1447800" cy="647700"/>
          </a:xfrm>
          <a:prstGeom prst="foldedCorne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待评价</a:t>
            </a:r>
            <a:r>
              <a:rPr lang="zh-CN" altLang="en-US"/>
              <a:t>的：代码</a:t>
            </a:r>
            <a:r>
              <a:rPr lang="en-US" altLang="zh-CN"/>
              <a:t>/</a:t>
            </a:r>
            <a:r>
              <a:rPr lang="zh-CN" altLang="en-US"/>
              <a:t>文档</a:t>
            </a:r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928860" y="3263900"/>
            <a:ext cx="1168400" cy="6223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提示</a:t>
            </a:r>
            <a:r>
              <a:rPr lang="zh-CN" altLang="en-US"/>
              <a:t>词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6864350" y="3028950"/>
            <a:ext cx="698500" cy="9144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矩形 25"/>
          <p:cNvSpPr/>
          <p:nvPr/>
        </p:nvSpPr>
        <p:spPr>
          <a:xfrm>
            <a:off x="7798435" y="2472690"/>
            <a:ext cx="2781300" cy="141478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p>
            <a:pPr algn="l"/>
            <a:r>
              <a:rPr lang="zh-CN" altLang="en-US" b="1">
                <a:solidFill>
                  <a:schemeClr val="accent6">
                    <a:lumMod val="50000"/>
                  </a:schemeClr>
                </a:solidFill>
              </a:rPr>
              <a:t>免费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</a:rPr>
              <a:t>开源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</a:rPr>
              <a:t>Agent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</a:rPr>
              <a:t>框架</a:t>
            </a:r>
            <a:endParaRPr lang="zh-CN" altLang="en-US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8015" y="1630045"/>
            <a:ext cx="4108450" cy="492252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accent1"/>
                </a:solidFill>
              </a:rPr>
              <a:t>备选架构</a:t>
            </a:r>
            <a:r>
              <a:rPr lang="en-US" altLang="zh-CN">
                <a:solidFill>
                  <a:schemeClr val="accent1"/>
                </a:solidFill>
              </a:rPr>
              <a:t>1</a:t>
            </a:r>
            <a:r>
              <a:rPr lang="zh-CN" altLang="en-US">
                <a:solidFill>
                  <a:schemeClr val="accent1"/>
                </a:solidFill>
              </a:rPr>
              <a:t>：完全基于钉钉（</a:t>
            </a:r>
            <a:r>
              <a:rPr lang="zh-CN" altLang="en-US">
                <a:solidFill>
                  <a:schemeClr val="accent1"/>
                </a:solidFill>
              </a:rPr>
              <a:t>公有云）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系统架构</a:t>
            </a:r>
            <a:r>
              <a:rPr lang="zh-CN" altLang="en-US"/>
              <a:t>选型</a:t>
            </a:r>
            <a:endParaRPr lang="zh-CN" altLang="en-US"/>
          </a:p>
        </p:txBody>
      </p:sp>
      <p:pic>
        <p:nvPicPr>
          <p:cNvPr id="9" name="图片 8" descr="人工智能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13050" y="3384550"/>
            <a:ext cx="709930" cy="709930"/>
          </a:xfrm>
          <a:prstGeom prst="rect">
            <a:avLst/>
          </a:prstGeom>
        </p:spPr>
      </p:pic>
      <p:sp>
        <p:nvSpPr>
          <p:cNvPr id="4" name="圆柱形 3"/>
          <p:cNvSpPr/>
          <p:nvPr/>
        </p:nvSpPr>
        <p:spPr>
          <a:xfrm>
            <a:off x="1114425" y="3515995"/>
            <a:ext cx="1123315" cy="537845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钉钉</a:t>
            </a:r>
            <a:r>
              <a:rPr lang="zh-CN" altLang="en-US"/>
              <a:t>云盘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70200" y="2783840"/>
            <a:ext cx="1503680" cy="3473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4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>
                <a:sym typeface="+mn-ea"/>
              </a:rPr>
              <a:t>AI</a:t>
            </a:r>
            <a:r>
              <a:rPr lang="zh-CN" altLang="en-US" sz="1400">
                <a:sym typeface="+mn-ea"/>
              </a:rPr>
              <a:t>助手（工作</a:t>
            </a:r>
            <a:r>
              <a:rPr lang="zh-CN" altLang="en-US" sz="1400">
                <a:sym typeface="+mn-ea"/>
              </a:rPr>
              <a:t>流）</a:t>
            </a:r>
            <a:endParaRPr lang="zh-CN" altLang="en-US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sz="1400">
              <a:sym typeface="+mn-ea"/>
            </a:endParaRPr>
          </a:p>
        </p:txBody>
      </p:sp>
      <p:cxnSp>
        <p:nvCxnSpPr>
          <p:cNvPr id="5" name="曲线连接符 4"/>
          <p:cNvCxnSpPr>
            <a:stCxn id="9" idx="2"/>
            <a:endCxn id="9" idx="3"/>
          </p:cNvCxnSpPr>
          <p:nvPr/>
        </p:nvCxnSpPr>
        <p:spPr>
          <a:xfrm rot="5400000" flipH="1" flipV="1">
            <a:off x="3168015" y="3739515"/>
            <a:ext cx="354965" cy="354965"/>
          </a:xfrm>
          <a:prstGeom prst="curvedConnector4">
            <a:avLst>
              <a:gd name="adj1" fmla="val -67084"/>
              <a:gd name="adj2" fmla="val 16708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445510" y="4133850"/>
            <a:ext cx="1148715" cy="28892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实现方案</a:t>
            </a:r>
            <a:r>
              <a:rPr lang="en-US" altLang="zh-CN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：微调</a:t>
            </a:r>
            <a:endParaRPr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" name="直接箭头连接符 6"/>
          <p:cNvCxnSpPr>
            <a:stCxn id="4" idx="4"/>
            <a:endCxn id="9" idx="1"/>
          </p:cNvCxnSpPr>
          <p:nvPr/>
        </p:nvCxnSpPr>
        <p:spPr>
          <a:xfrm flipV="1">
            <a:off x="2237740" y="3739515"/>
            <a:ext cx="575310" cy="45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88135" y="3055620"/>
            <a:ext cx="1282065" cy="61785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实现方案</a:t>
            </a:r>
            <a:r>
              <a:rPr lang="en-US" altLang="zh-CN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  <a:r>
              <a:rPr lang="en-US" altLang="zh-CN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RAG</a:t>
            </a:r>
            <a:endParaRPr lang="en-US" altLang="zh-CN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直接箭头连接符 10"/>
          <p:cNvCxnSpPr>
            <a:stCxn id="9" idx="0"/>
            <a:endCxn id="8" idx="2"/>
          </p:cNvCxnSpPr>
          <p:nvPr/>
        </p:nvCxnSpPr>
        <p:spPr>
          <a:xfrm flipV="1">
            <a:off x="3168015" y="3131185"/>
            <a:ext cx="454025" cy="25336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95960" y="4702810"/>
            <a:ext cx="3320415" cy="4540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公司所有数据、文档、代码</a:t>
            </a:r>
            <a:r>
              <a:rPr lang="zh-CN" altLang="en-US"/>
              <a:t>等</a:t>
            </a:r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760730" y="4140200"/>
            <a:ext cx="2109470" cy="40703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手工上传</a:t>
            </a:r>
            <a:endParaRPr lang="zh-CN" altLang="en-US" sz="1400"/>
          </a:p>
        </p:txBody>
      </p:sp>
      <p:sp>
        <p:nvSpPr>
          <p:cNvPr id="14" name="矩形 13"/>
          <p:cNvSpPr/>
          <p:nvPr/>
        </p:nvSpPr>
        <p:spPr>
          <a:xfrm>
            <a:off x="760730" y="2641600"/>
            <a:ext cx="1883410" cy="3479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b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ym typeface="+mn-ea"/>
              </a:rPr>
              <a:t>钉钉低代码</a:t>
            </a:r>
            <a:r>
              <a:rPr lang="zh-CN" altLang="en-US" sz="1400">
                <a:sym typeface="+mn-ea"/>
              </a:rPr>
              <a:t>平台</a:t>
            </a:r>
            <a:endParaRPr lang="zh-CN" altLang="en-US" sz="1400"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45765" y="2182495"/>
            <a:ext cx="1503680" cy="347980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钉钉</a:t>
            </a:r>
            <a:r>
              <a:rPr lang="en-US" altLang="zh-CN"/>
              <a:t>App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852170" y="2070100"/>
            <a:ext cx="1883410" cy="444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钉钉</a:t>
            </a:r>
            <a:r>
              <a:rPr lang="en-US" altLang="zh-CN" sz="1400"/>
              <a:t>/</a:t>
            </a:r>
            <a:r>
              <a:rPr lang="zh-CN" altLang="en-US" sz="1400"/>
              <a:t>微信小程序</a:t>
            </a:r>
            <a:endParaRPr lang="zh-CN" altLang="en-US" sz="1400"/>
          </a:p>
          <a:p>
            <a:pPr algn="ctr"/>
            <a:r>
              <a:rPr lang="zh-CN" altLang="en-US" sz="1400"/>
              <a:t>（实现应用场景）</a:t>
            </a:r>
            <a:endParaRPr lang="zh-CN" altLang="en-US" sz="1400"/>
          </a:p>
        </p:txBody>
      </p:sp>
      <p:cxnSp>
        <p:nvCxnSpPr>
          <p:cNvPr id="17" name="直接箭头连接符 16"/>
          <p:cNvCxnSpPr>
            <a:stCxn id="8" idx="1"/>
            <a:endCxn id="14" idx="3"/>
          </p:cNvCxnSpPr>
          <p:nvPr/>
        </p:nvCxnSpPr>
        <p:spPr>
          <a:xfrm flipH="1" flipV="1">
            <a:off x="2644140" y="2815590"/>
            <a:ext cx="226060" cy="142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6" idx="3"/>
            <a:endCxn id="15" idx="1"/>
          </p:cNvCxnSpPr>
          <p:nvPr/>
        </p:nvCxnSpPr>
        <p:spPr>
          <a:xfrm>
            <a:off x="2735580" y="2292350"/>
            <a:ext cx="210185" cy="641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0"/>
            <a:endCxn id="15" idx="2"/>
          </p:cNvCxnSpPr>
          <p:nvPr/>
        </p:nvCxnSpPr>
        <p:spPr>
          <a:xfrm flipV="1">
            <a:off x="3622040" y="2530475"/>
            <a:ext cx="75565" cy="253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0"/>
            <a:endCxn id="16" idx="2"/>
          </p:cNvCxnSpPr>
          <p:nvPr/>
        </p:nvCxnSpPr>
        <p:spPr>
          <a:xfrm flipV="1">
            <a:off x="1702435" y="2514600"/>
            <a:ext cx="91440" cy="127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28015" y="5168265"/>
            <a:ext cx="40360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/>
              <a:t>优势：基础技术性工作不用准备，能够在短期内快速验证和固化业务支撑场景。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/>
              <a:t>劣势：只能依赖钉钉生态持续构建。存在微调效果不可干预的风险。</a:t>
            </a:r>
            <a:endParaRPr lang="zh-CN" altLang="en-US" sz="1400"/>
          </a:p>
        </p:txBody>
      </p:sp>
      <p:sp>
        <p:nvSpPr>
          <p:cNvPr id="22" name="矩形 21"/>
          <p:cNvSpPr/>
          <p:nvPr/>
        </p:nvSpPr>
        <p:spPr>
          <a:xfrm>
            <a:off x="4932045" y="689610"/>
            <a:ext cx="6005195" cy="586232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accent6">
                    <a:lumMod val="50000"/>
                  </a:schemeClr>
                </a:solidFill>
              </a:rPr>
              <a:t>备选架构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</a:rPr>
              <a:t>：基于开源平台（混合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</a:rPr>
              <a:t>云）</a:t>
            </a:r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34715" y="3301365"/>
            <a:ext cx="932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当前含</a:t>
            </a:r>
            <a:r>
              <a:rPr lang="en-US" altLang="zh-CN" sz="1000"/>
              <a:t>DeepSeek</a:t>
            </a:r>
            <a:endParaRPr lang="en-US" altLang="zh-CN" sz="1000"/>
          </a:p>
        </p:txBody>
      </p:sp>
      <p:pic>
        <p:nvPicPr>
          <p:cNvPr id="24" name="图片 23" descr="人工智能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6950" y="2902585"/>
            <a:ext cx="709930" cy="70993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385300" y="2941955"/>
            <a:ext cx="1251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硅基流动</a:t>
            </a:r>
            <a:r>
              <a:rPr lang="en-US" altLang="zh-CN" sz="1000"/>
              <a:t>/</a:t>
            </a:r>
            <a:r>
              <a:rPr lang="zh-CN" altLang="en-US" sz="1000"/>
              <a:t>火山引擎等</a:t>
            </a:r>
            <a:r>
              <a:rPr lang="en-US" altLang="zh-CN" sz="1000"/>
              <a:t>DeepSeek</a:t>
            </a:r>
            <a:endParaRPr lang="en-US" altLang="zh-CN" sz="1000"/>
          </a:p>
        </p:txBody>
      </p:sp>
      <p:sp>
        <p:nvSpPr>
          <p:cNvPr id="27" name="圆柱形 26"/>
          <p:cNvSpPr/>
          <p:nvPr/>
        </p:nvSpPr>
        <p:spPr>
          <a:xfrm>
            <a:off x="5101590" y="2564765"/>
            <a:ext cx="1270000" cy="695325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accent6">
                    <a:lumMod val="50000"/>
                  </a:schemeClr>
                </a:solidFill>
              </a:rPr>
              <a:t>免费</a:t>
            </a:r>
            <a:r>
              <a:rPr lang="en-US" altLang="zh-CN" sz="1400" b="1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zh-CN" altLang="en-US" sz="1400" b="1">
                <a:solidFill>
                  <a:schemeClr val="accent6">
                    <a:lumMod val="50000"/>
                  </a:schemeClr>
                </a:solidFill>
              </a:rPr>
              <a:t>开源</a:t>
            </a:r>
            <a:endParaRPr lang="zh-CN" altLang="en-US" sz="14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zh-CN" altLang="en-US" sz="1400" b="1">
                <a:solidFill>
                  <a:schemeClr val="accent6">
                    <a:lumMod val="50000"/>
                  </a:schemeClr>
                </a:solidFill>
              </a:rPr>
              <a:t>分词</a:t>
            </a:r>
            <a:r>
              <a:rPr lang="zh-CN" altLang="en-US" sz="1400" b="1">
                <a:solidFill>
                  <a:schemeClr val="accent6">
                    <a:lumMod val="50000"/>
                  </a:schemeClr>
                </a:solidFill>
              </a:rPr>
              <a:t>器</a:t>
            </a:r>
            <a:endParaRPr lang="zh-CN" altLang="en-US" sz="14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zh-CN" altLang="en-US" sz="1400" b="1">
                <a:solidFill>
                  <a:schemeClr val="accent6">
                    <a:lumMod val="50000"/>
                  </a:schemeClr>
                </a:solidFill>
              </a:rPr>
              <a:t>矢量知识库</a:t>
            </a:r>
            <a:endParaRPr lang="zh-CN" altLang="en-US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8" name="直接箭头连接符 27"/>
          <p:cNvCxnSpPr>
            <a:stCxn id="27" idx="4"/>
            <a:endCxn id="24" idx="1"/>
          </p:cNvCxnSpPr>
          <p:nvPr/>
        </p:nvCxnSpPr>
        <p:spPr>
          <a:xfrm>
            <a:off x="6371590" y="2912745"/>
            <a:ext cx="2245360" cy="3448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曲线连接符 28"/>
          <p:cNvCxnSpPr>
            <a:stCxn id="24" idx="2"/>
            <a:endCxn id="24" idx="3"/>
          </p:cNvCxnSpPr>
          <p:nvPr/>
        </p:nvCxnSpPr>
        <p:spPr>
          <a:xfrm rot="5400000" flipH="1" flipV="1">
            <a:off x="8971915" y="3256915"/>
            <a:ext cx="354965" cy="354965"/>
          </a:xfrm>
          <a:prstGeom prst="curvedConnector4">
            <a:avLst>
              <a:gd name="adj1" fmla="val -67084"/>
              <a:gd name="adj2" fmla="val 16708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878320" y="2696210"/>
            <a:ext cx="1062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中准确性</a:t>
            </a:r>
            <a:endParaRPr lang="en-US" altLang="zh-CN" sz="1000"/>
          </a:p>
          <a:p>
            <a:r>
              <a:rPr lang="en-US" altLang="zh-CN" sz="1000"/>
              <a:t>RAG</a:t>
            </a:r>
            <a:endParaRPr lang="en-US" altLang="zh-CN" sz="1000"/>
          </a:p>
        </p:txBody>
      </p:sp>
      <p:sp>
        <p:nvSpPr>
          <p:cNvPr id="31" name="文本框 30"/>
          <p:cNvSpPr txBox="1"/>
          <p:nvPr/>
        </p:nvSpPr>
        <p:spPr>
          <a:xfrm>
            <a:off x="9509760" y="3444240"/>
            <a:ext cx="1082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领域性</a:t>
            </a:r>
            <a:r>
              <a:rPr lang="zh-CN" altLang="en-US" sz="1400"/>
              <a:t>特征</a:t>
            </a:r>
            <a:endParaRPr lang="zh-CN" altLang="en-US" sz="1400"/>
          </a:p>
          <a:p>
            <a:r>
              <a:rPr lang="zh-CN" altLang="en-US" sz="1400"/>
              <a:t>微调</a:t>
            </a:r>
            <a:endParaRPr lang="zh-CN" altLang="en-US" sz="1400"/>
          </a:p>
        </p:txBody>
      </p:sp>
      <p:sp>
        <p:nvSpPr>
          <p:cNvPr id="32" name="圆柱形 31"/>
          <p:cNvSpPr/>
          <p:nvPr/>
        </p:nvSpPr>
        <p:spPr>
          <a:xfrm>
            <a:off x="5437505" y="3427730"/>
            <a:ext cx="1270000" cy="695325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accent6">
                    <a:lumMod val="50000"/>
                  </a:schemeClr>
                </a:solidFill>
              </a:rPr>
              <a:t>免费</a:t>
            </a:r>
            <a:r>
              <a:rPr lang="en-US" altLang="zh-CN" sz="1400" b="1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zh-CN" altLang="en-US" sz="1400" b="1">
                <a:solidFill>
                  <a:schemeClr val="accent6">
                    <a:lumMod val="50000"/>
                  </a:schemeClr>
                </a:solidFill>
              </a:rPr>
              <a:t>开源</a:t>
            </a:r>
            <a:endParaRPr lang="zh-CN" altLang="en-US" sz="14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zh-CN" altLang="en-US" sz="1400" b="1">
                <a:solidFill>
                  <a:schemeClr val="accent6">
                    <a:lumMod val="50000"/>
                  </a:schemeClr>
                </a:solidFill>
              </a:rPr>
              <a:t>图数据</a:t>
            </a:r>
            <a:r>
              <a:rPr lang="zh-CN" altLang="en-US" sz="1400" b="1">
                <a:solidFill>
                  <a:schemeClr val="accent6">
                    <a:lumMod val="50000"/>
                  </a:schemeClr>
                </a:solidFill>
              </a:rPr>
              <a:t>库</a:t>
            </a:r>
            <a:endParaRPr lang="zh-CN" altLang="en-US" sz="14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zh-CN" altLang="en-US" sz="1400" b="1">
                <a:solidFill>
                  <a:schemeClr val="accent6">
                    <a:lumMod val="50000"/>
                  </a:schemeClr>
                </a:solidFill>
              </a:rPr>
              <a:t>（知识</a:t>
            </a:r>
            <a:r>
              <a:rPr lang="zh-CN" altLang="en-US" sz="1400" b="1">
                <a:solidFill>
                  <a:schemeClr val="accent6">
                    <a:lumMod val="50000"/>
                  </a:schemeClr>
                </a:solidFill>
              </a:rPr>
              <a:t>图谱）</a:t>
            </a:r>
            <a:endParaRPr lang="zh-CN" altLang="en-US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3" name="直接箭头连接符 32"/>
          <p:cNvCxnSpPr>
            <a:stCxn id="32" idx="4"/>
          </p:cNvCxnSpPr>
          <p:nvPr/>
        </p:nvCxnSpPr>
        <p:spPr>
          <a:xfrm flipV="1">
            <a:off x="6707505" y="3355975"/>
            <a:ext cx="1760220" cy="419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878320" y="3260090"/>
            <a:ext cx="1543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高准确性</a:t>
            </a:r>
            <a:endParaRPr lang="zh-CN" altLang="en-US" sz="1000"/>
          </a:p>
          <a:p>
            <a:r>
              <a:rPr lang="en-US" altLang="zh-CN" sz="1000"/>
              <a:t>GraphRAG</a:t>
            </a:r>
            <a:endParaRPr lang="en-US" altLang="zh-CN" sz="1000"/>
          </a:p>
        </p:txBody>
      </p:sp>
      <p:sp>
        <p:nvSpPr>
          <p:cNvPr id="35" name="矩形 34"/>
          <p:cNvSpPr/>
          <p:nvPr/>
        </p:nvSpPr>
        <p:spPr>
          <a:xfrm>
            <a:off x="5541645" y="1365250"/>
            <a:ext cx="5050790" cy="51562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WebApp/</a:t>
            </a:r>
            <a:r>
              <a:rPr lang="zh-CN" altLang="en-US"/>
              <a:t>微信小程序</a:t>
            </a:r>
            <a:endParaRPr lang="en-US" altLang="zh-CN"/>
          </a:p>
          <a:p>
            <a:pPr algn="ctr"/>
            <a:r>
              <a:rPr lang="zh-CN" altLang="en-US"/>
              <a:t>（实现应用</a:t>
            </a:r>
            <a:r>
              <a:rPr lang="zh-CN" altLang="en-US"/>
              <a:t>场景）</a:t>
            </a: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542280" y="1922780"/>
            <a:ext cx="5028565" cy="42799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p>
            <a:pPr algn="ctr"/>
            <a:r>
              <a:rPr lang="en-US" altLang="zh-CN" b="1">
                <a:solidFill>
                  <a:schemeClr val="accent6">
                    <a:lumMod val="50000"/>
                  </a:schemeClr>
                </a:solidFill>
              </a:rPr>
              <a:t>Agent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</a:rPr>
              <a:t>应用集成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</a:rPr>
              <a:t>平台</a:t>
            </a:r>
            <a:endParaRPr lang="zh-CN" altLang="en-US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圆柱形 37"/>
          <p:cNvSpPr/>
          <p:nvPr/>
        </p:nvSpPr>
        <p:spPr>
          <a:xfrm>
            <a:off x="5210175" y="4704715"/>
            <a:ext cx="1123315" cy="537845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钉钉云盘</a:t>
            </a:r>
            <a:endParaRPr lang="zh-CN" altLang="en-US" sz="1400"/>
          </a:p>
        </p:txBody>
      </p:sp>
      <p:sp>
        <p:nvSpPr>
          <p:cNvPr id="41" name="圆柱形 40"/>
          <p:cNvSpPr/>
          <p:nvPr/>
        </p:nvSpPr>
        <p:spPr>
          <a:xfrm>
            <a:off x="6421755" y="4714875"/>
            <a:ext cx="1123315" cy="537845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公司云盘</a:t>
            </a:r>
            <a:endParaRPr lang="zh-CN" altLang="en-US" sz="1400"/>
          </a:p>
        </p:txBody>
      </p:sp>
      <p:sp>
        <p:nvSpPr>
          <p:cNvPr id="42" name="圆柱形 41"/>
          <p:cNvSpPr/>
          <p:nvPr/>
        </p:nvSpPr>
        <p:spPr>
          <a:xfrm>
            <a:off x="7633335" y="4704715"/>
            <a:ext cx="1351280" cy="537845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其它离线文档</a:t>
            </a:r>
            <a:endParaRPr lang="zh-CN" altLang="en-US" sz="1400"/>
          </a:p>
        </p:txBody>
      </p:sp>
      <p:sp>
        <p:nvSpPr>
          <p:cNvPr id="43" name="矩形 42"/>
          <p:cNvSpPr/>
          <p:nvPr/>
        </p:nvSpPr>
        <p:spPr>
          <a:xfrm>
            <a:off x="5101590" y="4229100"/>
            <a:ext cx="5478145" cy="34734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accent6">
                    <a:lumMod val="50000"/>
                  </a:schemeClr>
                </a:solidFill>
              </a:rPr>
              <a:t>数据编织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</a:rPr>
              <a:t>平台</a:t>
            </a:r>
            <a:endParaRPr lang="zh-CN" altLang="en-US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左大括号 43"/>
          <p:cNvSpPr/>
          <p:nvPr/>
        </p:nvSpPr>
        <p:spPr>
          <a:xfrm>
            <a:off x="9097645" y="4557395"/>
            <a:ext cx="222885" cy="7461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9234805" y="4607560"/>
            <a:ext cx="2239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大模型微调话术等</a:t>
            </a:r>
            <a:endParaRPr lang="zh-CN" altLang="en-US" sz="1200"/>
          </a:p>
          <a:p>
            <a:r>
              <a:rPr lang="zh-CN" altLang="en-US" sz="1200"/>
              <a:t>入职简历等</a:t>
            </a:r>
            <a:endParaRPr lang="zh-CN" altLang="en-US" sz="1200"/>
          </a:p>
          <a:p>
            <a:r>
              <a:rPr lang="en-US" altLang="zh-CN" sz="1200"/>
              <a:t>.......</a:t>
            </a:r>
            <a:endParaRPr lang="en-US" altLang="zh-CN" sz="1200"/>
          </a:p>
        </p:txBody>
      </p:sp>
      <p:sp>
        <p:nvSpPr>
          <p:cNvPr id="46" name="文本框 45"/>
          <p:cNvSpPr txBox="1"/>
          <p:nvPr/>
        </p:nvSpPr>
        <p:spPr>
          <a:xfrm>
            <a:off x="5198745" y="5295265"/>
            <a:ext cx="53936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/>
              <a:t>优势：智能体性能灵活性较强，技术能力可</a:t>
            </a:r>
            <a:r>
              <a:rPr lang="zh-CN" altLang="en-US" sz="1400"/>
              <a:t>掌控。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/>
              <a:t>劣势：技术实现时间</a:t>
            </a:r>
            <a:r>
              <a:rPr lang="zh-CN" altLang="en-US" sz="1400"/>
              <a:t>较长。</a:t>
            </a:r>
            <a:endParaRPr lang="zh-CN" altLang="en-US" sz="1400"/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105.xml><?xml version="1.0" encoding="utf-8"?>
<p:tagLst xmlns:p="http://schemas.openxmlformats.org/presentationml/2006/main">
  <p:tag name="TABLE_ENDDRAG_ORIGIN_RECT" val="816*150"/>
  <p:tag name="TABLE_ENDDRAG_RECT" val="64*120*816*150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2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0.2199999988079071,&quot;colorType&quot;:1,&quot;foreColorIndex&quot;:5,&quot;pos&quot;:0.009999999776482582,&quot;transparency&quot;:0},{&quot;brightness&quot;:-0.09000000357627869,&quot;colorType&quot;:1,&quot;foreColorIndex&quot;:5,&quot;pos&quot;:0.77999997138977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3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0.4000000059604645,&quot;colorType&quot;:1,&quot;foreColorIndex&quot;:5,&quot;pos&quot;:0.1899999976158142,&quot;transparency&quot;:0},{&quot;brightness&quot;:0,&quot;colorType&quot;:1,&quot;foreColorIndex&quot;:5,&quot;pos&quot;:0.92000001668930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4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0.5,&quot;colorType&quot;:1,&quot;foreColorIndex&quot;:5,&quot;pos&quot;:0,&quot;transparency&quot;:0},{&quot;brightness&quot;:0.1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5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5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-0.25,&quot;colorType&quot;:1,&quot;foreColorIndex&quot;:5,&quot;pos&quot;:0.36000001430511475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6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0.4000000059604645,&quot;colorType&quot;:1,&quot;foreColorIndex&quot;:5,&quot;pos&quot;:0.009999999776482582,&quot;transparency&quot;:0},{&quot;brightness&quot;:0,&quot;colorType&quot;:1,&quot;foreColorIndex&quot;:5,&quot;pos&quot;:0.92000001668930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7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7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-0.25,&quot;colorType&quot;:1,&quot;foreColorIndex&quot;:5,&quot;pos&quot;:0.2800000011920929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8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8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0.4499999880790710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9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9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0.6399999856948853,&quot;colorType&quot;:1,&quot;foreColorIndex&quot;:5,&quot;pos&quot;:0,&quot;transparency&quot;:0},{&quot;brightness&quot;:0.23000000417232513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0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1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1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1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2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1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.009999999776482582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3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1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4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1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0.800000011920929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5"/>
  <p:tag name="KSO_WM_TEMPLATE_CATEGORY" val="diagram"/>
  <p:tag name="KSO_WM_TEMPLATE_INDEX" val="20231731"/>
  <p:tag name="KSO_WM_UNIT_LAYERLEVEL" val="1_1"/>
  <p:tag name="KSO_WM_TAG_VERSION" val="3.0"/>
  <p:tag name="KSO_WM_DIAGRAM_GROUP_CODE" val="l1-1"/>
  <p:tag name="KSO_WM_UNIT_TYPE" val="l_i"/>
  <p:tag name="KSO_WM_UNIT_INDEX" val="1_15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0.92000001668930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3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2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31_4*l_h_f*1_1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31_4*l_h_a*1_1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1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5_3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5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5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5_2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5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1731_4*l_h_f*1_5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1731_4*l_h_a*1_5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5_1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2_3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2_2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31_4*l_h_f*1_2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31_4*l_h_a*1_2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2_1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4_3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8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4_2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31_4*l_h_f*1_4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731_4*l_h_a*1_4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4_1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3_3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3_2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31_4*l_h_f*1_3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31_4*l_h_a*1_3_1"/>
  <p:tag name="KSO_WM_TEMPLATE_CATEGORY" val="diagram"/>
  <p:tag name="KSO_WM_TEMPLATE_INDEX" val="2023173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3_1"/>
  <p:tag name="KSO_WM_TEMPLATE_CATEGORY" val="diagram"/>
  <p:tag name="KSO_WM_TEMPLATE_INDEX" val="20231731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30948211429626,&quot;left&quot;:67.60000610351562,&quot;top&quot;:167.47503937007872,&quot;width&quot;:828.799993896484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49.xml><?xml version="1.0" encoding="utf-8"?>
<p:tagLst xmlns:p="http://schemas.openxmlformats.org/presentationml/2006/main">
  <p:tag name="TABLE_ENDDRAG_ORIGIN_RECT" val="337*108"/>
  <p:tag name="TABLE_ENDDRAG_RECT" val="82*163*337*108"/>
</p:tagLst>
</file>

<file path=ppt/tags/tag1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TABLE_ENDDRAG_ORIGIN_RECT" val="337*108"/>
  <p:tag name="TABLE_ENDDRAG_RECT" val="82*163*337*108"/>
</p:tagLst>
</file>

<file path=ppt/tags/tag151.xml><?xml version="1.0" encoding="utf-8"?>
<p:tagLst xmlns:p="http://schemas.openxmlformats.org/presentationml/2006/main">
  <p:tag name="TABLE_ENDDRAG_ORIGIN_RECT" val="527*95"/>
  <p:tag name="TABLE_ENDDRAG_RECT" val="92*91*527*95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  <p:tag name="resource_record_key" val="{&quot;10&quot;:[21588822,3471235,20278722,3658886],&quot;65&quot;:[20238589]}"/>
</p:tagLst>
</file>

<file path=ppt/tags/tag155.xml><?xml version="1.0" encoding="utf-8"?>
<p:tagLst xmlns:p="http://schemas.openxmlformats.org/presentationml/2006/main">
  <p:tag name="KSO_WM_UNIT_INDEX" val="9"/>
  <p:tag name="KSO_WM_UNIT_TYPE" val="a"/>
  <p:tag name="KSO_WM_BEAUTIFY_FLAG" val="#wm#"/>
</p:tagLst>
</file>

<file path=ppt/tags/tag156.xml><?xml version="1.0" encoding="utf-8"?>
<p:tagLst xmlns:p="http://schemas.openxmlformats.org/presentationml/2006/main">
  <p:tag name="KSO_WM_UNIT_INDEX" val="3"/>
  <p:tag name="KSO_WM_UNIT_TYPE" val="f"/>
  <p:tag name="KSO_WM_UNIT_SUBTYPE" val="a"/>
  <p:tag name="KSO_WM_BEAUTIFY_FLAG" val="#wm#"/>
</p:tagLst>
</file>

<file path=ppt/tags/tag157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58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589"/>
  <p:tag name="KSO_WM_TEMPLATE_CATEGORY" val="custom"/>
  <p:tag name="KSO_WM_SLIDE_INDEX" val="8"/>
  <p:tag name="KSO_WM_SLIDE_ID" val="custom20238589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20211662],&quot;12&quot;:[25073100],&quot;65&quot;:[20238589]}"/>
</p:tagLst>
</file>

<file path=ppt/tags/tag1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0.xml><?xml version="1.0" encoding="utf-8"?>
<p:tagLst xmlns:p="http://schemas.openxmlformats.org/presentationml/2006/main">
  <p:tag name="resource_record_key" val="{&quot;10&quot;:[21560410,4524014,21588822,3471235,20278722,3658886,50046018,21576280,21566333,20180102,50001586,21566322,50040084,50035317,20201864,20281301,50045250,21576282,3657091,21537680,21540554,3658937,50039290,3505440,20211662,21559304],&quot;12&quot;:[25073100],&quot;65&quot;:[20238589],&quot;70&quot;:[3320073]}"/>
</p:tagLst>
</file>

<file path=ppt/tags/tag1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7"/>
</p:tagLst>
</file>

<file path=ppt/tags/tag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6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8"/>
</p:tagLst>
</file>

<file path=ppt/tags/tag6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589"/>
</p:tagLst>
</file>

<file path=ppt/tags/tag7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8589"/>
</p:tagLst>
</file>

<file path=ppt/tags/tag7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589"/>
  <p:tag name="KSO_WM_TEMPLATE_CATEGORY" val="custom"/>
  <p:tag name="KSO_WM_TEMPLATE_MASTER_TYPE" val="0"/>
</p:tagLst>
</file>

<file path=ppt/tags/tag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VALUE" val="8"/>
  <p:tag name="KSO_WM_UNIT_PRESET_TEXT" val="添加文档标题"/>
  <p:tag name="KSO_WM_UNIT_TEXT_TYPE" val="1"/>
</p:tagLst>
</file>

<file path=ppt/tags/tag85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ID" val="custom20238589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VALUE" val="5"/>
</p:tagLst>
</file>

<file path=ppt/tags/tag8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589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VALUE" val="28"/>
</p:tagLst>
</file>

<file path=ppt/tags/tag87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589"/>
  <p:tag name="KSO_WM_TEMPLATE_CATEGORY" val="custom"/>
  <p:tag name="KSO_WM_SLIDE_INDEX" val="1"/>
  <p:tag name="KSO_WM_SLIDE_ID" val="custom20238589_1"/>
  <p:tag name="KSO_WM_TEMPLATE_MASTER_TYPE" val="0"/>
  <p:tag name="KSO_WM_SLIDE_LAYOUT" val="a_f"/>
  <p:tag name="KSO_WM_SLIDE_LAYOUT_CNT" val="1_2"/>
  <p:tag name="KSO_WM_SLIDE_THEME_ID" val="3332302"/>
  <p:tag name="KSO_WM_SLIDE_THEME_NAME" val="简约风灯泡线条职场办公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  <p:tag name="resource_record_key" val="{&quot;10&quot;:[4524014],&quot;65&quot;:[20238589]}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  <p:tag name="resource_record_key" val="{&quot;10&quot;:[4524014],&quot;65&quot;:[20238589]}"/>
</p:tagLst>
</file>

<file path=ppt/tags/tag92.xml><?xml version="1.0" encoding="utf-8"?>
<p:tagLst xmlns:p="http://schemas.openxmlformats.org/presentationml/2006/main">
  <p:tag name="KSO_WM_DIAGRAM_VIRTUALLY_FRAME" val="{&quot;height&quot;:348.95,&quot;left&quot;:174.6,&quot;top&quot;:121,&quot;width&quot;:621.55}"/>
</p:tagLst>
</file>

<file path=ppt/tags/tag93.xml><?xml version="1.0" encoding="utf-8"?>
<p:tagLst xmlns:p="http://schemas.openxmlformats.org/presentationml/2006/main">
  <p:tag name="KSO_WM_DIAGRAM_VIRTUALLY_FRAME" val="{&quot;height&quot;:348.95,&quot;left&quot;:174.6,&quot;top&quot;:121,&quot;width&quot;:621.55}"/>
</p:tagLst>
</file>

<file path=ppt/tags/tag94.xml><?xml version="1.0" encoding="utf-8"?>
<p:tagLst xmlns:p="http://schemas.openxmlformats.org/presentationml/2006/main">
  <p:tag name="KSO_WM_DIAGRAM_VIRTUALLY_FRAME" val="{&quot;height&quot;:348.95,&quot;left&quot;:174.6,&quot;top&quot;:121,&quot;width&quot;:621.55}"/>
</p:tagLst>
</file>

<file path=ppt/tags/tag95.xml><?xml version="1.0" encoding="utf-8"?>
<p:tagLst xmlns:p="http://schemas.openxmlformats.org/presentationml/2006/main">
  <p:tag name="KSO_WM_DIAGRAM_VIRTUALLY_FRAME" val="{&quot;height&quot;:348.95,&quot;left&quot;:174.6,&quot;top&quot;:121,&quot;width&quot;:621.55}"/>
</p:tagLst>
</file>

<file path=ppt/tags/tag96.xml><?xml version="1.0" encoding="utf-8"?>
<p:tagLst xmlns:p="http://schemas.openxmlformats.org/presentationml/2006/main">
  <p:tag name="KSO_WM_DIAGRAM_VIRTUALLY_FRAME" val="{&quot;height&quot;:348.95,&quot;left&quot;:174.6,&quot;top&quot;:121,&quot;width&quot;:621.55}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  <p:tag name="resource_record_key" val="{&quot;10&quot;:[4524014],&quot;65&quot;:[20238589]}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灯泡线条职场办公">
  <a:themeElements>
    <a:clrScheme name="自定义 47">
      <a:dk1>
        <a:srgbClr val="000000"/>
      </a:dk1>
      <a:lt1>
        <a:srgbClr val="FFFFFF"/>
      </a:lt1>
      <a:dk2>
        <a:srgbClr val="022544"/>
      </a:dk2>
      <a:lt2>
        <a:srgbClr val="E1EEF7"/>
      </a:lt2>
      <a:accent1>
        <a:srgbClr val="3954FB"/>
      </a:accent1>
      <a:accent2>
        <a:srgbClr val="FF613F"/>
      </a:accent2>
      <a:accent3>
        <a:srgbClr val="E54C5E"/>
      </a:accent3>
      <a:accent4>
        <a:srgbClr val="FFB605"/>
      </a:accent4>
      <a:accent5>
        <a:srgbClr val="00CECC"/>
      </a:accent5>
      <a:accent6>
        <a:srgbClr val="31F1A9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zc1OTM4Mzk5MjUzIiwKCSJHcm91cElkIiA6ICIzMDk5NDI4MTYiLAoJIkltYWdlIiA6ICJpVkJPUncwS0dnb0FBQUFOU1VoRVVnQUFCVklBQUFLZ0NBWUFBQUI1dm9iaUFBQUFBWE5TUjBJQXJzNGM2UUFBSUFCSlJFRlVlSnpzM1hsOFhWVzkvLy8zWis5OWNrNlNwa09hdHBTbWJXalRnYlJOemprUnhhc29PSUFpRGx3dklJaGVyM3I5S2c3WDRhdGVSZlFpK2xWQXdZdUtFejlucjNLNWlnUE9xQ0FYR1hQT1NUcTNBUUlObmNjMGJZWno5bDYvUHpLWWxxWVRiVStHMS9QeHlDTTVhNjI5OW51bjlmR1FUOWRlU3dJ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Gp4ck5nQkFBQUFBQURBK0ZHek9IbHVzVE1BR1BsNmVucWUyUFRFNmllTG5XTW9DcWtBQUFBQUFPQ1VxVG16WVZPeE13QVlGWjVTbDEzVzFwWnJLM2FRQVVHeEF3QUFBQUFBZ1BIRUVzVk9BR0FVY0c1U2J6eUtGenZHVUJSU0FRQUFBQURBcWVOMGNiRWpBQmo1UW5QYk42NXBXVi9zSE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LT1BYK3dBQUFBQUFBQUFHUFg4K3ZyNldWdTJiT2tvWm9pR2hvYm56cG8xNjN6Zjk5ZDJkSFFVaHZhbFVxbTYwMDgvL2Nzelo4NE1OMjNhdE9Zb3AvUWt1VU4xMU5mWFYxZFhWMC9idEduVHJtZWIrM2cwTmpiTzM3UnBVNGNPa2EreHNYSE90R25UNW0vWnNtVlRFYUtOV1VHeEF3QUFBQUFBQU9Edkdoc2JZODY1eTQ3bG1paUsxdVp5dVVkT1ZxWWpTYVZTOTBxcWxGUXZxWENFNFVlVVRxZWRwTnN6bWN3Ymp1VTZ6L1BlSWVueUdUTm0zTjdlM241QW41bmRMT2w4U1FzbC9lcElPYXVycTB1blRadlc1cHo3WUM2WCs5SEIvVUVRZk40NXQxalNjNGFibzdHeHNTeUtvcStaMmVjem1jenFZM21XSTdBb2l1NU5wOVAzWkRLWkt3L3VqS0xvNDc3dnYwVlM0Z1RlYzl5amtBb0FBQUFBQURDTXVycTZDWWxFNG5wSjZVd204L3lEKzZ1cnEwdW5UNTkrdjNOdVV6YWJmYldrNk5uZU13ekRjcy96ZmlDcDRKd0xqelRlek9LZTUzMVYwZ0dGMUlhR2hwU1p2ZjU0YzNpZXR5T1R5ZHg4bE1PL1kyYTNKWlBKdCtSeXVkdU81b0s2dXJvU1NTV3JWcTNxUE5wTVI3akd6T3hWa243ZDFOUzBmMmhIT3AyK1ROTDV6cm1QbWRtblVxblV4N1BaN0tjUGQ2L3AwNmUvVE5MMEtJcldOelkyTGo2NFA0cWlpWklTdy9SMVpiUFpKOE13bkc1bXI1UjBYbjE5L1QrMHRMUzBwOVBwUmtrUEhlMHpSMUgweFZ3dTk5R2hiYWxVNm13em0rV2MrOFBSem9ObmowSXFBQUFBQUFBNHBGUXE5Vk5KNnlXdENzTnduYVQyUXFGUUtDMHQ3WktVNytycUtxeGF0YXEzdUNsUGp2NlZoRzh6czQ5Sm1xbGhDbC90N2UxZGxaV1ZiL2Q5LzRGVUt2V0pJeFhuam9Wejd0cHNOdnVaSTQxTHBWS2RadmFNZGpOcjhEenY2bWNSNFRGSk4wdFNPcDErVkZMamtTN3dQTzliNlhUNlc0Y1o4cCtaVE9iOWtwUklKRzZROUc5MWRYVVZSMXRNamNmam56YXpqelkyTms1cmFtcmFQclF2blU2ZkorazA1OXdQRDJvLzB6bDNtNW5kbnMxbVA1OU9weU5KbjBzbWs2dHp1ZHdkdzkzTE9mY2FTZXVkYy91ZGM4OVlUVHJ3T3grbXIwblNjM0s1WEZ0RFE4TkZ2dS8veGZmOTN5V1R5UmYyOXZhMkIwSHc3d2VOVDVqWmRaTHVpcUxvM29QNm5ySFMyTXd1Yzg3MUZncUZYdzJYSHljZWhWUUFBQUFBQURDY21KbDlWSktDSUpCenJ0UDMvUjNPdWNlZGN6dmk4ZmlPVkNyMXRKbHREY1B3YVRQYjVaeHJhMjV1M3FJVDhIcDNzYVJTcWN1ZGM5OHdzd3BKVGVvcnBBNnJwYVVsazA2bmI1RjBUWDE5L1E5YVdscWVPQ1ZCanlDWHkzMVgwbmNQMVZkZlgxOGRCTUVHRFNsc0hrNFloaC8zUEs5eVNKT1oyU0xuM0NIM0duWE9lWkttbWRtV29lMVJGSzA5K2ljNFptOTF6bTNOWnJPL0dXaElwVkp6SmQwbDZjbU9qbzUzU0ZJbWs3a3hsVXFkWldZL1NDYVQrVnd1OS9PREo2cXVyaTQxczBzazNWZ29GTllGUWJEZzRESE91UytZMlh4SkZ4L2NWeWdVdWdkK2JtNXVmamlaVEw3RHpIN2dlZDU1SzFhc3VMT3hzZkhXcHFhbUx2WHZiNXBNSmllYjJYVlJGTjJieStXK01IQnRmWDE5ZVV0THk3NmhjOWZVMUNTY2MyOHlzOTk0bmpldG9hRmh5U0YrRjZkSnNvYUdoaGNlNmhmVjNOejhvRWJ4LzBhTGhVSXFBQUFBQUFBWXprcEpyeDc0WUdZVEpFMlFOSGZJYWp3bnFkdjMvWDJTZXAxem5hbFVxa3ZTRHVmY1JrbVBobUg0djRWQ1llUHExYXRIeThFMzg1MXpHNXh6TjBSUjlOc2dDTFljNllMdTd1NHZKaEtKOS9pKy8zRkovM3FDY3FTU3llUmJqbUxjU2Evdk5EYzNIL0FLZVNxVitxSno3aDNPdVhRdWwxdC84UGhrTXZrV00vdVVwTmRsczltL251eDhTNVlzcVpUMGo1SXk2aThRMXRmWEx6S3pQenJuL0RBTVg5YmEyanB3RUpiYnRXdlhtNlpNbVhLWG1mMHNuVTVmbThsa1BpTnBjQnVGNmRPbnY5NDVWeEZGMFhmN1YxMjNKWlBKNnFIMzlEelBTWEpSRkIxUWtPenE2dHF4ZHUzYXZVUGJjcm5jajVMSjVMcHNOdnZJa2lWTEtwMXoyWFE2L2RsTUp2UE40WjRwbFVyTk5iTkhVNm5VTzdQWjdFOEgycWRNbVhLSm1WVksrcXZ2KzUrVTlNYmg1dkI5Lzc1RHRSOXFSUytPakVJcUFBQUFBQUE0cERBTS85YS9FbFZtcHI2YTZUT1ljNjVVVXVsZ1EzK1J0Zi83bFdhMkxRaUNlNWN0Vy9icDVjdVhMejhWMlorTk1BeHZibWxwK1l3a05UWTJWZzN6M0FkWXRXclY1blE2L1ZOSmI2NnZyMy8vd2FzSWo5TkZabmJCa1FhWldmd0UzT3VZUkZIMERkLzMzMlZtUDVaMHRvYXNidXpmRnVFNk05c2JSVkhMcWNnVGo4ZmZweUYvQjlQcDlKV1NiblhPN2ZRODc3eHNObnZBS3VHMnRyYnVzckt5Q3hPSnhMY2wvVWNxbGJwRTBydXoyZXpBYS9Ydk43TmR6YzNOVC9mUFY2TytiUzZld2ZPOEErWXVLeXQ3bDZTdkh6eHU0REN3bFN0WDdreW4wdzg1NTY2dnE2djc1YXBWcXpZZmFsNHp1OUU1TjFIUzZnT2I3U1A5UDd0Q29mRHZrajUvOExWQkVGempuSHRkR0lhSDNJNmhwYVZsMTZIYWNYZ1VVZ0VBQUFBQXdDRVZDb1htSUFpNnpTd3hVRXc5Mk9HS2pNNjVmWkorSDRiaHR6bzZPdTVwYTJ2ckhuYndDSEs4UlZEbjNCL003STIrNzc5STBtK1A5LzdidDIvdm1UNTkrbjg2NTM2ZHkrWCtlS1R4eVdUeWVqTjcrSGp2ZHp5YW01dlhwVktwYTh6c0M4bGs4dnhjTGpmNE9uMFlocC95UEcrbXBQTnl1ZHp1azUxbDBhSkZGYzY1OXc3OC9XeG9hRmdvNmR1U0h2STg3MUxuM0xUR3hzWTVUVTFOVHcxY2swcWxwa21hbThsay9qbVpUTjdqZWQ3bm5ITzkvWDJ2Vk45K3NEc092bGNVUlZkS3VuKzRMRU9McXYxRitEY01mQTdEY04zQXl0NHdERC9nKy82NmVEeCtnNlEzSHp4UE9wMitTTklsa3E3SlpyT3JodVIrdmFTbEE1OWJXbHJhSmJVZmZIMHFsZG9seWJXMHRLd1lMaXVPSFlWVUFBQUFBQUR3RFBYMTlZdUNJSGlYY3k0NFZBRjF3SEFyVmFNbytvdWt6NFZoK09qeTVjdkh4ZW8zei9QdTZmOWR2RmpIV1VpdHJxNHVuVFp0Mm11ZGN3K2EyZFJVS3ZXR0kxK2xyS1JZT3AwK081UEpQSGc4OXowYTlmWDEwejNQdTNEZ3MzTnVqNW45VU5MMGdTMElQTThybC9SQlNZOUVVVFEvbVV6T0h6cEhiMi92ZngxOFFGa2lrZmhCS3BVS2RSRG4zQXRTcWRUL0RHMHpzNlVIanlzcks3dmF6Q2FxNy9lZzV1Ym1kY2xrOHR4Y0x2ZXdwRUlxbFhyRU9YZVhwSGNPbWVjeVNWOU9KcE5UY3JuY2JUVTFOVC9zTC9SN1puYWRjODRkNnUrOTUza2xacFlZN25jMDlIOEx2YjI5TTJPeDJHZjYyeXQ4Mzc5RDBoLzZNejZkU3FXK0tPa1Q5ZlgxWDVVMHVIZHNiVzN0UkVuZmRNNDFaN1Bad2RXbWRYVjFKWkkrSytrcFNYT0d5NENUaDBJcUFBQUFBQUJRYlcxdFBKRklUQStDWUptWnZWZlNTNXh6SmNPTlA3aDQybDkwNm5MT3JRekQ4TmJtNXVidm5OekVJMDlUVTlQVHFWUXFNck5aeHp0SFpXWGxWRFA3c1hNdU1yTWo3eW53ZDc2a0gwazZhWVZVTTF2b2VkNTNKSFU3NTBKSkE5cytEQjYyMVAvM29rZlNNalA3eXNGemxKYVczaWxwb0pEYUp1a2hTVE1QVmJRMHMxSkpCK3hMNnB5ckdEcTIvekNwRDBqNnBxU3BBK056dWR6Zmp1WFpCbFpMSjVQSmQwcXFON01mU1hybElZWisrMmkyZXBDay9tMHNKdmZuekIzYzM5UFRjME5KU1VuWHpwMDdXNnFxcWdhM1oyaHRiZTFJSnBQWE8rZitxaUZiSmlRU2lROUxXdWljdThMTS91c1lIZzhuQ0lWVUFBQUFBQURHdVdYTGxzM3pmZi8vZUo3M2N1ZGNnNWw1L2E4NVB5QnBvcVFEVGdVZldranFMMm9WbkhOWjU5eVBlbnQ3Yng5dXo4ZHhJRFN6WFpLbVBkdUp6T3pmTXBuTUFZWElaREo1bHVkNUwram82UGhhYTJ0cno5QytWQ3JWZHJpVnd5ZFNGRVdYSCtxaysyT1Z5V1MrSk9sTGgrcExwOU5PMHQyWlRPYUFGYmtORFEzbmVaNzNncTFidCs2VHBMMTc5KzZhT0hIaWhwNmVubXZpOGZpdHc5ekt6T3daSzE2SEdmaEM1OXhOa25hYjJUTUtxVkVVdlU3U3ZjKzhzby9uZVlkZGZkM1kyRGdwbjgvUEhqTGZyeW9ySytlYldVWC8vVStycjY5ZkdrWFJueVNwdnI1K3FTVEZZckVkenJtekpkM3BuUHZ0MEQvclpESjVycG5kZGRCenhDVUZxVlNxODZBSS81UE5aby9tQURNY0FvVlVBQUFBQUFER0w2K2hvZUVLei9PdU1iTjU2cXNUOURybjdnekQ4SnUrNzYrUjlGNzFGMUtIV1lXNjJUbDNiVTlQejI5V3JWclZMaWs2dFk4d3N2U3ZKRDBwRmMzKzErci9vNlNrNURiMXJmbzhwWHpmTjBreXMyZjlaMXhmWDE4ZUJNRm4xVmNzdmV1SUYvUnJibTcrU3pxZHZyQ3FxdXJpOXZiMi8ycHRiZTJvcjY4L3QvOEFwME5lWTJhVlVSUWQ3ZllTTjNtZXR5cUtvdmNkcXRQenZEUENNSHpHM3FsSEs0cWlWd1pCOE9QaCtzM3NRMEVRZk9qZ2R1ZmNWNTF6TjRaaHVNYnp2SU92Q2N5czNEbjNiZWZjNnY3eGg4citTVW5EYmt1QUk2T1FDZ0FBQUFEQStHUExsaTA3SXdpQ2owdDZrNW41enJuSG5IUC9VeWdVdnI1aXhZb05Bd05UcVZSci82RlI1ZEpnOFRTVTlMUno3dWRoR0g3OEJKMVFQeFo0Nm51OWZOdkptTnc1VjJwbUtpMHRQZVZGMVA3N2w1aVp6S3ozeUtNUEx4YUxsVHJuL3MwNTF5M3BxQXVwL1RuZWEyWS9rZlJmMHVDQlM0ZTBhTkdpQ2trSnovTzJIODNjMld6MlVVbEtwVkxEM2Z1THZ1OGZ5NVlMQjhqbjgzK0p4V0l2UDhTODVaN24vVng5ZTZQZWNYQi9HSVliV2xwYTFrcFNNcG1jZktpNXplek9iRFk3N084eWxVcjkzMU8xYW5tc29wQUtBQUFBQU1BNHNtalJvb3A0UEg1cEVBVHZkczRsemF6SE9mZkRNQXh2Ym1scFdTbnBnQ0tSbVQzdG5OdHZadVdTNUp6YjZKeTdYZEwzYzduY2N2VVZWU0dwc2JGeGhuUE9jODZkckswTjVqam50bVV5bWZ4Sm12OUlKa3RTRkVWN2kzVC9ZMVplWG42V0pFVlJ0TzRFVFhsQkpwTzVlN2pPL2kwSmhyVml4WW90a3JZYzNENVFISTJpYUgwdWx4dDJmaFFYaFZRQUFBQUFBTWFKNnVycTByS3lzczlLK2hkSkV5UTlGWWJoaDd1N3UzKzdkdTNhUXhiSHdqQjgzUGY5dmM2NWlaSytJK25ybloyZGF3N2VveE5Tb1ZBNHgvZDltZG45SjNydW1wcWFoS1NYU3ZJYkdob3ViVzV1L3BtR0hFUjBLcGpaSEVueVBPOFpoY0NSS29xaUN6elBLM1IxZGQxM0l1WXpzOVJ3cTFXUFZpcVZlbkVZaG50Yldsb3lKeUlUVGgwS3FRQUFBQUFBakFNTEZ5NnNtakJod3JXU3JwSlVpS0xvSHMvenJtcHVibDU5dU91NnU3czNsWldWL1RFTXcrKzJ0TFNjdEJQaHh3TGY5MThtS1l5aTZDL0hPMGNzRnV0Mnp2MWUwcE5EMjZkTW1YSzltVTJYdE1iMy9kdFRxZFJHU1YvUDUvUGZYTEZpeFpiK1UrWmJuOVVESEZtanBPNU1KdE4ya3U5elF0VFcxazcwUE85dGt2NDYzRDhVSElkUDYvaFhZY2RUcWRRWEpIM0E5LzFMSlZGSUhXVW9wQUlBQUFBQU1NWTFORFFzOUR6dmM1TCtVVkszYys1NzNkM2RWNjlacythSWgrYjBGNkRlZWRKRGpuSzF0YlVUblhPWFNQcDVMcGZiZmJ6ek5EVTFiWmYwaW9IUERRME5DMzNmLzZLa2k1eHp2OGhtczY5TEpwTm5lWjczSVVtZmlzVmluMGluMHorU2RHTW1reGtzaXFmVDZkb29pcFlPZHg4em05ci80L3hrTXZtNnc0enJ5V2F6disxL3Z0ZEorb3RPOFVyWTQxVlJVZkZKU1ZPZGM1ODdVWE02NTE2ZHpXYVA2ZFgrMnRyYXVLUzVraG9rN1hiT3ZTMlh5LzMwUkdVYWt1MnM0UTdjNnUrUG4raDdqamNVVWdFQUFBQUFHTU1XTDE0ODFmTzhXODNzeFpMeWtyN3NlZDVuMTZ4WnM2ZlkyVWFEL3NMbUVVL29tVEJod3J2TmJISVlocDk5bHJlMFpESlo2M25lK1pKZTQ1eDd1YVRJT2ZkRnovTStKa201WE80UlNXOVl0bXpadkZnczlpRkpiM1hPdlNXVlN0M2xuTHMrbDh2ZEgwWFI2enpQdS9FbzduZVI1M2tYSGFaL2g2U3Fpb3FLajVsWmVSUkZYM21XejNjQU0vdGdLcFY2enpEZHIwK2xVcDJIdUNaK3FGUHBoMHFsVW04MnN3OUordjNoQ3A5SElVaW4wNitJb21pbTUza3lzK2VsMCtuRTRTNHdzMlhwZFBxaUtJcitONWZMN2E2b3FIaWVtVTJXOU9jb2l0N2MzTno4OUxQSWM3ajdmdklJL1NmanR1TUtoVlFBQUFBQUFNYW91cnE2T1lsRTRrNUphZWRjcDZSdlpyUFpqMnVVckNnY0xSb2JHK2RFVWZSaDU5eTNtNXViczhjN1R5cVYrcnFaWFM1cG9pUTU1N2FZMmEzNWZQNm01Y3VYUDM3dytQNjJkemMyTm40bWlxSVBlNTczVGpON2RTcVZlbTFYVjlkM1NrcEtmbmY4VDlVbkZvc1ZHaHNicTV4ekgzTE8vVEdYeS8zMjJjN1piNytrYTZYREYvaUc2ZnZFa1NhUG9xamI4N3hWdmIyOVZ4eXEzem5YWldZN09qczdvOFBOazB3bUowajZsZWQ1QTAyZk9kSzkxYmQ5eGxXZTV6MWYwb1BaYlBhdkRRME5GelEzTjk4dDZiRDNlemFpS0hxajcvdC9PRXovU29xcHp3Ni9QUUFBQUFBQXhxQ0dob1pabnVmOWYyWjJnYVROVVJSZG44dmxidEZKTE9TTVUzNHFsYnBYMG1UUDg1N2IxTlMwLzNnbmFtaG9PTS96dkxkTGFwTDBRRGFiZlVqSDhPZlYyTmc0TTRxaWY4NW1zOWRMT3Z5U3pXT1VTcVhlR29iaFhTMHRMVnRQNUx3bldhQXgrbzhHTlRVMWliYTJ0cnlPZjc5V0hBY0txUUFBQUFBQWpER05qWTJ4UXFId2FjL3pQbWhtVVJSRkgvTjkvNnROVFUzNVltY2JhMnByYStNVEowNmNiV2JibXBxYTJDNEJHTU1vcEFJQUFBQUFNTWJVMTllLzJ2ZjkyeVhGemV6N21Vem1YelZHVitZQndLbkNIcWtBQUFBQUFJd2h5V1R5Qlo3bmZVTlNxWFB1RngwZEhmOG1pcWdBOEt4UlNBVUFBQUFBWUl4b2JHeWM3NXk3VmRKTTU5d2orWHorUTYydHJSM0Z6Z1VBWXdHRlZBQUFBQUFBeG9DYW1wcEVHSVpYbTlsU1NUdkRNTHh1eFlvVmp4VTdGd0NNRlY2eEF3QUFBQUFBZ0dkdjBxUkpMekt6Uzh6TU9lZXViMmxwK1UyeE13SEFXRUloRlFBQUFBQ0EwYS9FODd5dm1Oa0U1OXdQYzduY1RaTENZb2NDZ0xHRVFpb0FBQUFBQUtPYmwwd21QMnhtQzV4ekczdDdlMjhRaDBzQndBbEhJUlVBQUFBQWdGRnM2ZEtsU3ozUGU2dWtncG45YU4rK2ZZOFhPeE1BakVVY05nVUFBQUFBd09nVkM0TGdMWkxtT3VlMjkvYjJmck90cmEyNzJLRUFZQ3hpUlNvQUFBQUFBS1BVc21YTDVwdlpGYzQ1enpuM3RaVXJWN1lXT3hNQWpGVVVVZ0VBQUFBQUdLV0NJUGk0bWMwd3MxeFhWOWROeGM0REFHT1pGVHNBQUFBQUFBQTRkdlgxOVV1RElNaElDdlA1L0t1WEwxOStkN0V6QWNCWXhvcFVBQUFBQUFCR0g4LzMvYXVjYzRGejdzODlQVDI1WWdjQ2dMR09RaW9BQUFBQUFLTk1NcG1jTCtubGt2TE91VCt1VzdkdVo3RXpBY0JZUnlFVkFBQUFBSUJSeHN4ZUtXbTJwTjJGUXVIM2txSWlSd0tBTVk5Q0tnQUFBQUFBbzhpaVJZc3FuSFBubTFuY09mZndpaFVyVmhjN0V3Q01CeFJTQVFBQUFBQVlSVXBMUytkN25uZU9wRUlVUlo4cWRoNEFHQzhvcEFJQUFBQUFNSXFZMmYrUk5ORTVkMjlMUzB1MjJIa0FZTHlna0FvQUFBQUF3Q2l4Y09IQ0tqTjdpNlM4cEs5SmNrV09CQURqUmxEc0FBQUFBQUFBNE9pVWxaVmRKaW5obkd2dTZlbDVwTmg1anRYcDg1Zk9Mb2tGODR1ZEE4REkxOVBUODhTbUoxWS9XZXdjUTFGSUJRQUFBQUJnbERDemkvdS9QN3g3OSs3dHhjNXpMR3Bxa2pXS3VlL0kzT0ppWndFdzhzVVRKVS9WMUNRdmEydkx0UlU3eXdBS3FRQUFBQUFBakFLcFZLcE8wbnpuWEsrWk5XM2N1SEYvc1RNZGk5NTRGQzh4bXlSWm90aFpBSXdDemszcWpVZnhZc2NZaWtJcUFBQUFBQUNqZ0prOXp6bFhaV1lkVVJROVZPdzh4MnJqMnBiMWMycVhYT2tGc2VuRnpnSmc1QXZOYmQrNHBtVjlzWE1NWmNVT0FBQUFBQUFBRHEreHNUSG1uTHZaT1hlVnBOWFpiTFplVWxqc1hBQXdubmpGRGdBQUFBQUFBQTZ2dTd1N1F0Snp6TXljYy84dGlxZ0FjTXBSU0FVQUFBQUFZSVNMeFdKVEpTMlRGSVpoK0lOaTV3R0E4WWhDS2dBQUFBQUFJMXdVUlMrU1ZCWkZVY3Z5NWNzZkwzWWVBQmlQS0tRQ0FBQUFBRERDZVo1M2dTU1oyVitLblFVQXhpc0txUUFBQUFBQWpHd3hNM3VwY3k0cUZBcDNGenNNQUl4WFFiRURBQUFBQUFDQTRkWFgxNmZOckZMU0pqUGp0WDRBS0JKV3BBSUFBQUFBTUlMNXZuOWUvNDlyb2lqYVhkUXdBRENPVVVnRkFBQUFBR0RrTWtrdmtTVG4zTXJ1N200S3FRQlFKQlJTQVFBQUFBQVlvWll1WFZvdGFhNmt2Sm10YlcxdDdTbDJKZ0FZcjlnajlTU1lNbS9lcFBLUzhqbXhLQmdzVkx0SWt4VzRtbU9keTdsb2crZjhIUU9mODE0aFVtZjBkSHY3eXAwbktpOEFBQUFBWUdUeWZmOU1TWk1sN1hQT3JTNTJIZ0FZenlpa0RzOGtlYXF0RGFxN3U3MTh2dEtMeDEySmxkZ1o1dGtDZVVwS2twUFZ5cm5UVENxUjJUSXpsUTdPNEx1L1QrWWZad2p6SlAxOW5waDhxY0xYR1djbUpibGU1NnpaT2RjajB6YVQxa3FTSXRjY210L3E5dlUrbnMvN1BiSFl6cWc5a1lqVTJscVFGQjB3SVFBQUFBQmd4UEk4YjU2WlZVamFuYy9uMXhVN0R3Q01aeFJTKzFYVzFrNHNpeWJNOElKb2pubmVERSt1VXJLWlRqcERFeWFjSHNqTk1QTVdIM3lkU1pMWkFXMGxKU1dxbURCQk5xUTlIaS9SeElxS1k4NjF0N05UM2QxL2YzUERPYWZPZmZ2VTA5TWp5VXJNZEpZZGRILzVwa0JPcW9ncGNHNk5zNm5iYTV4dHNNWEpKNXlMdGpqenRyc3czQnI2M2xQN2UvZHUyZlg0NDN1T09SZ0FBQUFBNEdRejUxeTFwSVNaZGF4WXNlTHBZZ2NDZ1BGczNCWlNhMnBxRW9wTlh1eE0veURQUGNjem0rM2twc3JaVEROTmxTd205UmRLOWZlZkprK2FwR2xWVlZxNFlMNGs2YlFaMHpWcDBrUUZmcURaMWJNVUs0bXBKQlpUV1ZuWkFZWFVrcEtZSnBTWEgzUE9mZnYzcTZlbmQvQ3pjMDc3dTdyVTI5dXJzRkRRa3h1ZVZxR1FWMGRIcHpadDNpeEpXcmYrTWUzWXVWTTdkKzJTbVMyMklROWk1c21rdkF1OG5aNXMwK1I0eFk1Smk1UHRrVnlURlAwdDZ0eTFxcjI5dmV1WWd3SUFBQUFBVHFqcTZ1cUVtYzB6TTNQT1BheStOd3dCQUVVeVRncXBqYkVaTS9JbFpaTlZIWm05eXFSTFRFckxWTkpYWHpTWm1RSS9VQ3dJNVB1K0psUk0wUHd6emxEOXNqck5ualZMWjh5ZG8rYzk5emxGZm81ajk5QWpUWHJ5cVExNmFrTzdscTljcGNjZWYwSWRlL2ZHd2tJNG8xQW96Q2lFb1NRblgvYlBraSsvb3FwUXM3Z3FLK2QrNnFMd2w5MGQzbE5idHNSNnBhWjhzWjhGQUFBQUFNYVRLVk9tSk5SMzBKU2lLSHE0eUhFQVlOeXpJdzhadGZ3NXRhbEY4c002VDk1TDVMbXpUYlpNUTRySDA2ZFZxYXFxU3RPblZXbE9kYlVXTHBpdk14Y3QxQmxuek5Ya1NaT0tHUDNrMnRQUm9TZmFudEthdGV1MGJuMnJudHpRcnEzYnRtdjc5dTNhc25YYjREam5GRXB1bGFTL1JjNys1QXJSNmcyUHhkWlNWQVVBQUFDQWsrL01NOCtjbVVna0hqR3pXWVZDNGV5V2xwYUhpcDBKQU1hek1WZElyYTZ1THZYS0sxL2x5ZjdKVEhYT2JMNUpaWklVTHluUjBxVjFha3cyYU5tU09wMDJZN3FtVEptc3lpbFROSG55MkMyY0hzbWVQUjNhdVd1WGR1N2FyYTFidDJyNXl0VnF5aldyWmZuSy9yMVlKZWZVSmVseEo2MDJpMzdhdFZPLzJyS2xaVjl4a3dNQUFBREEySlZLcGVva0xaZVV6MmF6RlpKWTFBSUFSVFNtQ3FsekZ5UmZaWUg3cE1tZU83Ujkvcnd6OU1ZM1hLSkxMbjZ0eXN2TGloVnYxT25wNmRILzNQbEwvZkFuZDJqdHV2VUg5RGtwNTBMMzZTZlhOZDlacEhnQUFBQUFNS1lsazhsLzlqenZ1NUl5bVV5bXNkaDVBR0M4Ry9XRjFCa3o2c3ZqazcwTFBkTUh6UFI4U1RydHRCbXFXN3hJejBtbjlOTHpYcVFGOCtjVk8rYW85MFRiazdyN0wvZnEwYWFzVnE1ZXE0MmJOa21TSXFkSFRkRk5IWVg5djk3WjJ0cFI1SmdBQUFBQU1HWWtrOG12ZXA1M2xYUHV0bXcyKzYvRnpnTUE0OTJvTHFUT25wMDYzUzl6WHpYVEMyV3Ftako1c2w1LzhXdjA4cGVjcXdXMTg4YjBQcWZGc3FlalE0ODkzcWE3LzN5UGZ2cnpYMnJiOWgxeWNqdmxkSCsrNEs1NnVyV2x2ZGdaQVFBQUFHQXNTQ2FUR2MvelVzNjVkMld6MmE4WE93OEFqSGVqdHBBNnAzWkpuUitML1ZiU0hFbDZ5Ymt2MG5XZi9MaG1uamFqeU1uR2p5MWJ0K28vUG51RGZ2L0hQL1UxT0cxM29WN2V0ajZYSzI0eUFBQUFBQmpkYW1wcUVsT21UTmt0cWNRNWQwNHVsN3UvMkprQVlMenppeDNnZU15cFRkVjVnZjNBekJiUHJwNmxENy8vdmZySUI5N0xDdFJUYkVKNXVWN3g4cGRvZG5XMTFqLzJ1SGJ2MlZObTVsNDRzV3I2dzN1MmI5MVU3SHdBQUFBQU1Gck5tVE5udnUvNzd6ZXpuZmw4L3RhdFc3ZHVMM1ltQUJqdnZHSUhPRlp6NWl5YllvSDdscG1sbHkxZG9sdS85QVc5NFpKL1ZFbEpTYkdqalV0QkVPamkxN3hLdDM3cFJpMWV0RkF5VytvNTc5WlppeGRQTFhZMkFBQUFBQml0Zk45ZkpFbk91YzJ4V0d4L3NmTUFBRVpoSWRVcjlTN3pUUDh3WmNwa1hYZk54N1NrYnJGOGYxUXVyQjB6Zk4vWDRrVUw5ZVV2ZkY1VlU2ZktQSHR1ekNYZVZPeGNBQUFBQURDS0xaQWtNOXVTeitlN2l4MEdBRERLQ3FsVlZZc3FuT250WnFielgzcWVGaTZzTFhZa0RERm5UclZlODZwWHlQTTh5ZHk3cHN5YngxNExBQUFBQUhBY25ITUwrNzl2N3U3dTdpcDJIZ0RBS0N1a0ppWUZNMHlxak1kTDFMQnNxUkx4ZUxFallZaFlMS2I2WlV0VVZsWXFreVpYZUtXemlwMEpBQUFBQUVZak14dFlPYlM1dGJXVlFpb0FqQUNqcXBBYW1GOGxVMmtISzlmeEFBQWdBRWxFUVZRc0Z0UE0wMllVT3c0T1lmcTBhVXJFRTNKbUpWNFFtMTdzUEFBQUFBQXcyc3lZTWFQY3pLWkxDczFzaTZSOHNUTUJBRVpaSVhWQWQxZTNWcTlkSitkY3NhTmdDT2VjMXJjK3JyMmRuY1dPQWdBQUFBQ2oxclJwMDA2VFZDcXAxem0zdWRoNUFBQjlSbVVoTlY4bzZORk1UaDE3OXhZN0NvYm82dXJXdzAwWjlmVDBGRHNLQUFBQUFJeGFRUkRNY002VlNzcEhVYlNsMkhrQUFIMUdaU0ZWa3Y3MjRNTjY4T0ZIaXgwRFEyU3l6ZnJ6UFg4dGRnd0FBQUFBR08ybVMwcEk2dTEvdFI4QU1BS00ya0pxZDNlMzN2L2hqK3RYdi9tOU9qcFltVnBNZXpzNzlkdmYzNjEzdlBjRDZ1cGlEM1FBQUFBQWVEYWNjOVBOTE9HYzYrM3A2YUdRQ2dBanhLZ3NwTVppTWMyZE0xdUZRbDRmdStaYVhmdi9idEFUVHo1VjdGampVdnZURy9YWjYyL1NSNis1VnIyOVBacGRQVXZ4ZUx6WXNRQUFBQUJnMVBJOHIxSlNYRkkrbjgvdkxIWWVBRUNmVVZsSVRjVGordEQ3M3ExWHZlSUM3ZS9xMHM5LzlXdTkrdlZ2ME5lKzlSMTFkN00vNTZuUTA5T2pMMy90VzNybGF5L1IvOXo1QzNWMmR1b2w1NzVZVjMva1E2cVlVRjdzZUFBQUFBQXdXbm5PdVVwSnZxVHRyYTJ0L0VjdUFJd1FRYkVESEJlVEtpb202RXMzL2orbGsvWDZ5UjAvMC9ySEh0Y1h2dlJsM2ZHelgranlTLzVSLy9EODUycDI5U3hWVEpnZ015dDI0bEhQT2FmT2ZmdlUzcjVSRHo3eXFMNy9vNS9veWFjMnlQTTh6WjkzaGk3OXg5ZnFiVzk1VS8rK3RmeStBUUFBQU9CNDFOYld4aVJONi8vWVdzd3NBSUFEamM1QzZoQlhYbjZwbm4vMmMzWG5MKy9TNy8vNFp6M1I5cVErOTRXYk5XUDZkRFdtR25UV2M5SjZUaXFwZVdmTVZXbHBhYkhqampyZDNkMWFzNjVWSzFhdTBrT1BOaW1UYTlHbVRac2xTWFBuek5iNUx6MVBGNy9tSWkyb25WZmtwQUFBQUFBdytwV1VsTVRNYklva09lZll3dzRBUnBCUlgwajFQRThMNXMvVGg5NzNicjN6N2YraTMvN2hUL3JQcjN4Tm03ZHMxVzkrLzBmOS91NC9xeVFXVTFWVmxjNDc5eHhkOE5MejlQem5uVlhzMkNQZUk0OW05ZnMvL1ZsL3Z1ZXYycnhscS9MNXZNSXdsQ1JWVGEzVWU5LzFEcjM2VmEvUWhBa1RGUGgra2RNQ0FBQUF3TmhRVWxJU1NKb2lTV2JXWHVRNEFJQWhSbjBoZFlEdis1cFlVYUhMWHY4NnZlYkNWK2krK3gvUUgvNzBGeTFmdVVwYnRtN1RodloyZmYrSFA5YjNmL2hqVlU2Wm9tVERNdFV0WHFURml4Wm9kdlVzVFpvNFVSVVZFelJwNGtSNTNxamNPdmFZUkZHa2pvNjk2dGpiOTlYKzlFYXRXYk5PcTlhdVU2NTV1YmJ2MkRFNHRxS2lRdFd6VHRlU014ZnIvSmVlcHhlZjh3S1ZsYkc2RndBQUFBQk90UDM3OXdmbDVlV3NTQVdBRVdqTUZGS0hLaTFONlB5WG5hZVhudmNpYlhoNm85YXNYYWUxNjlZcmsydlJxalZydFdQSFR2MzVuci9xei9mOFZaSTB0YkpTTTJmTzBHa3pabWptYVRPMFlQNDhWVlZOMWZScFZhcXFxdEswcVpXamVsdUE3dTV1YmR1K1E5dDM3TkRXYmR1MWZmc09yWC9zY1czYXZFV2J0MnpWNXMyYnRXMzdqZ091cVp3eVJZc1hMMVJqc2w2TEZ5N3NMemhYS3doWWZRb0FBQUFBSjBzUUJJR1pUWmFrTUF3M0ZEc1BBT0R2eG1RaGRZRHYrNnFaTTFzMWMyYnJaUzg1Vi92MjdkUCtmZnZWOXRRRy9lL2ZIbFFtMTZ4VnE5ZHF4ODZkMnJGenAxYXNYQzFKaXNkTEZBUXh4V0tCWWtHZ0lJaHAyclFxemF1WnF3VzE4N1ZnL2p4Tm5WcXB5Wk1tYXM3c2F2a2o0TlgyS0lxMG9YMmpkdTdhcGQyN2QydnQrc2ZVK3RqamV2eUpObTNkdGszNWZFSDVRbDZGZkVINVFrRTlQUWNlL0ZoZVhxWXpGeTlTdXFGZTU3emcrVHBqN2h5Vmw1ZXJ2THhNUVRDbS81b0FBQUFBd0lnUjlQMEgyQ1JKQ3NQdzZTTEhBUUFNTVc0cVpJSHZhOUxFaVpvMGNhSm16anh0Y0ovVWZENnZ0cWMycUNtVDArbzFhN1grc2NlMWU4OGVkWFYxYTI5bnA3cTZ1clZ2LzA1dDJyeFpMY3RYSEhKdU05UDBhZE5VT1dXS2dzQlh6ZHc1S2lrcGtabHB4dlMrOXVIRVlvRnE1OC9UNDIxUHFxZTdaOWh4dS9mczBlWXRXeFJGVHZsOFhrOCt0VUc5dmZuQmR1ZmNzTmVhbWNyS1NoVXZpV3RxWmFWS1N4T2FPSEdpRnRUTzA1bUxGcW94bmRRWmMrZXFwQ1IybEw5TkFBQUFBTURKRUVWUjNEbFhZV2FGVmF0V2JTNTJIZ0RBMzQyYlF1cHdZckdZRnN5ZnB3WHorMDZkeitmejJycHR1M2J2MmFOdDI3YXJzM09mZHU3YXBTMWJ0MmxQUjRjMmI5bXFwNTVxVjIrK1YvdjNkMm5IenAxeXptbkwxcTNhc25XckpHbjV5bFZGZVpiS3lpbWFVRjZ1SUFnMGQ4NXN6WmcrWFpNblRkU01HZE5WT1hteXlpZVVhOGEwYVpvOGVaS21WVlZST0FVQUFBQ0FFY2IzL1psbVpzNDVpcWdBTU1LTSswTHF3V0t4bUdhZFBsT3pUcDhwbmZuMzlueStvREFzcURlZlYyOXZyMXprRkVhUkNvV0NvaWpTMHhzM2FmdU9IY3JuQzFyZitwaDZlbm9WdWY3MmcvWWZIYXEzTjYvVmE5ZHFZVzJ0U2tzVHc0NnJySnlpNmxtbnkvZDhsWlRFVkR0L251THhFbFZPNlcvM2ZRVkJJTi96SkRQRjR5VXFpY1hrKzc1aU1RcW1BQUFBQURCS3pPci92ckdvS1U2aW1zWEpjNHVkQWNESTE5UFQ4OFNtSjFZL1dld2NRMUZJUFVxeFdLQllMRkFpY2VoaTU1eloxYWM0RVFBQUFBQmdyREd6MC9wLzNGTFVJQ2VUdVI4WE93S0FrUytlS0htcXBpWjVXVnRicnEzWVdRWlFTQVVBQUFBQVlJUXdzNW45UDQ3ZFFxcHMrTmN4QVdDQWM1TjY0MUc4MkRHR29wQUtBQUFBQU1ESU1WT1N6R3hyc1lPY05FNFhGenNDZ0pFdk5MZDk0NXFXOWNYT01SU0ZWQUFBQUFBQVJnam4zR2xtSnVmY21GMlIyclltZDAreE13REE4ZkNLSFFBQUFBQUFBUFFac2tmcXRxSUdBUUE4QTRWVUFBQUFBQUJHam9GQzZ0aDl0UjhBUmlsZTdRY0FBQUFBWUlSd3psWDFmWE03aXAwRkFIQWdWcVFDQUFBQUFEQUNMRm15cE5MelBNL01PcDF6K1dMbkFRQWNpRUlxQUFBQUFBQWpnTy83MHlUSk9iZFhFb1ZVQUJoaEtLUUNBQUFBQURBQ2VKNVhKVWxtdHBjVnFRQXc4bEJJQlFBQUFBQmdaS2pxLzk0cFZxUUN3SWhESVJVQUFBQUFnSkZoNE5YK3prS2hVQ2gyR0FEQWdTaWtBZ0FBQUFBd0FwaloxUDRmOTFGSUJZQ1JKeWgyQUl4TkxuS0tlWnFkVENiUDhqd3ZpcUlvRE1NdzlEd3ZDc013OG4wL0xCUUtrZS83b2UvN1VSUkZoVEFNQy92MzcrK09vcWlucmEydHU5alBBQUFBQUFDbmtwa052TnEvdDFBbzhHby9BSXd3RkZKeFVwaWs4aEx2alo1bkN5UTVNNHVDSUhCbTVqelBpeVM1ZUR3ZVNYS1NuT2Q1a2VkNTRlVEprd3VTOGxPbVRDbEkyaTlwcjZTOXpybTkvUnV1ZDVwWnA2VGRrclpKMnVaNTN0YW1wcVlka25xTDhyQUFBQUFBY0FKRVVUVFY4enhKNnB3d1lRSXJVZ0ZnaEtHUWlwUENQSlBNVFpEczlJRW1TWExPRGY0OHROM01CdnE5L285RHgyamc0MEhOR3Bnem5VNUwwZzduM05PUzJwMXpHNTF6Rzgyc1BZcWlEZmw4L3JHZW5wNnRpVVFpN09qb0NCT0pSTlRhMmhwS2l2cS9BQUFBQUtEWWhyN2F6NHBVQUJoaEtLVGlwSWdpcC8zZDBRL0tFL3FjcE1BNTU1dVpIMFdSYjJhQm1mbVMvSUgyL3U4SlNXWDlYNlhPdWJoekx0N2ZIamV6dUhNdVlXWnhTV1hPdVFsbVZ1R2NxekN6Q1pLbTl1OHBWRCswNE9wNW5vSWdVR2xwYWJkemJ2TzBhZE8yU3RxU1RxYzNSMUcwMWZPOHpjNjVQVkVVN1RLem5aSzJoV0c0ZmZueTVidE85ZThOQUFBQXdQZzFkSS9VVmF0V3NTSVZBRVlZQ3FrNEtjd3o1WjIvTnBmTDNmTXNwZ2xxYW1xQ3NyS3l3UGY5V0JBRVFYZDNkK0Q3ZmlDcEpCYUx4Y013akh1ZWwzRE9sVG5uS3Myc3lqazNRMzJuWFU0enMrbG1Oa1BTVEVtVHpLeEdVczNBRFR6UGszTXVrdFRsKy81KzU5eCtTWjFCRU94THBWSTduWE5QT09kYW5YT3RZUmkycmx5NXNsVnNJUUFBQUFEZ3hBc2tUWERPUldhMlQ3dzVCd0FqenJnc3BQYjI5cXFrcEdUWS9zN09UblYyZHVxMDAwNDdoYW1lNllFSEhwQnpUcE1uVDFaZFhkMWh4KzdidDA4clZxeVFKTlhVMUdqR2pCbEhuTCs3dTF1Ly92V3Z0V0hEQnJXM3QrdmNjOC9WUlJkZGRFS3lueUNGdHJhMkUvYXZzSXNXTGFxSXgrTnpneUNvY2M2ZDRaeWJwNzZpYW8yWnpaSVVsMVJxWnRQVnY0clc2OStnU0pLQ0lGQXFsWEtTSG5QT0xaZlVZbVlyd2pCY3ZuLy8vazNkM2QzNUdUTm1GSnFhbWdycTIvc1ZBQUFBQUk1S2JXMXRtYVRBekNMMW5SY0JBQmhoeG1VaDlTTWYrWWoyN05tanl5NjdUQzk3MmNzVUJIMi9oajE3OXVpSFAveWgvdnUvLzF0bm5ubW12djcxcngveSt0V3JWK3NuUC9uSnM4N3h2T2M5VHhkZWVPSGc1L3Z1dTArYk4yOVdRME9ERmk1Y3FQZTk3MzJLb2tobm5YWFdzRmtHUFBua2s3cnFxcXNHbisreXl5NDc0djBUaVlSdXYvMTJQZmJZWTVLa3A1NTZhcVFWVWsrb3RXdlg3cFcwb3YvcllINTlmZjNVS0lwTzh6eXZ4dk84ZVo3bjFhaHZKZXMwU1ZPZGMxWHFXK1ZhYTJhMWtpNlcrZ3FzRlJVVk95ZE9uTGd5RE1QVnlXUnlsYVFub3lqYTVQdis1bDI3ZG0xcGEydnJQa1dQQ1FBQUFHQVVpc1ZpNVdZV09PZEM1MXhuc2ZNQUFKNXAzQlZTVjY1Y3FmdnV1MCtTMU5MU290bXpaMnZKa2lXU3BMMTc5K3I3My8rK0NvV0NIbm5rRWQxLy8vMTZ3UXRlOEl3NU5tL2VyTHZ1dXV0Wlp5a3JLenVna0hyNzdiZnJnUWNlMElVWFhxanJycnZ1aU5kZmRkVlY2dTd1MW90ZTlDSTk5N25QUGVTWW0yKytXWGZmZmZld2MzUjBkQXorL05oamorbFZyM3JWc0dPLy9PVXZhOTY4ZVVmTU5VcUZMUzB0V3lWdGxkUXkwRmhiV3h1Zk5HbFNSVDZmcndpQ29DSU13NG0rNzljNDV4WkpPdFBNRmpubjVrdWFJdWtjei9QT2tTVG4zRDdmOTNkTDJqMWx5cFFkbFpXVks1eHpEeFVLaFllWEwxKytYbEpZaEdjRUFBQUFNRUo1bmxldXZoV3BZZitXWXdDQUVXWmNGVktqS05JWHZ2Q0Z3Yy9ubkhQT1lCRlZrcXFycS9YYTE3NVdQLzNwVHlWSm4vLzg1L1dUbi94RTVlWGxCOHdUQklFU2ljUnhaK2p0ZmVZV20xRVVhZm55NVpMNkNyVzMzSEtMb3FodlM1d05HemJvbGx0dUdSeGJWVldsSzY2NFFzM056ZXJ1N2xaTlRjMndoZFRkdTNkcjgrYk5SNTN2Y0dQeitmRjNhR1JyYTJ1UHBCNUoyNGMwLysvUU1iVzF0ZkZFSXJFc0ZvdTkyRG4zUWpNNzI4ektKVlZLbXU2Y0N5Uzl5TXl1Q29MQXBWS3B6YzY1ZTh6c2J1ZmNuM3Q3ZTdmMzl2Ym1XMXRiODJJZkpBQUFBR0M4S25mT3hkVDMzd1Q3aWgwR0FQQk00NnFRZXZ2dHQ2dWxwVyt4b1pucG5lOTg1elBHdk9NZDc5QnZmdk1iZFhWMWFlUEdqZnJpRjcrb1QzN3lrd2VNT2VlY2MzVC8vZmNmVjRhNzc3NWJILzNvUjUvUnZucjFhblYyOXIyOWtjbGtsTWxrQnZzMmI5NnM3MzN2ZTRPZjU4MmJweXV1dU9LWTcvMlJqM3hFVXQ4V0J0dTJiWk1relo0OVcvRjQvSUJ4MjdkdjErN2R1d2Z2TmJCTjZOSHN1em9lOVJkYkgrMy8rcUlrcjZHaG9kYjMvVVZSRkoxcFpndWNjM01selRLeldjNjUwenpQdTF6UzVaTHk4WGo4aVhnODNwSktwWm9sclpIVTVubGVXMU5UMC9aaGJ3b0FBQUJnVEluRll1V1MvUDRWcVJSU0FXQUVHamVGMURWcjF1Z3JYL25LNE9mTEw3OWNpeGN2ZnNhNHFxb3F2ZWM5NzlHTk45NG9TZnJGTDM2aFpjdVc2ZUtMTDViVWR4RFYwS0xtc2FpdnJ4KzI3NTU3K2c2M1R5UVNPdU9NTXlUMUZWZWx2aTBBNXM2ZE96aDI5dXpaeDNYL2l5NjZTRjFkWGZybEwzK3BuLzNzWjVLa3IzemxLMXF3WU1FQjQ3NzYxYS9xbDcvOHBhUys1MDhrRWdxQ1FKTW5UejZ1KzQ1RFVYTno4enBKNnlUOVNwSzNaTW1TeWZGNHZMSlFLRXcxczRXZTV6MVgwdlBNYktta2hmMWYveVNwVzlJMjU5eTJaRExaS3VtdlVSVGQyOUxTc2xJY1lBVUFBQUNNV1daV3ByNURiemxzQ2dCR3FIRlJTTjI1YzZjKytNRVBxcnU3Nzd5ZjAwOC9mZkJncGtPNTlOSkw5YnZmL1c3d1ZmdlBmZTV6bWpsenBzNCsrMnp0MjdkUDMvNzJ0NDhyeDZXWFhxckd4c1pEOW0zZHVsV1NkT0dGRitycXE2K1dKSjExMWxtS29raExsaXc1NG1GVFIrTnJYL3VhZnZ6akh4L1E5cDczdk9ldzE3ejJ0YStWMUxjeTlZNDc3bmpXR2NhcGFPWEtsVHNsN1pUVUt1a2hTVCtRcExxNnVnbUpST0tGWVJpKzNQTzhsNXJaR2VvNzNPcDBNMHVaMmFXZTV5bVpUTGFiMlYyU2Z0bmIyL3ZRbmoxN3V0cmIyM3ZGWHFzQUFBREFXRkZtWm9Ha01Jb2lDcWtBTUFLTitVTHFybDI3ZE5WVlYybkxsaTJTcEpLU0V0MXd3dzBxTFMyVkpIM3JXOTlTTEJiVDYxLy9lbFZVVkVpU1BNL1Raejd6R1YxNTVaWGF1M2V2d2pEVUJ6LzRRZDF3d3czUFdMMTVvalEyTnFxeXNsSm1OcmdhMUxtK0JZamJ0MjhmYkJ0d3VOV3RHRDFXclZyVktlbDMvVjlXWDE5ZlkyWm45WC9WT2VkcUpNMHhzMWxtOWs1Sjd5d3BLZGs5YmRxMFI2Wk5tL1pvRkVYTlpyYTJzN1B6OGRiVzFvN0QzZ3dBQUFEQVNGYXV2aFdwM1dLUFZPQ3c2dXZyMDBFUXpNMWtNbmNPYlUrbjArK1FGTXRrTWw4ZDd0cFVLdlY5TTNzOGs4bjh4MGtQZWdyVTFkV1ZsSmFXdXFhbXBpTWViRk5YVnpmQjg3enlGU3RXYkRrVjJjYWlNVjFJamFKSTczNzN1N1YrL2ZyQnRxdXZ2bHBubm5tbXBMNURuRzY3N1RZVkNnWGRkdHR0K3VRblA2bnp6ejlmVXQvQlU5ZGRkNTNlLy83M1M1SjZlbnAwN2JYWDZoZS8rSVh1dSsrKzQ4b1RpOFYwNzczM0hyTHYybXV2SGZhNko1NTQ0aG45QS91ZEhvdC8vZGQvMVJWWFhLRzc3cnBMMy9qR055UkpOOTk4czJwcmF3OFk5L1d2ZjEyLy92V3ZKVWwzM0hHSEVvbUVZckhZTWQ4UHg4eTF0TFE4SWVrSlNYY3NXYkpraXVkNXM0SWdxSmJVNkp4N2dhVG5TcHBpWmkrWDlITGY5N3NrUFZWUlVkR1dUQ1lmamFMb3o1SWVhbWxwNGY5NEFRQUFBS05MbVhNdU1MUElPY2VLVkF6bHA5UHBoWmxNWnZWQVF5cVZtbVptVis3Y3VmTnJiVzF0M2NOZHVIang0cW1scGFWblBKdWJaN1BabktSQ1kyTmpXUmlHaHo3cCtqQ2NjL3VibTVzZlBzd1FXN3AwNmZTU2twSXpuSE1MSlMwd3N3V1NMSlBKWEhhb0M0SWdlS3VrTjBpNjg2Q3VsempuRXBLR0xhUktxcGZrSGNNalNKSlNxZFJjTTV0NU5HT2RjNXV5MmV5VGt2eFVLcFVhYmx4WFY5Y1RwYVdsdy9ZUEZZYmhocGFXbHJVSHR5Y1NpZFZSRk4wdjZjMUhtcU9rcE9UZnplei9TanErRTlReHRndXBudWZweWl1djFEWFhYQ05KdXVxcXEzVFJSUmNOOXQ5NDQ0MHFGQXFTK3ZZbVBmamsrM1BPT1VjZitjaEhkTU1OTjJqQ2hBbTY1WlpiVkZaV0prbnE3dTRlM0NyZ1NHS3htTXJMeTQ4NDVtRDVmTjgvSnBpWmd1REFQeXJmOTQvcTNnT3JXaVZwMHFSSmcxOERyci8rK21jY05yVmp4NDdCbjA4NzdiVEJaOFlwNVlac0I3QmMwbStsdm45cDhuMy83Q0FJTHBGMGdhU1paalpQMGtMUDh5N3dQTzlxU1R0U3FkU3ZveWo2cjcxNzl6NllTQ1M2VnExYTFWdTBKd0VBQUFCd05BYjJTQTNETUtTUVdueVdUQ2IvMmZPOC8rT2NXOXEvN2NJcTU5eTNzdG5zTnpUa0RJdnE2dXJTNmRPbjM5OWZQSHUxcE9oRUJra21rMitTOUoxVUtuVjVOcHY5U1g5enZhU2JLaXNyZTl2YTJvWXRHaVlTaVZlYjJYZWV6ZjBiR3h1bjlSK0dQTWZ6dkw4Y3h4US9sM1R4MElaa01ubUptVjFsWnJPZGM5Vm1GcGY2Nmg5RGhOWFYxYVh0N2UxZHg1TzdmeXU5MXgyaWE0cHo3b3gwT24zbHdSM091ZnV5MmV6VDZYVDZTODY1NzJhejJVY0grc3pzQTVMKzdXanViV2IvS2VuOXlXU3l3c3dlR1c1Y1dWblpxOVYzdHNvUkJVSHcxV1F5K1FrenU3YW5wK2R6cTFhdDJ0eWYyY3hzY051L2REcjlhdWZjZ213Mis1OWlPOEFUYmt3WFVxVytQVWMzYnR5b01BejF0cmU5YmJEOTdydnYxdjMzM3ovNCtkLy8vZDhQZVpqU1paZGRwa0tob0NWTGxneXVaSldrNzMzdmUvcm1ONzk1VkJsZS9PSVg2NmFiYmpyc21BY2ZmUEFaYlFON3BEN25PYzg1NUI2cE45OTg4eEh2UGJRWWV5aWJOMjgrNGh3WU9mb0xvbitWOU5lNnVycVNJQWlXQmtId1lrblBjYzR0a2pSUFVxV1p2ZG56dkNzblRacTBRZEs5cVZUcTNqQU1WKzdmdjM4MVd3QUFBQUFBSTlMZ0hxazlQVDI4WVZaa3FWVHFGak43ajZUSHpPem56cm1Ka2w1cVpsOUxwVkpuWmJQWndRSkRlM3Q3VjJWbDVkdDkzMzhnbFVwOUlwdk5mdnBFNWFpcnF5c3hzMDlKMnJCcjE2NmZEN1JuczlrL3BWS3BuS1FQMTliVzN0YmEydHB6cU91N3U3dC9WVnBhZXRaeDN2NnRadmF1Z1E5TlRVMXJKTVVrS1oxT04waDZWTktMTXBuTUE0ZTZ1TEd4c2R3NXR5MktvajhlM09kNVhwZHpib0dreldhMlJuMy9rSEJlRkVVZk43T2NwQ2ZETUh5eXZiMjlhOW15WmZPQ0lHZ3hzMy9LWkRLL085cndwYVdsbGM2NVR4emM3cHliWVdhVEpSMnE3NE9wVkNydm5Qc25TVmMwTkRTOHRMbTVPVHVrZjVlWkhYWlZyblB1NFlFYVRDNlg2MGdta3dlc0NEYXptV2IyVytmY296MDlQWDhvS1NtWmNsRC9FNUorNXB6NzBORDI3ZHUzOTB5ZVBIbGlTVW5KRllsRVlwR2tWNnF2b08vMUgxS25SWXNXVlRqbmJwWFVYVmRYOTgxNFBINjFwRGRsczlucXcyWEcwUnZ6aFZSSmV2dmIzMzdBNTQ2T0R0MTQ0NDJEbnkrNDRBSzk3R1V2a3lUOTRROS8wSjEzM3FtYmJycHBjQi9WTjc3eGpTYzk0NDRkT3daZnB4OHdzSnAwOCtiTit2NzN2ei9ZSG92RmRQbmxseC9WdkFPRjFLRXJXTTg3N3p6Tm56Ly9xSzQvZUxVcVJvNytvbXBHVXFhNnVycTBxcXFxMnN6bU91Zk9rdlJTU1dlYjJWeEpiM2JPWFI0RXdZYUtpb3JIMCtuMHc0VkM0WGN0TFMwUFNDb1U4eGtBQUFBQURDcHp6bm1TZW9Zcml1R1VxcFgwcGt3bTg4T0JocVZMbDg2T3hXSVBtdGxiMCtuMHJabE1wbW1ncjZXbEpaTk9wMitSZEUxOWZmMFArcmR0ZTliaThmZ256S3dtaXFKL09mZ1Zmak83VHRKUEowNmNlTDJrOXgvcStqVnIxdXlRdE9OUWZVZVMrdi9adS9md3VNcHE4ZVBmOWU2WnlhVkplcUZ0TGkwbExZSFd0RWxtVDdnTElzaEZCUlJVVkR5S0IrRUlQU0lIRGlxQ2dvTDQwNE4zUENnS0tIcmtLQnhVRkVWQXRLSWdvR1Jta3JUcGhSWkttNWEwNmIzTmZXYXYzeDh6S1dsSTA2Uk5tbDdXNTNubVNXYnZkKys5SnJlWldYbmZ0WHovN1FOczduMFBlUlNBcWhiVTF0WldEREN1UFoxT3ozUE9oWjF6OGRyYTJzblo3VDExZFhWYjQvSDQ3NENkeWIxb05IcWhjKzRNNE9lSlJHSmwzeE9GdzJGSHRvYndFRU12amNWaUg2K3JxL3RoVlZYVnlTS3l5eEpoei9PZUFKYW1VcWxyK2gzWDNkRFFzQjRnRm90ZENDeHd6ajBSaThWT2ljZmp5d0ZFSk9qOWZIZGlzVmpmR2NsQk1wbGNHWXZGVGt1bjB6dmEydHFhaW9xS2ZnNXM2Tzd1Zm4vMmZmM09GYVRWMWRYVFE2SFFCRlY5TnBsTWJ1bC83dWJtNWc3Zjk2OFNrWWQ5My8vUFJDTHhEUkZ4WkdlZTV1Zm4vMEJFU2xLcDFLbE5UVTA3Zk44UGk0Z3Q0eDlCaDBVaXRiK3ZmZTFyYk5pd0FZQ3BVNmR5NDQwM0FwazZwYjFOblc2NzdUYSs4cFd2RE9sOEo1MTAwaHZxakc3YXRJbkhIbnRzeURHdFc3ZU83M3puT3dQdVc3MTY5Uzc3Y25Oemg1eEk3ZTd1M25uTXVuWHJTQ2FUUTQ0Sk1qTjNUenp4eEFGbjY1b0RSM056YzBkemMvTkx3RXZBVThCWEtpc3JDeUtSeUNVaThqRVJtYXVxMDRHWndGbWhVT2ltV0N6MldoQUUvOVBUMC9PL3VibTVMOVhWMVhWaDAvNk5NY1lZWTR3WkN4NHdUa1FrQ0lMTll4MU1YNzd2THhLUlRsVmRDZXhRMVdYQUdoSFpwS3JiZ2lEb0FMWUVRZENlU3FYYWx5eFpzcFZEWThMR3BmRjR2TFh2aG9VTEY2NzJmZjl1NERaVlBRV282N3UvczdQekc3bTV1VmQ3bm5jVDhHLzdHa0EwR2oxZVJHNEVGaVNUeVovMDN4K1B4MzhWaThVZUF2NGpHbzMrTVpsTTdqSTd5L2Y5NDFUMXJYdHo3UjA3ZG54M0QwT3FBRVRrc2I0bEJYdXA2bCtBM3BtY3ovVVo4d3h3MnQ3RU5CamY5NjlSVmNuR2xBOThPeHFOQmlKeWtvaGNQc0FobGFGUWFKZHlBNnBhRDBRQjR2SDQ4Nzd2WHlZaVB3Y2VuejE3OXBEcW1PNk9xdjY3NTNudkxDb3FlZzZZcTZvblpjdjVVVk5UTXpkYkV4WVJxYzUrUENJYWplNHNTK0NjYTRuSDQ4OERKQktKWC9xKy8xc1J1YjYydHZiN3FocFcxWFJOVGMwNUluS0pxbjZxb2FIaGhYMkoxK3plWVpkSS9lTWYvN2d6d2VtYzQvYmJiNmV3c0JESWxBRjQ5TkZIVVZXZWZQSkpLaXNyK2NoSFByTEhjNTUxMWxsY2RORXV2MzgwTlRVTks1SGFWMkZoSWVGd21FMmJOZ0VRQ29Vb0tpcWl2YjE5eUhWWmU2MWZ2eDZBZ29JQ0doc2J1ZW1tbTRZZHo3MzMzc3NndFpITkFhcXBxV2tIY0E5d1QwMU56YkVpY3JaejdtU2dFcWhRMVJMbjNHY2lrY2kxUVJEVXhXS3hKMU9wMVBQQXdvYUdodVl4RGQ0WVk0d3h4cGpEU0cxdHJRdUNJQjlBUkRhTmRUejlOQUh2RTVFWXZGNDJUbFVERWRrZUNvWGFnYTFBZXlRU2FZL0ZZbHRVdFEzWXJLcWRJcklSK0ZNNm5kNFVEb2RmSGtwbjhRTkJJcEZvM2MydXJRQWk4b1padzAxTlRTMnhXT3lYd0tYVjFkWFg3a3NUNE9ycTZxa2k4aURRb2FxWDBhY21hMS90N2UzL25wZVhkNnFJUE9qNy9yc1RpY1NmK3V3K1JVVDJxalA5K1BIajd3bUMzWlo2RlRLTmpYNmRTcVd1Q1lmRDYrcnE2aFFnR28zT0ZKR0VxdjZmaVB3K2xVcjlxUGNnei9QdUJyWUIrTDcvZWFEdmpLMEtBT2ZjVGI3djl5MUg5eWl3WmdnaHZ3VllCYUNxSzFUMUp5SnlYVWRIeDF1Y2M3c3M0Yy9KeVhrS1dOTFYxWFYxMysxQkVPenlzNWxJSkg0Umk4Vm1BejFMbHk3ZEhvdkZoaERHd0p4emx3WkI4SWlJdkZOVmIwd2tFazE5OWwwbUl0ZjNPK1FPNTNicGgvVjc0UHcrOStlTGlOYlYxYlg3dmg4QlV2WDE5VTlHbzlIemtzbmszaVdqekpBY1ZvblU1dVptYnIvOTlwMzM1OCtmVDIxdDdjNzd4eDkvUEIvNzJNZTQ3Nzc3QUxqenpqdVpNMmNPeHg4L2VEbVJ4eDkvbkdYTGx1MnliZlBtdmY4bjRuLzkxMzl4NG9rbjdxeVI2dnMrZDk5OU4zZmRkUmMvK3RHUDlueUNQdGF0V3dmQUVVY2NRWDUrUHRPblQ2ZTVPWk1qYzg1UlZsWTI0SEZyMTY2bDk0L21VQnRibVFOWGZYMzlNbUJaUlVYRnZmbjUrZVhPdWFPQjA0RnpSV1F1Y0xLcW51aDUzaWJncFdnMEdsZlZSN2R1M2ZyMFlCMGdqVEhHR0dPTU1mdHU0OGFOM3NTSkU4Y0JxT3FCbGtoOUhuaGYvMW1IMmVYRTQ3TzMwbjc3ZHZrSWZDa1VDaEVFUWJLNnVucCtRMFBERzV1RUhEeE9Bd2lDWU5GQU8xWDFTUkg1RjgvejNrSzJhZkJ3MWRiVzVnZEI4RHVnSExnazIvMTlRRXVXTE5sWVhWMTlydWQ1VDR2STc2TFI2Q1hKWlBJUmdFUWljU2R3NTk3RUFPeDJRbFVzRnJ1SVRIK09UM3VlOTZjZ0NMWkdvOUhyZW5wNkZqdm5mcUdxOWNsazhtNzZOZDNLTGpQdi9maytTMFJLZXZkbFYxQkNwZzV0MzRUbUlvYVFTQldSY2hGNUJpZ0RTQ2FUMzR4R295L2w1dVplTU1EWUlsVXRpMFFpYnloZEVJdkZXdnJXWVkzSDQ3ZnU2ZHFES1M4dno1MHdZVUpKT3AxR1ZUL2plZDVzNEpob05Gb08wTlBUMDVzMFhocVB4K2RrWTZoUTFVaHZzdFgzL1VleTlaUHhmYjhNK0U5Z1o3NElLQkNSVTN6Zi8zcDJ6Sm5BaWtRaThhL3hWdklBQUNBQVNVUkJWUDE5aWQwTTdMQkpwTzdZc1lQcnI3K2VIVHQyQUprNm9aZGRkdGtieGwxNTVaWEU0M0VTaVFSQkVQQzV6MzJPaHg1NmFOQ2w3UysrK0NJdnZ2amlidmVQbHZ6OGZHRDNkVXczYnR6SXRtMlozOG1Ta2hKT09lVVVmdk9iMy9EZDczNlgrKysvbnlBSU9PV1VVN2orK3VzSmhUSS9DdDNkM2R4eHh4MzgrdGUvQnVCZDczb1hWVlZWKytIUm1QMGhXMnRwYWZiMkdQRFplZlBtVllWQ29ldWNjeDhBSmdPVFJlUms0Qk1USjA1Y1AzSGl4THZTNmZTUGJKYXFNY1lZWTR3eG82T29xTWdqMDJ5SDdBek9BMFlRQkMvMG5WelRaMGJxb01mMVNhS21WSFdacXY0c0NJTDdlbXRRSG94aXNkaVpxdm9lVlYyVVRDYWZIV2lNYys0djJhL042ZXhGSXJXaW9xSW9DSUxmaXNqeHF2cUZlRHorWUovclZ3UGh2clZaQVJvYUdoWkdvOUczaThoVHpybGZ4Mkt4SDNaMmRsNmZYYVU0b3ViTm0zY2s4RU5WL1dzaWtmaFZiVzN0YzBFUWZGMUUvaGFKUkRhbzZoYm4zTG4wUzZKQ3BzbVNxdjROSUpGSTdDdzVVRkZSVVZSWVdQZ3FRQkFFYjBzbWs3dlVTSTNGWWdQVllPM3YyQ0FJbGpublRzcmVEMFRrSk9BTmlWUlYzUVlVaWNpbkJqalBQNEhCR2xxRm85SG9uc29saEhzL21UQmh3a25PdVFWOWQ0ckkwU0x5TVlDY25KeTdWTFgvNUtYYmdSTGdEZGRSMVhIT3VWUDdiWTZvYW9tSW5OcG5YUDRlWWpSNzZiQklwRzdZc0lIcnI3K2U1Y3QzclFmODJjOStsdTd1Ym5wNmV1anM3S1NycTR2T3pzNWRacE51M0xpUlcyKzlsVzk5NjFzakVrdFgxOTdWREZkVnRtelp0Yzd3SC8vNGV1TzdwcWFtL29lUVNPeHNMRWQ1ZWZuT3o2KysrbXJXcjEvUFk0ODl4a01QUFVReW1lUzY2NjVqeDQ0ZDNIbm5uYXhldlJxQUN5NjRnSnR2dnJudkU2QTU5T2pDaFFzYmdNdHFhMnV2VGFWU1oyYWY5R3FBT2NBVUViazFGQXJkNFB2K2k4QWZnaUI0b2F1cnF5RmJ0TndZWTR3eHhoaXpqN3E2dWx4K2ZuNXZRNXdENm5XMnFxYUFUaEhKN1pzODdmOCtjVGVKMVkycWVpL3c4MlF5V1QrYWNZNjJhRFI2b2FyK1RFVGFVcW5VcGJzYlYxZFh0OGIzL1VCRXB1M0ZOU2FJeUFJUmlRSjNKUktKMi9ydVY5VzdnWk44My9jVGljUXVYODlrTXZuUDJ0cmFFMVgxMThESGMzTnpWd0ZmQnZCOS94dkFsWHU2dnFwK0pwbE1mbTkzKzMzZnJ4U1JYMlhMT2x3TzBOUFRrK3Q1WG9lSUJFQUVtQllFd1ZVVkZSVmZLeWdvT000NU56VUlnaTduM0p1QkkrbFhWeGFncUtqb2FyTEwvRVdrZE02Y09kdUg4MzZ6cXFwcUZsQklwZ3pGVG9sRTRzYkt5c3J2aE1QaG9TUmlDWUpnVVdOajR5N0xpeXNySzB1NnU3czM5MmtBVjlRL01UcVlqbzZPdXZ6OC9PTUJWUFZZNTl3RHdGV3FXZ2NzQUZyWXRjVEJvSkxKNUV0QWI3S1l1WFBuVHNySnlka0lmRGNlajM5MXFPY3hlKyt3U0tRbUVna1dMbHk0eTdZRkM0YjhjODlmLy9wWEhuNzRZZDczdnZjTnVQK0dHMjdnL1BQUEgzQWZ2TDQwWGxWNTVwbG5kbTR2S0NnWTB2Vjdlbm80OWRSVGQ5WkhIZWk0M2lYODhQb1QydlBQdjc1YW9yS3ljcGY5dDkxMkc4WEZ4Zno0eHo5bTJiSmx6SjgvZjVmelhYWFZWZnpidisxemJXeHpFS21ycTlzSy9CcjRiWFYxOVF3Uk9VWkUzZ0pjQ0x3cCsvbWJQYzlibDVlWHR5d2FqVDZkU3FVZVhMaHc0VklHK0crak1jWVlZNHd4Wm1qeTh2SThNbDNKRDVnWnFWVlZWVldlNTkwb0loZW9hczVnRTJ3R1dQYVBxdjRobFVyOVoyTmo0M0lPNHVaVHRiVzFZVlc5QTdoV1ZadUJDeHNhR3VLREhKSVdrYzNBbE9GZUs1bE1idlY5LzNsVmZUeVJTTnpZZDE4c0Zuc1BjREp3Znp3ZUh6QXBYVmRYdDJUMjdOa25qQnMzN3ZxK1NUVVJ5UUdjcXY3bmJpNDlUa1MrTGlLUjNjV1dMVGZ3QkJBU2tYZjA5UFFFdnUvL2hXeHRVbFg5Y0ZkWDE2OXljM00vSlNJM0Z4WVdUc3d1NDc4OVcrc3pCVHlRU0NRZTZudmU2dXJxcWNBTndCUEF1Y0RQOC9MeTJxdXJxODhaNnFySXhzYkdWNnFycStjME5EUzgycitPYVU1T3pvVWk4bjMyM0ZqWjh6enZBdUIzZlRmbTV1WitQamMzOTIxVlZWV25CRUhRSlNMTjZYVDZaTS96UGk4aTcwMmxVcjZxVGd5SHd3MnFlbU02bmY2WjUzblBxV29Yd05LbFM3Y0RMd0pFbzlFVVFCQUVTMVcxdy9POGduUTYvUmZuM0lYOVluSFp4UFFlaFVLaFVnQlYzVENVOFdiZkhSYUoxRFBQUEpOcDA2YXhaczFRNmhObm1qdmw1ZVdocWp0TEFYenJXOS9pakRQTzRJZ2pqZ0RnNktPUDVweHp6Z0ZnNXN5Wk81Zlo5L2U1ejMyTzV1Wm13dUV3cmEydE8rdVRBc3lhTld0SThZVERZZWJNbVVNeW1RVGd0Tk5PMjNudU5XdldFQXFGV0xwMDZjN3hFeWRPcEsydGpjY2Z6OHhHOXp5UDhlUEhzMkRCQWpaczJFQkxTd3RMbGl4aDhlTEZ1NzNtRDM3d0F4NTU1QkhLeXNvWVAzNDhoWVdGWEhubGxaU1VsT3oyR0hQSVNEYzBOTHdDdkFJOENkd1NpOFZPVU5WclJPUmlvRXhFeWtUa3JaRkk1UE8rN3o4TmZEMlJTRHpKbnArY2pESEdHR09NTWYxMGRuWjZ2VE5TMCtuMG1DVkVLaXNySXprNU9SV3ErbkVSdVVKRXhxbHFEOUJPTnRIYmF6ZkoweTRSYVFxQzRNNE5Helk4Mk56YzNMRWZ3eDl4OCtiTksxYlYzd0FucXVvdnU3dTdQOTdiYVgwdzJSbWJlN08wVXhPSnhQeitHOHZMeTNPQnJ3RWIyOXZiQjFxT3ZsTTJjVGRRZzZudVJDSng5MERIMU5iV1RsYlZydzkyM3JxNnV2Wm9OUG9CNTl3cmRYVjFyd0V1R28yK0FOeVJUQ2FmNFBYM2d2K3Z0cmIyd1ZRcTFaSktwWHFDSUxoNzNMaHhBbXdkcU5HWTUzbGZVOVYxd0wwaWNxNklYSzJxOTRWQ29XZXp5ZFNsL1k4WmdPNXBYR2RuNTRUZGxUcklsZzU0cWYvMmlvcUtIRlg5RUxBMk8xUDFodXdOMy9mRHFycTVvYUdodWJhMnRqUDcrN0FsbS93OWNrOEJPK2N1VXRWTjlmWDF6L3UrM3orUldwUXRQekJRck9jRHgvWFpkRlQyZk9mRVlySHBmY2VLeUIyRE5Bd3plK213U0tSNm5zZVZWMTdKMy83Mk55b3FLcGc4ZVRMNStmbU1HemR1d0krOU5VZlhybDNMeFJkZlRHNXVMcmZjY3N2T0pDckFXV2VkeFZsbm5iWEhhOCthTld0blFyT3ZhZE9tY2VhWlorNjhQM1hxVks2K090TXdic2FNR1c4WS8rRVBmNWphMmxxbVQ1L09POS81VGdER2pSdEhZMlBqTHVNaWtRZzFOVFgwOVBRd2ZmcDBYbnJwSlU0NDRRUTJiOTdNcHovOTZUZWMxem5IM0xsek9lMjAwMmhwYWVIWlo1OWwzYnAxcUNvdExTMjB0TFRzZkJ6RnhjVjdmTHpta0JURTQvSG5nZWNyS2lyK283Q3c4QUxnYlVCTVJDcEU1RXhWZmF2dit5dEU1TEYwT3YxMFQwOVBYVk5UVXpNMlU5VVlZNHd4eHBnOWlrUWlucXFPRXhHY2MyTXlJOVgzL1RKVnZSYTQyRGxYRG5RQ1R3WkI4S0RuZVNlcDZ1VmtaalVPZEhoQXBpblFQUjBkSGI5ZHZIanhicHNqSFN4ODM1OENQS09xUjZycXg1UEo1RDFEUE5RQlJ3Q3RJeFhMcEVtVFBndk1Db0xnc2o1TDNpVWFqYzUzem0zc1cwZDFOQ1dUeWI4RCtMNi9pR3dDRC9oRS82WlVRUkRnZWQ3TzFibTl5VHpmOTI5SkpCTGY3QjJYYlZwMWFSQUU3d2RTSWtJUUJBdEY1QXpnNlZBbzlFdzBHajBiMk9kYXJ6azVPU3Q4Mzk5ZFlkOEJPMndYRmhaZUpDSVRWZlZ6L2ZlSnlER3F1bXB2NHhHUlh3UkIwTWdBczdWVjlWamd6N3M1OURqZ2czM3U5ODUycTg3ZWRrcW4wOSsyVW8wajc3QklwQUtjZDk1NW5IZmVlY002cHF5c2pDOS8rY3RVVjFjemFkS2t2YnJ1dkhuemdNd3MxOXpjWENaTW1FQk5UUTN6NTgvZnBVblU1TW1UQjJ4KzFldU1NODdnakRQTzJHVmJSY1d1WlQ2T091b29Qdm5KVHpKMTZsUUE3cnZ2UG02NDRRYis1Vi8raFpOUFBobmY5M24xMVZlWlBYczJsWldWVkZWVjRmditHMG9GckYyN2xvVUxGN0pzMlRKV3JGakI2dFdydWVLS0s2eFdxbUg1OHVXdHdJK21UNS8rOHdrVEpod1RDb1ZPRkpFTHlYUmNQQWI0RDgvelB1YWNXK1Q3L3RPcStvdHNMYVRCSzlFYlk0d3h4aGh6R0V1bFVpNFVDbzBEQ0lKZ3Z5ZFNzODF6ZnU2Y202S3FUbFhYcGRQcGY5dXdZY09mMXE1ZDIxNVRVNlBPdVV1QW5XOGUrNzQvVk5VZnFPcnRpVVNpaFVObk1zVTlaSktYNzZpdnIzOXlxQWZWMXRZV1o3K0dMU01SUkhWMTlUeFZ2UkY0UEpsTTN0OTNuM1B1dmFwNlFrMU5UYUsrdm43WlNGeHZpTVlCVDRuSXc5bjdIMURWcUlqMGxpTTRtc3lzMk91QURRQ3ErbjB5TlZRQnFLbXBPVlpWN3hPUkJjbGs4ditpMGVqT1dabUpSS0xKOS8xM2lNaDNSV1FOTUg1ZkF4YVJ5d2RvNmtRMnRqSVIrY2tBdXo0R2JPdnE2dnFmdmh0cmEydnpWZlY0NEs2OWpTY2VqeThIbHZmZm5wMGRPek5iUTNXZzQ3NUlueG5IdnU4dkZKSFY4WGg4d0M3aC9aUGNadDhkTm9uVXZmWFd0KzZwR2R2Z1RqenhST3JxQnZ6NTM2Ti8vdk9mZys1LzczdmZ5d1VYWElDSUVBNkg2ZHRKRVRJelZyL3puZS9zM0g3MzNYY1RDdTM1VzE1V1ZrWlpXZG5PMGdYRzlOZmMzTnpSM056Y0FEUUE5OHliTjY4NEZBcmRMQ0lmRlpIQ2JIZkVrMFRrVTdGWTdLL3BkUHBMOWZYMVF5OU1iSXd4eGhoanpHRWtIQTU3cWxxUVhSNC9Zak1aOTZTcXFtcGlPQnllRDl5Z3FvVkFpNm8rMU5QVGMxdmZKZXdpc2hUWUtpSTdFNm1xdWtOVi94SUV3YmNhR2hwMk4zdnVvRlJiV3p0RFZkOE5MQmhPRWhVZ2xVcWQ1bmtlSXZMc3ZzWlJVVkdSRXdxRmZxcXFXM3Q2ZXY2MTMyN3Q3dTcrMTBnazB1aWNlNmk4dlB5a2xTdFhEcGdveklyRVlyR3JCOW9SQk1HNDRVNmNVdFdGaVVUaVp3Qys3ODhEWnNiajhaOEJ4R0t4azRBdkJrSHdTREtaWEpuZDl1MitzNW1kY3crSVNGcFZQenpRK1JPSnhJdGthc0lTaThYMk9aRUtiQVVHTERYUis3dlhWM1YxOVR6Z0xGWDliditTQUVFUVhDRWl1VUVRL0g1M0YvTjkvMlRnbU8zYnR6L1lwMUhWVU53RTBQZDNiWGVpMGVoYlJXU3VxdDZ5dXpHcXVoQjRiQmpYTjN0Z2lkU0RtT2Q1NU9YbDdYRk1yNkVrVVkzWkd3c1hMbHdIWEYxVlZYV3pjKzRpei9NdUFxcFY5VWdST2NQenZETjgzMThPUEp4T3AvOFlCTUdpN0RIR0dHT01NY1ljOW5wNmVyeWNuSnh4cXFxYk5tM2FMek5TZmQ4L1RsVS9BMXdBNUFKMVFSQjhvYnU3KzQ5TlRVM2RmY2NHUWJBOEZBcHQ3dzBYZUNFSWdoKzN0YlU5bWwyMWRraFIxWnJzeDFtKzd6OHkwQmdSMlJ5UHg5K3dyTlR6dkxPQWRCQUUrenlScExDdzhMOEJYMFF1R09qOTA4S0ZDMWY3dm4rTmlQeGs0c1NKMzF5NWN1Vy9EM0s2UEZYZGJWZDNWVzFUMWU3ZDdSOEZmd1QrbmtnazF1NXBZRHdlZjZXeXNySzB1N3Q3OHo1Y2I4SHVrc1VEYlErRlFwL043Skx2OTkyZVRiQitHYWpidzJTaHFJaDhMeTh2N3huZzVjRUM2K3JxdWlrdkwrK1diS0w3TW1DSnFuNDFGb3U5UFoxT3o5KzhlZk1IQnpqTWM4NTlVMVYzT09lK1A4QitBTEt6bU8vZjNYNHpmSlpaTThhTW1Hd0I3aDlWVmxZK0ZBcUZqblhPblFSOEFEaFpSQ3BVOVFiUDh6N3VlZDRTMy9lZkRvTGcvdjI4Qk1VWVk0d3h4cGdEam5OdUhCQUdPdlpIZzZab05QcE9FYmtUbUFXa1ZmVnU1OXpOZFhWMUd4bWdMRmREUTBOck5CcGRKU0pIQXJmMDlQUThzSERod3ZVRGpUMFVCRUZRNUp4RFJJN2k5VnFndThnMlNOcEZSVVZGa2FwZUREeVNUQ2EzN08zMUt5c3JDM0p5Y3I0aUlsZW82bE1pc2pWYkszUWNrQS9raTBpK2lCU29hZ0daMmNMelk3SFliK0x4K0JPN09lM1dSQ0l4WVppaFRBWFlzV1BIY0daVURrbFhWOWNYK3lmc0I1RnVhbXJxWHlxaG5FeFNmMGdHYXpZVmpVYVBjYzR0QzRKQUFYemZQNHJNKzlnLzE5WFZMZWt6N3MzT3VVZUFRRlV2N2QzZTF0YW0rZm41aUVqZlpjSkhxbXFRVHFkM2RoeFgxUWlBaU96eWU5UGQzWjJiazVOemg0aGNxYXJQdGJlM241dWZuKytyNnYzT3VZWUpFeWJjbWt3bTcraDdUQ3dXK3pxWkpQdm42K3JxaHR5Z1RrUW1NMEJkVmpOMGxrZzF4b3k0N0JOVVBIdjdYblYxOVd6UDg2NEZMaEdSU2NBcHdDbWU1OTNvKy81alFSRGNXbDlmLzA4TzBSZGl4aGhqakRIR0RDWWNEazhSRVZIVklTZEU5cElYalViUEZaRWZBdE5FWkpXcWZqNlJTUHlDd1pOU0tpSjNkWGQzWDdkbzBhS21VWTV4ekNXVHlRZUFCNFo3WEVGQndTZEVaRUk2bmY3eXZsdy9OemYzWDRHckFVVGtMT0FzNTF6L1lXbFYzUzRpMjFWMURabjh6bjNSYUhSZS95U3VpSHhaVlFldDUxbGRYWDJpNTNrZkZaRWRxdG9wSWtYQTVjQ3FwVXVYYmlmenMzTlo5bndGSWhLTlJxTlg5QjRPVE95OXI2cXpSQVFSK1VBMEd0MlkzWllESEo4ZFU1OU1KZ2V2WmRpUDcvdW5pOGlOcXJvZG1BS2NycXBQRGVjY3ZYb1QxV1NhV1BXSWlBK1FUcWQ3bTBjZG53bFp2dzlRWGw2ZU8zSGl4SnV5TldDM0FPY21Fb21kdndkTGxpelpHb3ZGZW9ETGZOL3ZFSkc4YktKMVNTUVN5WS9GWXA4RzJsVDF2T3gxV2dCbXo1NWRPRzdjdUN0VTliTWlNaFg0c1hQdTZxVkxsN1lEZjUwOWUzWk5mbjcrWGM2NS8rZjcvb1hPdVkvVzFkVXQ4WDMvTnVCYVlFRThIdC90TEdQWStYMTl2NGhzQnlZQUgxWFZKWU1kWXdabmlWUmp6S2hyYUdoWUNzeXZycTcrZ25QdVloRTVINWdIbEluSU81MXpaMGVqMFg4NDUzNGFCTUUvMXE5ZnYyenQyclh0WXh5Mk1jWVlZNHd4KzhzVUFCRVp0V1g5bFpXVmtVZ2tjb1dJZkZGRXBxaHFFdmhVSXBINE0wT1kwSkJJSkg0N1dyRWRDbXByYTJjRVFmQnBWZjFSZlgxOVlsL090VzNidG5zS0N3dVBVOVdsSXJKR1JEWUZRYkRKT2JkWlJMYjA5UFJzYTJob2FPdDdqTy83bDR2SXZjRDF3TTE5OTlYVjFiMEd2TGFIeTdhSnlIeklMSFZYVlJXUmw0TWdtQTlRVVZFUkVwRnZBMlJybmI1VlJIWnBLdE83UHp1bURiaTUzN0w1YzBYa1hPQWJ3TEFTcWVsMHVpVVVDbFZuLytHUVV0VS9PdWV1R2M0NWVqVTFOZTN3ZmYvVWJMSVlvRjFWdjlEWTJOZ0lrRWdrSHE2dXJtNXNhR2hZQVRCaHdvVHJST1JtWUVFcWxicTBvYUdodWQ4cFU4Qm5WUFZtRWJrdnUyMk5pTnlRU0NSMitMNS9pNGhFc3NuTWIyZmZINU9YbC9kMlZmMkdpQ1JVOVVPSlJPSlBmVSthVFdCZjZ2disweUx5MVo2ZW52eUtpb29pNEgzQUMxMWRYZThEMG50NnZDTHlINENubVcvY1N5S3lWMTgzazNGUXRXRXZyNmcraWJEOHVxaXdzT1RPcjMrVjAwOTc4MWlIWlBwNS9oOHZjczMxbjZWMTQ4WXRLQmV0WEpMOHkxakhaQTQ4dGJXMStVRVFWQUtuQXg4UWtSamdrZm12Nm1xZ0VYZzRsVW85bWkwWFlJd3h4aGhqekNITDkvMnJzclVZbjR6SDQrZU93aVVrR28zT0Y1RXZrK21BL2t3cWxmcDRZMk9qelV3YkdaN3YrMDhERTV4eko5VFYxWTNGcEJDSlJxTWZUU2FUUDJQdmwyNUxuNXNDd1VnRmR6Q3JyYTBOcDlQcDg1TEo1SUQxY3ZkRlRVM04zUHI2K2tWN0dqZDkrdlM4M3JJZmxaV1ZKY0NPM1pVcTJJM2U3NnQ5VC9lUnpVZzF4dXgzMlJjV0wyWnYzNnFwcVRuRjg3emJnRE5FcEp4TXZac0xRcUhRT3QvMzcycHRiZjM2L3FnVlpZd3h4aGhqekZnSWdtQ3k1M21vNnFqTVNJMUdvNmVMeUsxa2txalBwMUtwZjIxc2JCeTBBWTRadXV4c3pYOFZrZFl4U3FJQ2FMYXgwRDZkQXl1MzlnWjFkWFU5d0lnblVRR0dra1FGNlB0K2VJQjZzVU5oMzlzUmNsQWxVbE9CMnhoU09udDZVcXhiZjhnMUJqd2t0RzdZU0dkWEY2SjBwMU5xM3lRekZFRjlmZjB6d0puVjFkV3hVQ2gwQ1hDYXFzNFZrV0xndHFsVHAzNTZ5cFFwLzZ1cWo2WlNxWWFGQ3hjMlkwOEN4aGhqakRIbUVPR2NtNUw5ZE1RVHFUVTFOZWVLeUwzWkpqTUxVcW5VNVkyTmphK005SFVPWjh1WEwrOENsbzkxSE1hWTBmZUdhc1VIc25hM1l4M29wcTZ1TGhvV0xxS3JhOFFieDVsOTBOUFR3OEpGVGJTM3R3TnNvenRZTzlZeG1ZTkxRME5EUEI2UDN4QUV3UWVESUxnY3VCL1lBQlNLeUpVaThrQTRIUDVaTkJxOXhmZjl5akVPMXhoampESEdtSkZTblAwNG9wTlJvdEhvVzUxejN4V1I2YXBhbDA2blA5blEwR0JKVkdPTTJVc0hWU0oxMC9MbDJ3SzRYMVg1NDUvK3drc3JiQ1hDZ1dSMTgxb2VmZXdKZ2lBZ3JkeXphcFhWdGpSN0pVZ21reXZyNitzZmlzZmpsNlZTcVhKVnZWNVZYeE9SOFNMeUZ1ZmNGMFZra2UvN2Y2bXVyajZKZyt4dm1USEdHR09NTVgycDZvZ25VbXRxYXFZNTU3NGtJc2NBcTRIcmg3cU0yQmhqek1DOHNRNWd1QW9tVDF6aDhNNXU3K2dvclc5WXlFa25ITWY0OFVYMDZ3Um45cU1nQ0hoMTFXcXUvZlJOdlB6S1NsQnQ3RXEzWGJkajB5YnJ1bTcyMmJwMTYzcGFXbHFlbXpKbHlvK0FoU0xpQWJraVVpQWlzMFRrMHRMUzByT0xpNHNqWldWbHFkemMzSzFidG16WjIrTHF4aGhqakRIRzdIZWxwYVdmRVpFcHdQMHRMUzFOKzNxKzJ0cmFmT0Rid1BraXNpbWRUdjk3TXBsOGZKOEROY2FZdzl4Qm1YMHNQeVlhRlU5L2lralZySm5sekwvaU10NTEvanNJaDhOakhkcGhKNVZLOFljbm51S3VIOTdIc3BlV282cnhkQ0JYclY2Vy9PZFl4MllPVFJVVkZUbUZoWVV4NEMwaWNoRndIT0NwYWlBaUx3VkI4Qnp3bSs3dTdxZUcyY1hRR0dNTTVBTlRnRUxnaUQ3YlM0R2NQdmM3eWN5YVN2Zlp0cEpNbCtCMTdIMjNZR09NT1N6NXZyOVJSQ2FwNnVtSlJPS3YrM2c2NS92K0hTSnlyYXFtVlBXcVpETDVFNnpIZ0RIRzdMT0RNcEVLeUZFVjFiNEx5VzhRbVI0T2h6bjNyRFA1M0dmK2srTGlxV01kMjJGamZlc0cvdXNiMytIM2p6OUpkM2MzcW13a0haeTM4cVdHZjJCUDBtYi9rSnFhbWpjNzUyNFhrZE43TjZxcUFxdFY5VXZKWlBMZU1ZelBHR01PWktWQURYQU04R1pnRnBBSDVKSnBTSnJiWjJ3ZXU2NWtTcE5KcHZaOXZ0OEJCRUFIMEFPc0FCcUJaVUE5OERLV1lEWEdtQUhGWWpFbDg3YzFGby9IRy9iaFZPTDcvb2RGNUx0QWdhcCszemwzd3hoMmtqZkdtRVBLd1pwSUJhRHM2SGxIUmtMZS9UaUpDVXlZTkdrU0gvN2d4Wng5NWx1Wk1XTTZoUVVGWXgzaUlXZEhXeHZOeld0NGFzSFRQUENMaDFtM2ZqMG8yeFFTWFYxZEgzM3RsY1d2am5XTTV2QlVYVjBkOHp6dlE4RHB3QndSS1FCUTFUWEF6NERIdXJ1N0Z5NWF0R2pUV01acGpERmpJQUlVa0psbGVoTHdEdUFjTW9uVS9lMnZ3SFBBQzhDTFFEdVpCS3gxRURYR0hMWnFhMnRMVlhXdHFtNFdrVGZINC9IRmUzdXV5c3JLR2JtNXVZOEFmaEFFTHdSQmNJazFsekxHbUpGelVDZFNBU1pWVkJRVmhRcmVBM3ExaU5RQ0hEbDlHdEhxS282TCtaeDZ5b25NTEQ5cXJNTTg2SzFhM2N3emYzK2VGK01KRXZXTnZMcHFOUUNxTkdnUWZGYzc5WmZXWE1vY0FMeDU4K2FWaDhOaFgwVE9WdFVMUldRcWdLcXVGWkY0T3AxK1VsVi8zZERRMER6V3dScGp6Q2pLQldhU0tYL3lGcUFhbUFNVWpXVlEvYlFCTHdFSllCR1FCQm9ZNFk3VnhoaHpvS3VwcWZFOXo0dXI2cXZkM2QxbkxWcTBhUG5lbnN2My9WOEFGd05iMHVuMDZRME5EUXRITGxKampERUhmU0kxUzhyS3l2SzhnaWtYZUk1UDl5WlVQYzhqSnhMaG1JcWplZjk3TCtUZDU3K1QvUHk4c1k3MW9OSFYxYzF2Zi84SEh2cmxJeXhldXBTdXJtN1M2VXdwTkZWdERKUTdVdHREdjFxN3RxNERXOHB2RGpDMXRiVmhZSHdRQkI4Q1Bpa2lGZGtsL3lrUjJSWUV3VSs3dXJxK3MzaXh6YUkyeGh4eTNnRmNCVlNScVhONklDVlBkNmNIMkFSc0pqTmo5VjdnSDFncEFHUE1ZYUNtcHVaY3ovTWVCeGFxNnZtSlJHSnZYcCs2YURRNjN6bjMzMEJuS3BYNlNFTkR3OE1qSEtveHhoejJEcFZFNms1bFpXWDVvY0lwNzNIQ1JZalVvRHBOUkhiVytEcjV4T001NGJoYS9Kb3Fwa3laVEZGaElVV0ZoUlFXSHI1bEFIYnNhR1BiOW0xczI3YUREUnMza3F4djVJVVg0eno3M1BPdkQxTHRVbGlEU0NPQi9xWnRVOC8vdGJaYUl4OXpjQ2dySzh1Zk9uWHFPU0x5UWNBSHlrVWtBbXhYMVNkVjlXZnBkTHFoc2JGeEZmYW0zUmh6OFBISU5JaTZBTGdHbURlMjRZeVlGY0FQZ2Y4ajA4REs2dnNaWXc1SnZ1OS9SRVIrcXFwL0J5NU9KQkpyaDN1TzZ1cnFFejNQZTBoRXBnSC9zMlhMbG10ZmZ2bmxyU01mclRIR0hONE91VVJxSDZHaktxcXI4U1FxSXFjaldpdkliRExORXdBb0t5MmhwTGlZMHBKaVNrdExlTlBzWXptbVloWXpwaytucUtod0RFTWZYZHUzNzJEVjZtYVdMSHVKbDFhOHpOcTFyL0ZheXpwYTFxMWp6ZHJYZG81VEpRMzZraW92b3ZwMElFRnk5ZEtnQVpxNnh6QjhZL1pGdUxxNnVrcEVUbkhPdlI4NFNVVENaQnFtMUt2cU0wRVFQRkpmWC84Y3UzYWlOc2FZQTFFSXFBWE9COTREVkk1dE9LTm1BL0RuN08xM3dGcHNKWXd4NWhBU2pVWS83Wnk3UTFYLzBOYldkdW15WmNzMkRPZjRzckt5L09MaTRydEY1RU5BYXlxVk90dVc5QnRqek9nNGxCT3BPeFVYVjQramdIRVJ6eDNsUk04VjRVSVJxU0xUZkdHbnZMdzg4bkp6aUVSeUtDb3NZR1o1T2VWSEhja3hGVWR6MUl3am1YUHNNWXdibHo5R2oyTDQydHZiV2JMc0pWYXZYc1BTNVN0WStlb3FYbG41S2x1M2JhTzdxNXVPemc0Nk83dklySGJlS2FWb0k4cWpwUFd4OWxTd1V0cmRqblhyR3RyRzZuRVlNd3FrdHJZMkw1Vkt4Wnh6TjRySU83UGIwMEJYRUFUL0NJTGc5b2FHaGorTlpaREdHRE9JS2NBTndBZUJZdnI4by9nUTFrRm1sdW9qd0hlQjlXTWJqakhHakl4b05QcE41OXgxd0lNaWNtVmRYZDJ3WnBKR285RlRSR1FCRUZMVlR5YVR5ZStOVHFUR0dHTU9pMFRxUUtaUG41NUgvaEZWVHZSa0VYZXFpQjZKTWdGa3NxQUZpT1FNZE55a2lSTXBuanFWeWpmTkJtRGloUEdVbHBRQU1IUG1VZVRtNUJBS2hjakx5MFg2ZkhtZEV3b0tobDgrWUVkYkcwRTYySGxmVVRvN3UranA2YUducDRmbEt6SU5HRnZXcldmVDVreXZwNmJGUzJuZHNJRU5HemNPZk5MTU12MDJnUTBJVzFSWm8vQU1xZUM1bnZhTjlXdlhycldsYythd0VvdkZxbFgxY3VDdHdORWlNaTY3cXpFSWdydURJUGpycGsyYlZqUTNOM2VNWVpqR0dBT1plcWZ2QnI1QkpwbDZ1R29EdmdEOEw5Q0N6VkExeGh6RWZOLy9YeEc1UkZWLzBOcmFldDF3WG5OV1ZsYVc1T1RrL0VsRUtvTWcrRjB5bWJ3UVcxbGxqREdqNXJCTnBQWlhYaDZka1BhQzZZU1k1UnhUQ0Z5SmlFNUZaQWFxSllwTWRrTEZVTTZWazVQRCtQRkZPSG45eSt0NUhsTW1UeDUyWEJzMmJpS1Y2dGw1WHhXMmJ0dEdaMmZua0k0UGxPVWl1Z25rTlZWZDVaUlduTDZtYWJjaDVkSXJYRHZOcTFZMWJoNTJZTVljZWx4bFplWDBTQ1RpaThpN2dBdEVaQXFRVnRYVlFKMnFQdHJaMmZtN0pVdVc3T2EvRk1ZWU0ycEN3Rm5BZk9DZEhCNHpVSWVpZ1V3eTlXSGdaU3loYW93NUNQbSsveGNST1QwSWdqdVN5ZVJOREQwUjZ2bSsvOThpY3BXcXJreWxVdTlyYkd5c0c4MVlqVEhtY0dlSjFOMXpWRlNFSjBGT1hpZ1VEbmU2c09UbDVHaFB1aFFuUnlGeUVvQUt4WUxPVk1nUmVGUGZ4bGI3UWJlcUxnSzZVRjRGeVJRNFZYMCtFR24ybkRSclIxZFhkeVNWNmd5QzdrM1F4ZkxsS2V3L2xNWU1xckt5TWdKTWlrUWlIeE9SYTBTa0dFQlZ1OGpVNnZ2eDl1M2I3MXkrZkhucm1BWnFqRGxjNUFLZkE2NEFTdmJUTlZ1QjNxN1JyMmJ2RCtSTlFPOHMvdU5HTzZqZDZBYWFnSzhDRDQ1UkRNWVlzN2VjNy90MVFBM3doVVFpOGFXaEhsaGRYZjEyS3I2eXFRQUFJQUJKUkVGVXovTitLaUlUZ3lENFlqS1ovQ3IyWHM4WVkwYVZKVkpId1l3WlZSTWw0c29ETCszMWJuTkNSTlNySHU2NTBxcUxrR0RuMGc2WGRrR3FvL3ZWTld0c1Jwd3grME5WVmRWRXovUGVDM3hJUkdabms2cWVxbTVWMVlkRTVJRWdDSmJYMTllM1lDOWNqVEVqeXdObUFQY0RieG5oYzNlUVdSN2ZSbVltNTNQQTg4QWFJUE5QMnIxWFJTYnVXcUFDOElHSlFCNlFEK1F3ZXE5Qkh3T3VKVk5MTmRqRFdHT01HWFBWMWRWVFE2SFEwNm82QzdnMmtVaDhmeWpIVFo4K1BXL0tsQ24zQXBjQUs5THA5RGtORFEydmpHcXd4aGhqTEpGcWpERkRVVmxaR2NuSnlhbFYxZE9BOXpqbmppT1Q1T2dFNm9NZytDdndTREtaZkFGTHFCcGo5bDJFekp2akc4ak0raHdKcmNBTFpKYkRMd1lXa3BuSjJUMUM1OThkQVk0QWppWHpXTXF6bjg4RlpqUHlaUXBXQW5jRDN3ZTJqZkM1alRGbVJOWFUxQnpyZWQ0ZmdCSlZ2VHlSU1B4aUtNZFZWVldkSEE2SEh3ZUtnaUQ0dDJReWVlL29SbXFNTVFZc2tXcU1NY1BsYW10cmMxT3BWTXc1OTBVUmVWdDJleHJvVk5XR2REcDlXME5EdytOakdhUXg1cUIzSy9CSllBTDc5bm90QmZ5RHpLeld2NUZKcG01bWJHZHJla0FCbWNjMmkweWp2dzluUHg4cG5jRFR3SDhBUzBmd3ZNWVlNNkpxYW1wT2NNNzlVa1NLZ0EvRTQvRWh2WWFNeFdKeHdBK0M0SmxrTW5uYTZFWnBqREdtbHlWU2pURm1IOFJpc2VvZ0NDNFRrVE9CbzBXa3QxYmdVbFg5Y1NxVmVxcWpvK09sNWN1WDI2d29ZOHhRVEFadUlaTkUzVnNwWUF2d0ZIQUhrQmlCdUVhYkI1d0tYRW1tak1FUmpFd0pnQlhBVldTU3FqMTdHR3VNTWZ0ZG56cW5McFZLbmRmUTBQRENubzZwcWFtNTB2Tzh1NEdONlhUNnd2cjYrbWYyUTZqR0dHT3dSS294eG93RU4yL2V2Sm1lNTUzc25Ec2JlTHVJVEZYVkFGZ0xQQnNFd1orZGMwOGtFb2xYOTNBdVk4emhhektaNWVqdkJzSjdjWHlLVE5MMEVUSzFRaHM1T0V1TkZBUHZBTTdPM3FiczQvbTJBOThHN2lUVE1OQVlZdzRZMFdqMFg1eHozMVBWRGxVOUxabE12alRZK0xsejUxWkVJcEZIeUpSSythRno3dnE2dXJyMi9SUHR5Q2c3ZXQ2UmtYRG82TEdPd3hoejRPdnE2bnJsdFZjV0gxRHZvUzJSYW93eEk2aTJ0amE4ZGV2V0NRVUZCUjhDcm5ITzlTNVY3VkhWdGlBSUhoV1JieWFUeVhwQXh6QlVZOHlCSlI5NENEaUh2VXVpdGdOZkFYNEdyT0xRYUxSVVJLYWU2bnpnVWpKZm83M1ZSZVpyOHlreXMzV05NZWFBRUkxRy8wTkUvZ3RvN2Vqb2lDNVpNbmhUWWQvM1B5c2l0Nm5xRHVEQ1JDTHgxLzBUNmNnb0w0K1drNnMvUnBnejFyRVlZdzRLcStpUUQ2eGNtVnc1MW9IMEd1bmkvc1lZYzFpcnE2dnJJVk9EOER0bFpXWDNUSjA2OVJ6Z2N1ZGNKVEROODd5UHFPcjdmZDkvRnJnM2xVb2xJcEhJcW9OdEpvRXhaa1JOQW40S25EZk00eFRvQUJZQVZ3QXRJeHpYV050R3BqSFdmT0I3d0cxazZxa1dBVzZZNThvQkxnZG1BQjhnVXlmV0dHUEdtb2pJRVdRYURMWXZXYkprMEw5TjgrYk5LeWJ6Tnl3TUxFZ2tFcy91aHhoSFZIZE9rQk1SR1ErU085YXhHR01PQXFyanUzT0NuTEVPb3krYmtXcU1NYVBQK2I0ZlU5VTNpOGc3Z0ZON2E2bXE2bUxnNzhCVGJXMXRUeTFidHN5V25ScHplSmtNZkl2WDN4Z1BSeDJaSmV1L0lqTWo5VkFYSWxOSDliMWtacWdXN2VWNWVwdFFOV0FyQTR3eFk2aXlzaktTazVOenA0aGNxYXAvVGlRU2J4dHNmRTFOelNjOXovdVdxdTdvN093OGZ2SGl4WU9XQVRoQXVSa1ZjK2U0VUhqcVdBZGlqRG53cFNYWXNIcHhReE1IMEdvclM2UWFZOHorSStYbDVUbmp4bzJiSG9sRXJnSStLU0lSVlZXZ204eE0xZ2M2T2pxK3RxZGxYY2FZUThhRHdJVmtaaU1OeDArQW00Rm1EcjlrWUI1UURYd1RPSkZNbzZyaENJQWs4QkdnYVdSRE04YVlvYXVzckN6SXpjMzlIK0RDSUFpK24wd20vMzEzWTh2S3l2S0xpNHZYaU1nRTRQL0Y0L0hQN2I5SWpUSEc5QnJ1QzA5ampESDdZTXVXTGFuVzF0Wk5MUzB0VDA2YU5PbmJ6cm0xSWhJUmtUd1JLUk9SMDhMaDhHZUtpNHNyU2twS2dyS3lzclRuZVIzYnRtMUxqWFhzeHBnUkZRSHVJTE1rZnppdng3WUF0d0tmQXphTlFsd0hneFN3Qm5nWXlDWFRjR1U0UzBRRktBWGVEanlLMVV3MXhveVJxVk9uRm5pZWQ2V0lURmZWbjdTMHRQeHpOMFBkMFVjZi9RWG4zTm1xK2twM2QvZjFyYTJ0aCt0emdESEdqQ2xMcEJwanpCaHBiVzN0Ym1scCtlZjQ4ZU1mQ1lmRHp3R3ZrS25qTjgwNUZ3VXVBczdJejgrdktpNHVIamR4NHNTV0RSczJkSXhwME1hWWtSQWlNeHZ5SmpLLzgwTzFGUGdFbWRtb1BhTVExOEdtQzNnU2VKRk03ZE5wRE8rMTdTVGdOREpML1cwVmdERm12eXN1TGk3eVBPOWFFWm1RVHFlL3NXN2R1bGNHR2xkVlZUVXZGQXJkVHFha3lROVNxZFJ2V2x0YjAvczNXbU9NTVdCTCs0MHg1a0FTbWp0M2JwRnpibllvRkxvR09GOUVDbFExRUpFMlZkMHFJcjlWMWJzU2lZUXRSelhtNEJVbE14TnkrakNPZVJhNEJvaVBTa1FITndHS2dTOEFWdzN6MkRTWkdyUHpzV1NxTVdZL3E2eXNuSkdUazdOTVJISTZPanJLRmk5ZS9Ob0F3MXcwR3IzRk9mZDVZSE02blQ2bnZyNCtzYjlqTmNZWWsyR0pWR09NT1VCVlZsYVc1T1RrWEVpbWZ1SnNFWmxPWmlaYktnaUNGMVQxRjg2NXY2bnFxOGxrMHBhbUduTndLQ0l6Zy9LWVlSeXpGSGdQVnM5ektENE9mQjBvWUhpdmM3OUpab1p3MTJnRVpZd3hBNGxHbzZjNDU1NVYxYzJKUkdMU1FHUG16WnRYSEE2SG54Q1JtaUFJSGtnbWt4L2UzM0VhWTR4NW5TM3ROOGFZQTFScmErdU9scGFXRjNOemN4L095OHY3TzdDUVRGT3FNaEU1UmtUZURyeERSSTRyS1NtWlZseGN2SDNkdW5VYnhqWnFZOHdnSmdJL0JONHlqR01XQUIvRmtxaERWUStzQUdKa3Z0NURkVEtaY2duUGNnQjFoVFhHSE5wS1MwdlBFWkYzcVdwalMwdkx2UU9ObVRadDJnZEY1SEpWM1pwT3B5OVp2Mzc5NXYwZHB6SEdtTmZaakZSampEbDRTRVZGUldGZVhsNVpLQlM2R0xoTVJHWUNxR29YbVlZcENWWDlVUkFFanpVME5MU05hYlRHbUw0RXVBejRiekpkNTRkaUFabWw2c3RHSzZoRFZBaW9CSDROekJyR2NSdUJEd09QajBaUXhoalRYelFhL2Faejdyb2dDSDZhVENZLzJuOS9SVVZGVG1GaDRRb1JtUVo4UFI2UGYzb013alRHR05OSGFLd0RNTVlZTTJTNmZQbnliY0EyNEVzVkZSVjNGQllXbnFtcUgzTE8xYWpxa2NDNXpybTNpOGg2My9kL0d3VEJiNEJsYlcxdHJ5NWZ2bnhmbDZ5R3lIVExOc1lNM3d6ZzB3dzlpYm9HdUJWTG91Nk5GTkFBbkFQOG5rd1pCVGVFNDQ0QVBnc3NBbGFQV25UR0dKTWxJbS9LZmpyUTMzb3BLaXI2RkpsR2VxK20wK2w3OWw5a3hoaGpkc2VXOWh0anpFRnEwNlpONlphV2x1VXRMUzIvbmp4NThoUE91UmRGWksycTVnSkhpc2p4SXZJKzU5eVprVWdrT25YcTFDbFRwMDdkdW43OSttSFhVNjJ1cmg1WFdscDZhVWxKU2REUzB0SXlDZy9IbUVOWkJQZ0JRMS9TdjRITWN2NC9qMXBFaDRjdFFCSTRua3d6cXFFb0I4WUR2eDJ0b0l3eHBsZHBhZW1YUldTQ3F0N2QwdEt5U3dtWHFxcXFXYzY1cndKSGlNaFBOMnpZOEt0dDI3YlpQN1NOTVdhTTJkSitZNHc1aEdTWGdCV1JXZGI2TVJHNUNDaFVWUVU2Z0szQVA0TWd1R2ZyMXExUHJWeTVzbk1vNS9WOS95amdNV0N5cWw2WFRDYi9kN1FlZ3pHSG9LdUJiek8wZjJCM2tVbWlQamlxRVIwK2hFd0MrL2ZBdUNFZTAwT21ETU1Eb3hXVU1jWlVWRlFVRlJVVmJRWFNRUkFjbDB3bWszMzNSNlBSYTBYa3EwQTdjRkVpa1hoNlRBSTF4aGl6QzB1a0dtUE1JYXk4dkh6Q3BFbVRMZ3FDNENQT3VhT0JLZGtacXdCclZQVzNxdnB3S0JSYUFXeW9xNnRySCtnOE5UVTFwM3FlOTdmczNVNVZ2Ui80YWlLUmVIVS9QQXhqRG1iVHlkUTZyUmpDMkRUd1BUTEx5d2Y4WFRSNzdhM0FMNEVCdTJJUFlDMXdIUERhcUVWa2pEbXNWVmRYbnhrS2hmNmtxcXRFNUczeGVIeDU3NzVvTkRwQlJCNFJrZE5WOWFsRUl2RjJNczhSeGhoanhwZ3Q3VGZHbUVQWWxpMWJPbDk3N2JWa1MwdkwvNVNVbER3aElpOEM2MVMxeURsM2xJaWM2Snk3QkRoUFZVOHFMUzA5cXFTa0pOWFMwcktlUHAyclMwdExieENSNDFVVkVRbUp5SEVpY25weGNmSDJVQ2kwM0phYUdUT2dDUEFKNEYwTTdUVlhIWEFObWFaSFptU3RJZk0zN1dReTM1Yzl5U09UdFBnN1ZodmFHRE1LU2t0TDN5c2k1d0FOWFYxZEQ3UzJ0dTdvM1ZkU1VuS21pRnhQWnJicVI5YXRXOWM4ZHBFYVk0enB5eEtweGhoemVOQ1dscGJXMTE1N3JTRTNOL2RQSXZJZ3NFQkVGRGhHUkthSnlEemdkT2ZjKzBwTFN6OVFVbEl5Y2ZMa3lhK3VYNzkrVzJscDZWMGlNcUh2Q1VXa0ZEZ3JQei8vcUVtVEppMW9iVzN0SG9zSFpzd0JiQ2J3TFRKTmpQYWtIZmdBc0hoVUl6cDhCV1FhVUIxUHB2blVuampnV09BSmJGYXFNV1lVbEphV1hwTjk3ZlYwT3AxK3BPL3JxSktTa29lY2M5T0JoNUxKNUgrUFhaVEdHR1A2czZYOXhoaHptSnMxYTliNG9xS2k4MFhrL1NJeWw4enkvMElSRVZYdEF1cEY1SVJNbVZVUXlUeDE5TDJ2cXM4RlFmQ0p0cmEycHVYTGwzZU4wVU14NWtBaXdEM0E1VU1ZbXdKdUE3NDBxaEVaZ0tuQVA0Q2poamorWjhDbGdJNWFSTWFZdzA1NWVYbnV4SWtUbndPcVJlUzJlRHgrRzltL016VTFOUi8yUE85L1ZIV3pxcDdadjNhcU1jYVlzZVhHT2dCampERmo2K1dYWDk2YVRDWWZTQ1FTNys3czdEd3pDSUpMZ2R1QlA0dElOM0RDWU1kbmwvdWY3Sng3b3FpbzZKWTVjK1lNWmZhZE1ZZTZrNEVQRDNIc3M4RGRveGlMZWQxNjRDUEFoaUdPdjVoTXN5cGpqQmt4NDhlUG55RWlSU0xTcmFyTlpKT29jK2JNT2NJNTk0bHNrOUJIT3pvNlZveHRwTVlZWS9xelJLb3h4cGlkbXBxYVZpV1R5ZDhrRW9uYmVucDYzcWVxNTVKSlBMeEI3OHhVMkpsTW5hS3FuOHJMeS90RFZWVlYxZjZLMlpnRFVCaTRFY2dad3RqdFpKS29RMDNzbVgzM0QrRC9HRnJqbGh6Z1ZvWldWOVVZWTRhcVhGVUxWTFV6blU2LzByc3hMeS92YkJGNWs0anNVTlZmTFYyNmRQdFlCbW1NTWVhTkxKRnFqREZtSUtuR3hzYk5xVlFxRElUNkwrdnZKU0w5bC9wSFJPVDRVQ2owbDJnMCttOFZGUlZGK3pkc1l3NElwN0NIbWR4OVBBdjhHbHM2dmo5MWtTbTdzSEtJNDZQQTZhTVhqakhtTUZRdUlnVWkwaGtFd2FzQVpXVmwrY0M3Z2ZHcSt2S1dMVnVlR05zUWpUSEdETVFTcWNZWVkzYkw4N3czaTBoaDMyMnErb1piLy8waU1rbEV2bGxZV0hoM1RVM05xZnMxYUdQR1ZpNXdFVEI1Q0dNM0FOZVRTZXlaL1NzQjNEbkVzWVhBT1F4dGhyRXh4dXlKRTVHalZEVVBhQStDWURYQUVVY2NjYlNJbktXcVFSQUV0NjVjdWJKempPTTB4aGd6QUV1a0dtT01HZERzMmJNTHlYUzREdS9OOGRtWkZwYzQ1MzVlVTFOejJkNmV4NWlEekVReWlkU2h2TWI2SnRBMHV1R1lRZHdETkE1aG5BUGVScVpSbFRIRzdKT3lzckpjRVRrNjI5UXoyZFRVMUEwUUNvV3VCU2FMeU4vcjYrdC9OOFpoR21PTTJRMUxwQnBqakJsUVhsN2VFU0l5RDNaZHdnL3MyTjFOUkxhS1NBdlFvcXJyVlhXVGlJU2NjMStJUnFOZnJLaW9zQmxkNWxCM0pUQmpDT05XQUw4WTVWak00RHFBbTRIVUVNYjZETDFjZ3pIRzdGWkJRVUUrTUFjZ0NJSUZBTDd2VndLWHFXcFhPcDIrSGVnWnd4Q05NY1lNSWpUV0FSaGpqRGt3aVVnYjhDUDZMV2RWMVZjSE9hd3puVTZ2ZDg0RnFob1JrWHhWM2RLN014UUtGV0RMbU0yaDZ3amczNGN3TGtXbUx1cWEwUTFuVUdFeXk5V2paRjRQYmdBV3NIOW55QllCWjVOSktIaGt2aDdQQWt2Mll3eC9CWjRIaGxLQzVCUEFMMGMzSEdQTW9TNDNON2NRT0FaQVZYOWZXVmtaQVQ0dm1mOVkvOFU1RngvVEFJMHh4aGhqakRIR21QM2dXakpOby9aMGF3Vk9HcU1ZQWZMSkpISmJ5WFN1VnpLek0xOEJydHRQTVJ3Ri9CbllsSTBoSURPei9XWGdRL3NwQmdBQmJnSzYyZlAzclp1eC9iNFpZdzRCdnU5L0pCYUxhVFFhZlJtZ3BxYm1WTi8zMS9pKzMrbjcvbnd5ZjVlTU1jWWNvR3hHNmlpWU9HdlcrSEdSY1RQQ1FXaG42UVFObUVCSXk0ZDdMdFZndFZOdlkrLzlIcGNLMkJHc2FXNWV0R21rNGpYR0dHUE1QaHNIZkhDSVkxOGtNd3R5TEVTQUh3QVg5dHVlQzVRRFh3SmF5SlFkVUVaSENmQXJJTlp2K3poZ0p2QjlZRFB3aDFHNmZsOEsvQVZZRDB6Ync5Z3dtU1R2V0gzdmpER0hBQkU1Si92eHoyUm00MThJbElqSW1vNk9qa2NZdmIrOXhoaGpSb0FsVW5kUEFFZEZSV2g2WjZmcjZabmtjbkkwSWhHWktVNk93UkVGVUtRQzFSS0JDQ0pWSXVUdFBJUDMrbk9nZUhzWmhEajZQcGVHOGFEUVkrYWJvb0IycTBxOXFuWWh0QW9zQlNEUStyUjR5N1d0KytXZUhxOHJITjRVTk9mbUJpeGZuaUl6NDhPZW5JMHh4cGlSVlF2TUdzSzRMdURXVVk1bE1POEEzam5JL25IQXg4bk1GbDAzQ3RkM3dMOEFsWU9NS1FJK0Jqd0hiQmxrM0VpSloyOTdTcVFDbkFrVWtKazlhNHd4d3lXcStuWVJJWjFPUHpWdjNyd3k1OXlGSXVKVTlaN0ZpeGUvTnRZQkdtT01HWndsVXJNbVZWUVU1UWNGeFM0VXpCRG5paDA2Q2FSVVlTWUZCV1VodEZqRXplbC9uQURJcnFzdklwRUloUVVGZlJ1emtKTVRvYWl3Y05oeGJkK3hnODdPMThzSnFpbzcydHJvNnVvQ0pDTEM4ZEx2K25oQ0NJWENNQ0hWSlNwSGJDaFhXUzF6b3Erb0J1dFUzQVpOcDllblBiZXF2WHY3dXMwdnY3eDEySUVaWTR3eHBwY0huQUpNR3NMWXZ3UC9HTjF3ZGlzRW5BRk0yTU80VTRDNWpFNGlOUXk4aWN3TTJNRkV5WHc5OTBjaXRSTzREN2hnQ0dPTGdXUEpKRjZOTVdaWTVzNmRXeTBpazRGdG51YzFpTWdWWlA0SnQyTDc5dTNmR2VQd2pESEdETUZobTBndEx5L1BKVHhoamdxbjRQUTRKM0trb2tlZ1VpckNFU0JoNkZ1Z0p2UFpoUEhqbVRKNU1zY2VjelFBSmNWVEdUKytpSkFYNHNqcDB3aEh3a1RDWWZMejgzZEpwRVlpWVFyR2pSdDJuRzN0N1hSMWRlKzhyNnEwZDNUUTNkMU5PcFhpMWRWclNLVjYyTFp0QjYrMXRBQ3c3S1VWYk55MGlVMmJOeU1pYzZUUEF4RnhDUFJveUcxeXlHc1RjZ28zanA4VGJRN1FPZ2orSHV6WTNOVGMzTnd4N0VDTk1jYVl3MWNCY0JxWmhPcGcwc0NkWkZhSGpJWHhaT0owZXhnWEFkNURabGJxU01zQnBnOWhYSWc5eHptU2ZrT21adXlVUFl3ckJId3NrV3FNMlF2aGNQZ01BRlZ0NnVqbzhQTHo4eitqcXBwT3ArOVl2bno1dHJHT3p4aGp6SjRkSm9uVTJuQnhjVThrZndMVEE1SHpCQzRXaUNGRU12bEZRVVFJZVNIQ29SQ2U1MUZRV01EUk0yZFNYVlhKa2RPbU1mT29HWng0d25Gai9EaUc3NFYvMXZIcXF0V3NXdDFNNDZJbVZyejhDdHUyYncrblUrbmlWQ3BWbkVwbmVreDR5RWZCd3l1Y25DcWZNem1CNmk4MVNQKzJjNXRidFc1ZHVCdnFlc2I2c1JoampERUhxR2tNcmV2N1VzWTJBVmVkdlEzRkI4ZzBZUnJwTi9hT1RETDFRUFF3TUg4UFkzTEl6SmJOSVZPbXdSaGpoa3hFemdVSWdtQnhKQks1Q3NnVmtVUTZuZDRmTmFHTk1jYU1nRU01a2VyTnFQQm40NlVySGVremNYSVNTSlhyODVpblRwbk01TW1UbVRwbE1qT21UK2ZZWTQ3bVRiT1BaZWJNby80L2UvY2QzMVo1OVFIOGQ1NnI2WlhZY1JaeEVpZHhsaExMdWxlTXN2ZHVLV1hQbGxGR29iUzBqQmJhdmkyVURpaTA4TGE4YkVwWmdiSnBLV1ZUWmdwSVY1WVRaeEJDSUR1eE01ellzUzNwT2U4ZlZ6S3lZbG5YSzdLZDUvdjUrRU4wNzNQdlBUSzJMSjM3UE9kZzVJZ1IrWXk5Myt5elZ4RDc3QlhzdEcxclV4TStYL0VsRmk5WmlxV2ZMc01YSzFkaHc4WUdORFEwWVAyR2pRNGk3QVdpdlVDTzMzaEx1YjZ5TlA2QjVNQWJISmVMVm43bVhLS1Nxb3FpS0lyU3lYR3c2bnJtWXNKcWFwUXY1OEwrZTc5eUFFZkJTaTd1THA1SDdrUXFBTXlDTmJzM24vOHZGVVVaWWdLQlFDVVJ6UUFRSjZKR0ljUXBBT0xNL1B5Q0JRdFViVlJGVVpRaFl0Z2xVaXNxS3J5aXNPeDRBVHFGU1BxWXhEUUNDZ0NDMitYQzNMaytCQU0xcUo3anc3aXhZMUJhT2hKbHBhVVlPWEo0SkU3dEdGRlNnb0IvTGdMK3VRQ0FyVnVic0duelptemF2QVViTm14QTNjSkZDRVZxRWExYnFMVzF0VlVEcUJiQXQrRVV5eWZQU2l3aThqK3pZeFArc1g1OXREbS96MFJSRkVWUjhrNkQxWndwbCswQVhvRlZqek1mUmdNNHBZZkhYQVhnT1ZnbENYWUhDMkJ2ZWY4TVdJbHpsVWhWRk1VMkl2SURHQ1dsM0FaZ0RJQkp6TnlRU0NTZUJCRFBiM1NLb2lpS1hjTXFrVHA1ZXVCNGN2RC9FR2p2MURZQ01HM3FGSng5eHFrNDlWdmZSR0ZoUVI0akhKeEdqQ2pCaUJFbG1GSTVHUUJ3N05GSEFnRGEydHJ3OUhNdjR0RW5uc0tTcFo5NkFjd2hZQTRnVHZHV0lUSjVSTTJOWHl5dGZTNlBvU3VLb2loS3Z1MERZTHFOY2RzQXZEUEFzWFRuVEZqMVBYdWlDa0ExZ0VqL2h6TW9iUWNRQW5CTWpuRmprTHRabHFJb1Nqb0hnRDJadVppSVBnZXdGeEVKWm40aUdvMHV5WGR3aXFJb2luMURQcEU2ZHF5LzBEMVNIQ2NJUHlMQ3ZnQmgzTGl4OE0yYWlUME5IWWNmZWhDbVQ1dWE3ekNISkxmYmpiUFBPQlZubjNFcVBsL3hCVjUvNnovNEpHUmk0YUlsV0xOMmJZQTBlbmJ5ck1BbkJQbkhwbmpMUzV0VWdYUkZVUlJsOTNPOHpYR0xBWHc1a0lGMHd3V3I1bWxQbFFENEduYWZSR29yZ0pVMnhubGcxWnBkTUxEaEtJb3lYQVFDZ1NJQSt5V1RwMnNBN00vTXE0VVF2ODUzYklxaUtFclBET2xFNnNTSitoNWFBZDlKaEFOQUtDOGRPUkluZitzRUhIbllJWmhlTlhYWTFEa2RES1pVVHNaRjUzOGJwNTE4SWo1YnZnS3Z2L2sybm5uK1JXeHNhTnlUUVg4cGNSU2U2YTN5WDdaNldYUlZ2bU5WRkVWUmxGMUVnLzFFNmdNQWVBQmo2YzQrQUtiMDRqZ1hnTDBBUEFKZ2R5am4wdzRyMlMxaE5jWHF6c3lCRDBkUmxPR0NtY2NRVVZCS0tZbG9IeUlTVXNyZmhVS2hobnpIcGlpS292Uk1yamVKZzlha3FqaytSeEYvU0FJbmdsQisyQ0VINFovUFBvSHJyL2tSOWdycUtvazZRRWFVbE1BSStISHRqMytBRjU5K0hFY2ZlVGdJVkVaRTMzQTVoRms1UFJESWQ0eUtvaWlLc292TUJGQnFZOXcyQUs4T2NDelpDQUFId1dvZTFSc0hBUmpiZitFTWVxc0F0TmdZNXh2b1FCUkZHVDQwVFRzT3dFZ0FtNG5JeGN5UmVEeitZcjdqVWhSRlVYcHVTQ1pTSjFYcFB1RndQQUpnMHNTS0NmajEvMXlQLzd2OUR4Zy9ibmQ2bjU5L1k4ZU13Wjl2K3oxdStjME5xSnc4Q1NDVWs4YVBUSnBWSGN4M2JJcWlLSXF5QzFUQjZ0NmV5MzloTlRIS2gySUFod0Z3OXZMNEtRRG05bDg0Zzk0cTJKdDlPMm1nQTFFVVpkZ2daajRiQUlqSXdjd3hBRTh1V0xCZ2JaN2pVaFJGVVhwaHlDVlNKMDJxTGlVSDMwZEVSdlhjT2ZpLzIyL0ZHYWVlQkpmTGxlL1Fka3NPaHdQZk91RjQvTi90ZjhDc21UTUFvcm1DeGY5Tm1EVnJWTDVqVXhSRlVaUUJSTEM2dDl0SnBMNCt3TEYwcHd6QW5uMDRYZ1B3N1g2S1pTallBS3RXYWk1NzV4NmlLSW9DK1AxK0hkYnJjQXhBTVJFMUpoS0pKd0hFOHh1Wm9paUswaHRETHBFcXZPSjBRZGl2dEhRa2Z2Mkw2ekRITnd1YXB1VTdyTjJhcG1tWU5YTUcvbnpyNzFFK2FoUkkwTjVPOXB5Yjc3Z1VSVkVVWlFBVkF0QnRqR3NEOE00QXg5S2RNMkUxamVxTG93QlU5RU1zUTBFVHJHU0hvaWhLdjlBMDdSb0FZR1lHUUZMS0I2TFI2T2Q1RGt0UkZFWHBwU0dWU0Mwdm4xbk1oTzhTRVk0Ni9GRE1tRkdWNzVDVU5KTW1WZUNFNDQrQkVBSWcvbDdwMUttcVVLMmlLSW95WEJVQXFMRXg3a3NBK1Z5K2VWay9uS01Zd0huOWNCNUZVWlRkU25WMTlTeG0zaGNBQ3lGY0FNSk5UVTEveUhkY2lxSW9TdThOcVVTcVo0UmpMQUZsYnJjTE5kVno0WEc3OHgyU2tzYnBkTUpmUFFjRkJWNFFNTEpZZUNma095WkZVUlJGR1NDRkFLYlpHTGNNd0pZQmppV2I0d0QwMTkvaU05RDdPcXREeVZyWWF6WUZBT3FOcUtJbzNSR2FwaDBHWUE5WWRWTGJBZngwK2ZMbFcvTWNsNklvaXRJSFF5cVI2aUN0SEFTdjArbFVqYVVHcVRHalI4UGo5b0NKWE1MaEhKUHZlQlJGVVJSbGdOUUE4TmdZdHhMQTlnR09wU3NPQUJmMzQvbjJBTEJQUDU1dnNHb0RJRzJPdFZQYVFWR1UzVlF3R0N3bW9wT0lLSFVUNmpsbS9pU3ZRU21Lb2loOTVzaDNBTDNSdXFNVmk1WXN4VUVIN0FjaXluYzRTaEl6NDlObHk3RnRlejQrTHlxS29paktMdlUxRzJQYUFDeEJmaHFLVkFIdzkrUDVpbUUxUzNtdkg4K3A3R1o4UGwrUnkrWGFFOEFFSWNRRVdBbjZSOExoY0NoZk1lbTZmakF6VDBrOTFqVHQ3NkZRcU5PczVKcWFta09GRU45SlBXNXJhL3QrZlgzOTlvenpuQUxnYUdaK1M5TzB0MEtoME5yazlpTUFqRFpOYzk3QVBoTmxzTm02ZGV2VW9xS2lRNGdJUkxRdEhvOC9GSTFHODdWQ1FWRVVSZWtuUXpLUkdvdkg4VWs0Z2pOUDI0WVJKWDN0bjZEMGx4MDdXdkZSS0l5MnRyWjhoNklvaXFJb0ErMXdHMlBhQWF3YTZFQ3lPQkJBZjY0TWNRQTRBTUJEeUYrcEFtV0k4M3E5R2pPL0JLdkdjRW9CK25mMmRJOFEwZmVJNlBUVTQxZ3M5am95eWpzSUlXWVNVVWNpMWV2MVhvMmRaNXFmUzBRbkVORjNtYmt4R0F3YVVzcDdpT2dZQUMzQllQQ2pVQ2owV1Y5aURRYURJK0x4ZUhWdmp0VTBiVWMrRTlhN284TEN3aHVKU0FNQVpuNHpHbzIrbnUrWUZFVlJsTDRia29sVUFQaGcva2VZLzlFbk9QcUl3L0lkaXBJVU5tdng1dHY1YkV5c0tJcWlLTHZNREJ0aldnRjhPdENCZE1FTDRDQllkVnh6V1FMZ1RRRGZzekYySHdDak1id1RxUTRBZHBjN05RMWtJTU5SS0JUYWFoakczOUc1ZWRtM1lQMzhKZXllUjlmMSs0aG9ZcTV4VXNxbkk1SEkvVDJQdEdjcUtpcThSSFJFMm5VZjNySmx5NGJTMHRKVTByTkFTbmsvZ0VPem5VUFg5WWNBbk5MZGRhU1VKMnFhOWxvdncvd00xa3gxWlJlWU9YT21Yd2h4TEJGQlNybXByYTN0ZThqUDZvUkJxM0pXNEpCOHg2QW95dURYMXRiMitkclBGMzJSN3pqU0RkbEVhbXRySzY2ODVucmM4cHNiY1BBQis2R2twRGpmSWUyMnRtM2ZqdmZlbjQrcnJ2c0ZXbHRiOHgyT29paUtvZ3cwSHdBN1MyTGFrSjhacVNVQTlyYzU5azhBWGdCd0dJQ1pPY2J1QWVCZzVDYzV2S3VNaFpXSXRtTTRmeDk2cEtxcXlsMWNYTnhvWnl3ek96SktjNVViaHRIRXpKemowQithcHZrQUFCRFJnY2o5OHdvaVdtQW5wcjRhTTJiTUdVaWJaVXRFOTY5WXNhSzFyS3pzUmdEM0pMY2RFZ2dFem9wRUlvOW5pZFdESERjL2NuK0xsRUZDZUwzZSt3Qm9Va3JKekQ5YnRHalIybndITmVnUXEzSVhpcUxrNVBhNHZxeXNESnkrWWtWa1JiNWpTUm1TaVZTbjA0azl4by9EcXRXcmNkMHZic0RSUng2TzczL3ZJa3laUENuZm9lMTJWcTFlZzcvY2ZULys5Y3ByYUc5dnc4U0tDZGl3c1FHdGFubS9vaWlLTW54TnNEbXVCY0RHZ1F3a2l3TUJUTWs1Q3RnQTRHMVlNMHovQzJ1V2JYZXpNUVdBQ3dBOEFHQzRablNjc04rTU5UYVFnUXdsOFhpY2lNak9ET2hzQ25MMVBXQm1aN2NEOG9pWkwwM0Z6OHp2bTZaWkR3RGhjUGhCWGRldklhSXFadDZTVEpiMnAxZXRTL0lrSXBxZDNKWUFrRnBDUGhuQXJINitwcExEM0xsenp4TkNCSk9KNy9DMmJkdGU0UUJxQUFBZ0FFbEVRVlJVd3JCTC9mNzdvQ2pLY01ROG90MHQzZmtPSTkyUVRLUjYzRzVjOVlQTDhmcGIvOEdMTDcyTTUvL3hFbDU1L1ExY2ZzbEZPUC9jcytEeERLcnY4YkRVMXRhR2V4OThHUGMrOEJCMnRMWkNTb2tqRGpzRXA1eDRBbjUrdzAwcWthb29pcUlNVndYSXNmdzJUZjFBQnRLTjc5c2M5eWFBZGJCS0VMd0w0R1RrTGdld0w0QUFBTFBYMFNsS1AyTG1EUUFXcFI0VDBRRUF0TlJqd3pBZVllWnZkWE9LVGg4Y0hBN0hFbDNYV1VwNW9hWnBvNU9iRDBnZkk2VzhNQkFJcklwRUlvL3B1cjR2RWUyZHRudU1ZUmovVEh0TXliZ1dBempKTUl5VE1zNzF1MGdrOGo0ejM4WE0veVlpUVVRUHBBMjVWMHI1WWZJY25RSVBoOFBIQTRnYmh2RjlBSDlPZmo5YVRkTThKdm5jcjRRMTYxelpSU1pObWxUcWNEaCt3c3dhZ0hnaWtmamw4dVhMdCtZN3JrR0owZDN2cGFJb0NnQWdRZHl3Wm5GMFVLMENHcEtKVkJCUVhGeUUyLy93V3hnQlA1NTQ2bGw4K3RseTNIcjduL0hVc3kvZ3pGTlB3bjc3N28ySkZSTlFYRlMwMDVzT3BlZVlHZHVibTdGcTFSck0vL2dUUFB6WUUvaml5NVVRUW1EYTFDazQ3YVJ2NHNMenpzWDhqejZCL2RKaWlxSW9paktrZUFIOENzQTVOc2ZuSTVHNko2eGtaeTR4QVBQeFZaM1Bqd0Uwd2w1ZDFiTXhmQk9wbzVDUldNc2lYMG55b2VJVldMOHJ2U2FsTklRUWQrWWFSMFN2aGNQaGp0OUp3ekMyQUJpUmVzek0zaDdPbGszTmpoMkJaSEt5aTJ2K25vaVdBSGdNd0kwWis2WURtTjdGWVYvTGNxNkhBTUEwemY4QStBOEFoMkVZNlluVWR5T1J5S01Bb092NkVWMmNRaGxFUm80Y2VTa1J6VWpXUm4yeXJxN3UzL21PYWJCYXNUanlkcjVqVUJSRjZZMmhtVWhOYzg2WnAySGZyKzJONTE3OEoxNTU3VTE4dnVJTC9PN1dQMkhzbURFSTZqWFlhMDhEZStvQlRKMHlHVjZ2M1pKWFNrcHJheXNXTDEyR0JRdnI4ZDlQUWdoSG9saTdkaDBBWVBLa2lUanE4RVB4clJPK2p1bFZVL01jcWFJb2lxSU1LQytBbndPNHBnZkg1R05aLzJrQVhEYkdiWVUxQ3pXMVJMOFdWdU1wTzNXU1RnTndBNEJ0dlFsd2tDdUZ2ZTlmODBBSE1zUTFoTVBoK1ZWVlZTWEZ4Y1d2RWRFVHJhMnQ5OVhYMTNkMHV2ZjcvUldhcHQyZWRzdzgwelNmU1QwSUJBS0RmdG12cnVzSHB6ZVoydFVNdzNnUEFKaDViTnJFRWE5aEdQT1QyOGVwQ1NXN3pxeFpzNnFGRURjU0VaaDVwYVpwRndPUStZNUxVUlJGNlY5RFBwRXFoTUQwYVZOeDFROHV4NlhmUFI4dnYvb0c3dmpMWFZpM2ZnUCs5Y3ByZU9YMU4rRnlPbEZlWG81RER6a1FSeDkrS1BiZFo2OThoejNvZmZ5SmlWZmVlQk52dnYwTzFxM2ZnRmdzaGtUQ2FxWmFQcW9NVjN6dlluemorR05RVkZRRWg2YmxPSnVpS0lxaURHbWpZYzA2dTdTSHgrM3FSbFBqQUJ4dGMydzArWlZ1SG9BamJSeGJBbUFmZkZXSGNUaVpCbnVOeEFaVjk5akJxcmk0K05mSlplOTd1OTN1WCtpNmZpZUEvelZOY3lPQU1VUjBjbXFzbEhMK0FJWHhJak5uYlZCQlJGOUhXdU1xWnI0SHdIWm1Yc2JNcVlTNWc0amNhV09haWFpZGlEck5XR1htV2lIRUdhbkg4WGhjMHpSdFFkcittNFFRajZVZjA5emN2THJYejh6NlBleTArbzZJUkZmYmxZRTFaODZjTXBmTDlVOEFEbWFPeCtQeFMrcnE2bHJ5SFplaUtJclMvNFo4SWpWRjB6U1VGQmZqOUpOUHhBbkhIWU4zMy84UXI3N3hGdW9XMW1QOWhvMVl1V29WSG41MEhoNStkQjdLU2tzUnFLbUdiOVpNekpvNUhSTXJKbUJFU1FtS2k0c3dvcVFFUXRqdE1UQjBTU25SMUxRTlRkdXNyMVdyMTJEeDRxV29YN0lVa2RvNk5EUisxWGkxdUxnWUZSUDJ3SnpaczNEVTRZZmk0QVAzUjBHQm10MnJLSXFpN0JhOEFLNkQxV1NwSjFwZ0xkUGRsYjRHb01MbTJFY0J4RE8yUFFWcktYT3VaZERGQVBhRFZXTjF1TTIyR2cxN1MvdERBeDNJVU9Kd09KaVoxNmNlRTlHV3lzcEtEeEVkbUxhdEZOYXM3cXNNdzdoSFN2bFV4bWt5azA3dDZlZnNZcjh0cG1rKzNOMSt3ekFxa0paSVRTUVNOMFdqMGRSTmtDSUEwSFg5VWdCM3BjWUlJU3FaK1h3QXQ2U2ZpNGhhUTZIUTRyUk5Ec013MHZldno5amZKOHpjbGp5dmhyVFBkZG0yS3dQRDUvTzVuRTduelFBbUpwZjB2MWxYVi9kR3Z1TlNGRVZSQnNhdy9NUHE5WHB3MUJHSDR2QkREOExLMVd1d2VNbFNMRm42S2NLUktPb1hMMEZqNHlhOCtmWTdlUFB0ZHdBQW84cktNSDc4V0l3Yk94Ymp4NDNGOUdsVFVWNCtDbU5HbDZPOHZCeWpSNVVONmJJQXJhMnQyTmpRaUliR1JtelkySUNHaGtaOCt0bHlyRjIzSHV2V2I4QzZkZXV3c2FHeDB6RmxwYVdZTldzR2dnRS9aczJZa1V3NFY4RGhVTE5QRlVWUmxOMkdCMWJpNTBjOVBDNEI0Ry9ZdFV2N05RQUhBaWl6TVhZamdMOTJzWDA3ckdUcWVUbU9UODE0S3dQUTBJTVlCenNQck5xV2R1Nm9MeG5nV0lhVVpjdVd0Y0dhRWQwaEVBZ2NHUTZIOTlKMS9VUWkraVdBNnVRdUw0QzRFS0xUekY4aFJGUDY0MGdrOGtIbU9Yc3JFQWdFaU9oV0lybzBIQTR2NjQ5ekFqZzRjd016QzUvUFY1UjY3UFY2dFdUbjl0UitWL3ArQUtpdnIyOEd3RDZmYjV6RDRTalh0TTVMdlppNXd1LzN6M1U2blR1azdIemZ3alROSXV6Y2JLbzV1VjAxbTlwRk5FMDdsb2krUTBRa3BkemUwdEp5TFlEMmZNZWxLSXFpREl4aG1VaE4wVFFObFpNbW9uTFNSQnh4MkNGb2JtNUdTM01MVm55NUV1OTlNQi9oU0MzcUZ5MUI0NlpOYU55MENRc1dXZzAvM1c0WEhBNG5uRTRIbkE0SEhBNG5Sbzh1eDlUS3laaGVOUTNUcDAzRnFGRmxHRG1pQkpNbVZrQWJCRXZicFpSWXVXb05ObTNlakMxYnRtREpwNTloMldmTHNmenpGZGl3Y1NOaXNUaGk4Umppc1RoaThUamEydG82SFY5WVdJRFpzMmJDcVBIandQMzN4WlRKazFCWVdJakN3Z0k0SE1QNngwUlJGRVZSdWxJQUs0bDZYUStQU3dCNEdjQnYrajJpN28wRWNKak5zZk82MmZkbkFHZkFTaXAyWno4QVV6RzhFcWt1QUdOc2pHc0ZNS2k2eHc0MnVxNmZRVVR6RE1OWUFPQ1g0WEJZRHdRQzV3b2hibVJtYW10cnU4SHRkbjhqZmVtNWxISnpMeTkzdXE3cko2WTk3cGhSVFVTYXJ1dS9JNktyWVgzdWVjN3Y5Mzh0R28zMnVjWXRNLzhNd0hHVTlpU0lhQytQeDdNdGJVeW5ZNGpvTm8vSGMxdjZ0a0FnTUNVU2lheHd1OTFYRTlGVm1kY2hvdDg1SEk3ZlNTbHJBVnpkMTdpVi9sVlRVek9EaUo0RTRKUlNJaGFMWGJ4MDZkTGFmTWVsS0lxaURKemRKa1BtMERTTUtDbkJpSklTakI4L3JxTk9haXdXdzRvdlZ5SVVqbURSNGlYNDlMUGwyTEoxSzNic2FNVzI3ZHV4WTBjcm1sczJZZTI2ZFlqV0xlankzRVNFTWFOSG82eTBGQTZIaHNySmsrQnl1VUJFR0R2RzJwNk4wK2xBMWJTcFdMN2lDN1MxdG1VZHQyWHJWcXhidng1U01tS3hHTDc0Y2lYYTIyTWQyelBmcUdYR1YxRGdoZHZseHFpeU1uaTlIcFNVbEdCNjFWVE1uamtEUVNPQUtaTW53K1Z5MnZ4dUtvcWlLTXF3cGdFNEY4RDNlM0hzNDdBU3NIMnBlOWdiVXdITXNURnVHNndZcy9rQ3dHSUFnUnpuR1FuZ0dBQWYyWXB1YVBEQStqN21zaEZBOWpkdHU3bEFJRENTaUZLeklPY0NlRWJYOVk4QVhMTnAwNllacGFXbFUrdnI2N2ZydWw2ZWZod1JiZXJsSlIxRTFPVm5HbVpPQUtqRVY1OTU1bXFhZGkrQXMzdDVMUUNBbFBMSFJEUWV3UE93NmhJWDlPVjh2V1VZeGtzQW1Ka25wZks1Uk9ReERDUFZLWDV5UHVMYVhmajkvcGxFOUM4aWNqTXptUG51aFFzWGRuZWpTbEVVUlJrR2RwdEVhalpPcHhQVHAwM0Y5R25XKytaWUxJWU5HeHV3WmV0V2JOellnTzNibTdGcDgyYXMzN0FSVzV1YXNHNzlCbno1NVNxMHg5clIwcklEalpzMmdabXhmc01Hck4rd0FRQlF0N0ErTDgrbHJLd1VSWVdGY0RnY21EeHBJc2FPR1lPUkkwb3dkdXdZbEkwY2ljS2lRb3dkUFJvalI0N0E2UEp5bFRoVkZFVlJsSzdOQnZBcldMVkE3ZG9CNEE3MGZBWnJmN2tJZ0owLzdDYTZiNVRVQk9CZEFEVUFjbldxK1Rhc21iY0pPd0VPQVNOZ0wvSDBLYXp2azlLRjF0Wld6ZXYxUGs5RTMwWHlzMGF5NGRSL1NrdExmMithNW5XQXRXUTlmVVlxTTY4ZGlIaUVFSmN5OC80QUppWmpPY3N3akhmQzRmQTlkbzZ2cUtqd3drckdkaUNpNndETWo4ZmpaMm1hMWtaRXFRWlRqZWpjaEkwQW5KYjJPSXlNMmN4RWxKb2RHMHVyYlpwZXB6Zkd6QkpkSisrUFNvNVAzNmJCZnRNNXBaZW1UcDA2UWdqeFZ5SkszWHo1cUtHaDRlZDVEVXBSRkVYWkpYYjdSR29tcDlPSkNYdU14NFE5eGxzZm81SmlzVGdTaVRqYVl6RzB0N2VESlNNaEplTHhPS1NVV0wxbUxSb2FHeEdMeGZIcHNzL1ExdFlPeWNudEdmVkgwN1czeDdCb3lSTE1xS3FDMTV0OUZWMVpXU2txSnV3QlRXaHd1WnlvbWpZVmJyY0xaYVhKN1pvR2g4TUJUUWlBQ0c2M0N5Nm5FNXFtd2VsVUNWTkZVUlJGc1drbWdDZlJzOXFNTFFCdUJQQy9BeEpSYnFNQW5HNWpuQVR3RHJwZmpoK0ROY3QwRzNKM3I1OEc0QURzK3FaYUErVUUyR3MwOVNXQVBpOE5INjRXTDE3Y0NPQjdOVFUxZnhKQy9JR0lUa2p1aWdONElqVk9DTkdSbkdSbTNyNTllNjhTcWN6OE1SR2xONVM2QlZZZFZnQkFLQlRhcXV2NitRQmVTMXVHZjd1dTYvTk4wOHk2QkRzUUNPd3ZoUGcxZ0gzUlJha0xabTZQUnFPZkc0YVJmaU5oV1RnY1BpUHRzY013alBSRTZsL0Q0ZkJmdXJwZU1zRjhYZktZV05xdUMwelRmQlFBZEYwL0lsdTh5cTdqOC9tS25FN25vMEtJZlprWlVzcE44WGo4L05XclYyZi8wS2NvaXFJTUd5cVJhcFBUNllEVDZZREgwM1d5YzlKRXUwMXlGVVZSRkVVWnBFb0IzQXJBMThQamZnYmdYbGl6VXZQaFpPUk9lZ0pXSXFzQlZrSzFPejFadW40eGhrOGk5VlFiWStJQTZxRVNxVG5WMXRZdUJmRE5RQ0J3SEJIZHdjeFBSaUtSOU1SbHg1UUZJbHFWYkZqVlkwUzBORDA1YVJqR1RVaExwQUtBYVpwdkdJWnhINnlmVndEd0VOR1RQcDl2ejI3T093M0FvVmwyTnhIUmU3Mkp0eStFRUIvSDQvRURNN2NUMFVsQ2lGUlR2QjJKUk9Lb3pER2FwdVhyOVdsWTBYVjlORFBmS29UNGVqS0oycXBwMnFHMXRiWDVXWktvS0lxaTdISXFrYW9vaXFJb2ltSjFhajhWUUU5bWZPMEFjRDJBMndja0ludWNBTDVqYzZ3TFZxejlHZS9CQUViRFNyNE9aYU1BN0dOajNBNEFpd0JrTDA2L0d6SU00MC9NL0wxcys0bElBTGhHMS9YMFpra2RzMytadVVMWDlkWmMxekZOc3hDOUxDWFIxTlIwVFhGeDhmRkVOQ0c1YWJMYjdkNHBLWmtXVTFQR2t2a083ZTN0TXhZc1dMQytpMTFWaG1FOGtmWTQ4d1RuRzRaeFFNWjFyakJOMDlidlR5Z1UyZ3BncHdTdVlSZ2ROWTJaV2RiVzF1N3lKTy91d08vM0Z3SzRRd2h4V3JJL1JhdVU4Z2UxdGJYUlBJZW1LSXFpN0VJcWthb29pcUlNTzFWVlZTWEZ4Y1VYTWZNeUl2cDA4K2JOeTFlc1dKSHpRM29ma2E3cnh6QnpReVFTK2Jpdko5TjEvVmdpR2hVT2h4OU4zKzd6K1Z3dWwrdE1JY1NsOFhqOHJHZzArbmtYeC9waXNWaGpsZy82U3RkOEFLNUI3bTcxS1RzQS9CYUFyVHFMQTJnZlpOUnYzTVZHQU5nUHdBdDVqS0UvbkpCN0NBQnJKbXJYM1VkM2I4Nk11cDQ3eVphVVRPNGoyQ3Vya0t0dWIxYkxsaTFyTWd6akNnRFBBbmdMd01XbWFTNHpES1BMR3hGQ2lDWUE2NWo1YVFBYUVYVWtpdDF1ZDdaa2JxNHlHMGJ5cXdNei94UTJiMFFZaG5FNk05K2N1WjJaaTlPK3Z3VzZycS9vNm5qVE5QUDVXakdrN2JISEhnVkNpTDhUMFhISkpLcU14K08zYjl1MjdaRjh4NllvaXFMc1dpcVJxaWlLb2d3N1JVVkYreERScmFrUGxxV2xwVzJGaFlWN0xGeTRzTGRkb2JOS0pqYlBJcUtyaVdnT0VTMnBxcXFxNmUweTFaa3paeFlYRmhiZUJxdDVVQ3dRQ0t5S1JDSnZBMWFDbElqZVFMSitwOFBodUF0VzUvUU9sWldWSGlKNjF1bDBUakFNNDliVzF0YmI2dXZydC9mdFdlNFdmZzJncWdmam53RHdKK1J2T1Q5Z0paVU9CVEFtanpFVXdKcVYrbThNN1U3Mng5a2N0d2pBeW9FTVJCazQ0WEQ0dVpxYW1xTnJhMnRmelRXMnFhbnAvV1hMbGswQUlIVmR2M1FYaE5jdHY5OWZ5TXlsUk5SdFE3UmtVdHBPMHpURnB1cnE2bW9oeEoxQ2lBT1pHY3pjRHVCM2RYVjF2OHAzYklxaUtNcXVweEtwaXFJb3lyQkRSSm5MTlY4YWlDUXFBTGpkN3RrQUhrZ3VYUVdBbWNYRnhkY0QrR1Z2enVmMWVyL0d6QmNtazhCT0ljVFR3V0RRQ0lWQ1g1cW11Y2d3akMvd1ZTT2tvd09Cd0RjamtVakhiTURTMHRLYkFNeE1IdjhyajhkemlhN3JOWmxMUndPQndFVkNpSnJleEpoRFN6Z2N2bllBemp1UXpnRndvczJ4RWxaWDdnc0dMaHpiaW1ETlNNM24remtCNENCWXkvdFg1VEdPdnBnRXdPN3Z3aXZvNWRMeTRTeVJTTnlsYWRxLzdZeGw1aE9KNk1LMFRWdWxsQmNKSWV6Y2xOanBlOC9NVXd6RE9DZHRVN2RkVnUwa1VRR2dOemZEbVBuanRyYTJ3MUtQdlY2dnhzeGIwdlpmMWRiV2RtLzZNZlgxOWJucTdaNXNHTWI1ekh3QUVkM1EwNWlVdnZINy9RYzZISTZIbUhscU1vbTZLWkZJL0xTdXJ1NitmTWVtS0lxaTVJZEtwQ3FLb2loRFRqQVlkREx6NGQwTXlaeGR0c1F3akdPNkhKbUdpTjRKaFVJdFBZbkZOTTFhd3pEdXgxZE5URUJFMXdZQ2diOUdJcEV1bDFkMkp4S0p2S2JyK2k5aHpaQUVnRkZTeXFkOVB0OEI5ZlgxN1lsRTRnZWFwdjAzN1ZxMytueStsK3ZyNjlzTnd6aVFtWCtVY2NyYnU2cS9SMFRIQS9obVQrT3pvUkhBVUVxa1RvUFZMTXF1RUlCTEJpaVducG9BZTNVOUI5b2NXTE41aDJvaTlWQUE0MjJPL2NkQUJqSlUxZGJXTGdTd3NMc3hGUlVWM3RHalIxOUhST2RsN0JvaGhIaUFtWjhITU04MHpkZGdOZld5aFlqMmcxVmVvbGVZMmROZDJZR2VJQ0tac1FMQVlSaEcrdjcyN2xZSTZMcStCek5uTm9vNk1Ya3NZckhZRTVxbVBkN0ZkYitkbG1SdGtWTE82ZjJ6VUFEcjU3Vzh2UHo3UkhRek02ZCtRSm9BWEZoWFYvZlBmTWFtS0lxaTVKZEtwQ3FLb2loRDBRZ0FMOXNkVEVUWEFiZ3Uxemhtbmc1Z1dVK0RJYUtmU1NsUEk2S1J5Zk9FaFJDakFQUTRrUW9BcG1uK0p0bVE1T2prcGlKTjB5b0FMSyt0cmYzSU1JeS9BemlObVpzQi9NdmxjaFhNbkRuVHpjeC9TNXNaQzJiK20ybWF0L1FtaHQ1aTVxRTBXMDhEY0JMc0wrbmZDdUQzQUw0WXNJaDY1dXNBeXZNZEJLeTZzcWNCZUR2ZmdmU0NCMVpwZ2tJYll6OEdzSGhnd3hsKzVzNmRPOUhwZEg2SGlDNUQ5b1IxTVJHZEMrQmN3ekFha25WSjU1bW0rUzRHc0xIWHJGbXpSZ0hZTjMyYjArbnNhdGFyMjA2eWxabUZ6K2NyU2oxT3praE4zKzlLM3c4QTdlM3RzYUtpSWk4UnZaY3NENVAxL0M2WHF5a1VDalZrYmpjTW8yUEZCVE56YjI3aUtWL3grWHh6WEM3WHpiQnV5bEx5LytGNklqbzZFb25VNWpjNlJWRVVKZDlVSWxWUkZFVlJ1aEVJQk00bW91cnV4a2dwUVVTZkE5Q1orWDBBN3pIenFicXVuOXJkY2JGWTdNNEZDeGFzQkFCZDErK0d0Y1E4UlV2OWc0aW1PQnlPcUs3ckFBQm1kaEFSaU1pVkxBTndZV0Zob1lhTVJrbEVkSnF1NjZjay85MGFEb2ZUazI0N2tvbllQaU9pOUNTVTdabGtnOEFvQUdmQjN2c2hDZUJ4V0kxcUJnTUgwbVpCRHdJbkFmZ2hnRmkrQSttaGtiQktFK1RLa2pHQXAyRDlIQ2pkQ0FhRDVjeThKNEFEbWZsSUFIdFMxOW5CNXdDc1plYXpVamVoa3NxSjZGSUFsK3E2dmdyQWswUTBMeHdPaC9vU2w2N3Jmd1l3bDRqYUFiUW5YMGYzZ3ZVNkFNQktRbTdZc0dFTDBORzA4RG9BVEVUZE5aRHFRRVI3ZVR5ZWJXbm55OXgvbThmanVTMTltOGZqZVRJY0RwOWhHRVpGcnZNemMxVXdHTnpwNW9tVWNtenFXMHhFRkF3R1oyVTd4NDRkTzViWDE5ZTM1MzQydTUrWk0yY1dlenlleTRVUVZ3RFlJN2s1UmtRdmJOMjY5ZnJseTVkL21zLzRGRVZSbE1GQkpWSVZSVkVVK1AzK1FrM1RncVpwZm9DaGxRZ2JjRVQwTFNJNnVRZmo5d2V3djUyeExwZnJlWHpWdU1hVGtaQk1sMjNwcVpPSXVxc0g2RTBkeDh5ZC91YWJwbmxtNXVCQUlGQVppOFdhZWxKUDF1Znp1VHdlVDBjdFFTSWFTajgvUjhOYWxtN0hmQUEvSGNCWWV1bzRBTlB6SFVTYXNiQktSVHlkNzBCNjZHQlk1UjF5V1kwZXpJTGZIUm1HOFJzQTV6Tnp4NnpUcmw2M2tvMTZyamROOHpZQXFLeXN2R3JreUpFbkN5RXVaT1pEMHBPdVJGUUI0Q29BVittNi9yUnBtbDNkbkhwZVN0bFIwa1FJRVFWUW5EbUlpQm9BSE5KZGJFUmtybHExYWdjQUxGdTJyTWt3ak84Z1l4WXRNM05UVTlPMm5RN3V1eWlBanZyZXpNeEVGQUh3c3BUeVgwVDBJaEY5bUptY1RjYWQvckNBbVJkbHU0alg2NTBOTmJONkozUG56cDNtZERyL0NXQVdFYVdTNEt1bGxCYzJOemQvdUh6NThxWThoNmdvaXFJTUVpcVJxaWlLb2tEVHRISWkrbyt1NjU5SktlK1hVcjZrYWRyS1NDU3lEVU9nc1FvenY1OUlKSHJjVlZuVHREOFFVYzdhcWJzRG44OVhSRVF2dWQzdTBrQWc4TjFJSlBJdk84ZTF0TFFJajZmVFJOaWhOQ1B4QnVSb1RKTzBHY0JQWU5YSEd5ek96bmNBWGJnQVF5K1IrZ09iNHo2QmxVeFZza2drRW4vVE5DMnpSbk82T0RNL0RPQkcwelE3eW1Pc1dMR2lGY0JqQUI2cnJxNmU2blE2TDB6T3RCK2JmakFScGI4bXRURnpXM0w3NXZTbDdJWmgxREp6Y1hKZit2K3pkN3VMbjYzTVdXWXpwM2NBWk01R3JlMm1FZFUyWmc1M2Q1MHUxQ2V2WHd1cjV2R2JBRjRRUXJ3UUNvWFdwZ1laaGpGZ0pRNTJWejZmcjhqcGRPNVBSSmNJSVU0QW9DVWJTc1dsbFAvKzRvc3Z6dDJ5WmN1V25DZFNGRVZSZGlzcWthb29pcUowSUtKcG1xYjlUZ2p4Y3dDZkdJYnhNVFBYTWZNN2c3bm1HaEZ0ajBhakMzcDZuR0VZVzIyY08rY1NlQ0xLWEZhZllPYldYT2Z1cnA2b2xQSkVJdXJyMHZ2ZkVkR2VkZ1o2UEo0SEFQZ0FRQWp4a3E3cjl5UVNpYXVpMFdpM01Zd2FOVXBrekpBYUtvblVZd0ZNc1RHT0Fid0VvS2ZKa1lFMEE0Q3QvNjhBdGdESStiT1lnd2ZXRXZoY0RGaXhMZTNqOVhZVkEvYWFGTVZoSmVFMkQydzRRMXR0YmUzUzVLelVtekoyMVRIejQwS0l4OFBoOEpmZG5hT3VybTQ1Z0o4Rmc4RmZNZk5KelB3OUlqcVltVGR0M0xqeGlkUzRjRGhjayswYzRYRDR3SzYyRTFGSVNzbVpaUWFTTTJScmllalg0WEE0czVuWXV3Q09aZVppSXFMa1RNK0x1bmtLOWFacEh0TE4vcXhpc2RndHNWanMraVZMbG5RNTI1V1pseE5SbjVONjdlM3R1LzJ5L3FxcXFvckN3c0x2SjFlY1ZBSndKZitPc1pSeUFZRGJZN0hZbzF1MmJObnR2MWVLb2lqS3psUWlWVkVVUmVtRW1WTTFMdzltNW9PSWFEdUE5YnF1UjZXVWp6VTNONy9Veld5Y2ZDazNES1BITTB1WmVWeXVCaUxoY1BqY1hPZEpYanQ5MmUrL1RkUDhlay9qeWZBZjB6VDc5S0haTUl5cjdZd0xCb1BqcFpUN3BYOHZpT2dTVGRNTzAzWDlMTk0wUDhsMjdJNGRPNGJxak5UTXp0alpiSVUxVzY1bEFHUHBxUU5oTGFXMzR3SUFaaCt2TnhQQXYyMk1Hd2tydHFHUVNQWEFSZ082cEMyd1pna3FPYlMydHY3QjdYYnZUMFFycFpRZmFwcjJiaWdVK3F5bjV3bUZRakVBVHdKNFV0ZDFIelBQU0MyNTc2MVFLTFExR0F5V0FzRFdyVnQ1eElnUmNRQ3hjRGljOVRVckhBN2ZDZUJPQUtLaW9zTGRWUXpoY1BnY2RLNXYzU3VwZXRuWm1LYTVkMSt2c1R2eitYeEZVc3I5M0c3M2o0UVFoeEdSSzdVdk9RdDFSVHdldjlucGRMNW9tdWFhZk1hcUtJcWlERzRxa2Fvb2lxTHNKRzJHSVNXWFNCWVRVWldtYVNjVkZ4ZXYxM1g5Nzh6OFNHdHI2L0xXMXRibTVOTE1mQXFpRi9VTDdYUmh6aWRkMS85TVJNZjI1bGdwcGUzalFxSFFXci9mSDlRMDdlOUVkSEJxT3hGTkIvQkJJQkM0UGhLSjNJWXV1bWU3WEs3TTl4SkRaUWJQWEp2ajNzUGdTcUo1WU5YZ0xiQXg5bU1BLzBUZms5dGZBdmdRR2QzTnUrQ0NGZHVUQUxiMzhab0Q3UUNrMWFQTTRYTUFQWjd4dmp0S05qRTZyai9QYVpwbVBaTEwzL3NxRkFybFhJV1FoZXhySWxjWk1PVHorWnhlcjlleGVmTm1aM056czd1a3BHUlVRVUhCS0dhZUtvUTRITUNCUkRRcHVYb0VRTWY3bkRZQUMyT3gyRlVMRml4NE8xOVBRRkVVUlJsYVZDSlZHUkFzR1c0SFZ3VUNnWHlIb2lpS0RlbTE2TktUaStsTHRsUC9UbzY5QXNERkJRVUY5VjZ2dDY2MHREUWtwWHkzdHJhMnJ6UGZkbHZNL0JLQWRhbkhXN1pzYVMwdExSMFBlNDF3ZGlLbGRBc2hubVRtU0hKVHQ4bTBhRFM2QWNBUmhtSGNDcXY3ZW9wVENQRUh3ekJxdXBxZDI5cmFxaFVVZkpYVFM5VXRIQUoyNm55ZHhSc1lYQTNZN0hhWkI2d3U4LzB4UTFqQ21wV2JLNUZLQVBhRzFRVjlNQ2RTWFFCT2hyMVp2UkxBYlJoY1B3T0tzcnNybkQxNzlpMmFwbFVCY0RvY2pzSkVJbEU4WXNTSW9wS1NraUlpOHNKcXhxaGxIaWlsakJIUk1tWitTMHI1Y0RRYS9lK3VEMTlSaHE5Z01GalEyTmdvMHlkWitIdytsOFBoY09ZcUY1V0ZGZ2dFOW9sRUloLzBZNWo5VFFTRHdiTEd4c2J0dTNweVNUQVluQldMeFRnYWpTNEJyRlZ5VXNyNWtVaWtZMVZiZFhWMXFjUGhLRW12VDY3MGpVcWtLZ09DQUhpYzRsd2h4SXg4eDZJb1NtN01yR1hwWUp3K3B0Ti9pY2dOUUFjUUFIQzZwbW5yQTRIQUVnQi9iMjl2ZjZLK3ZuNHdKMUlHblVnazhoU3N4RmVIMHRMU1BwMHpIQTcvdFllSHhNUGg4SlhKWmkxM3B5MTlqRXNwSCs3cUFJZkRNVlJucE5wMUhhemwvZlBROTFxai9lRnJzSmRjWHdkN3kvSHQraGVBQnVST1FNOEVVQU5nTUw5WjN3UEFpVGJIemdmdy9BREdvaWhLRDAyYk5tMGZ0OXQ5R1JHbHloRjFlZU8zcTMxRTVHVG1hVUtJSWlMU0RjTllKYVZjbFd4TXRwcVpWd0pZM2RUVXRObnBkRXEzMnkwM2Jkb2tQUjZQZExsY1hGOWZMMkUxNFZUTnY1UzhDQWFEZG04RVkvMzY5YzJwMmZUQllOREp6SWYzOUhxSlJHSjl4a1FKaDY3clAyWG1ON3RLYmpKenRMUzBOTEppeFlwVFV0czhIczh0ekh3cE92Y1RzRVhYOVY4QytMbGhHUHVGdytINU5nNGhBRHZkUkxGQkpyODZHSVpSUlVTZDN1Y21Fb2wxNlVsS0FBZ0VBajltNWorVWxwYWV1V0xGaWlld00wM1hkVDNiaFhmczJQRzUxK3ZOdWovaitpdVplVU95REJ1WStXY09oeVB1OS90L2tSenlqQkRpREwvZmJ3SkFOQnBkNDNRNnIyZm1Vd0JVWVFnMEVSNEtWQ0pWR1REQ2VxUFM0eGRMUlZGMlBTSVNQVDBtOVFFbDdmZ0NJaG9Cd0p0SUpIYjFtdmxYdytIdzhUMDl5RENNeHdDY2xtdWMzKytmS1lUSU9odVBtYXN6a3M0VmdVRGd2TzdPR1lsRUhzcDFYU0s2QTdtVE9DY0FPRFZqVzRpWmU5MWhQQndPLzFYWDljOEFQQXRyZHVHUElwSElhNm45TlRVMU00UVFaeENSSG8vSHI4aUllYWpNU1AwQzFrMkFYRVlEK0JPQWJ3RzRBOVlNMVh6NnNjMXg4d0dzNnNmck5zRHFYSityRnJFRFZwZnpGL3Z4MnYzdFhBRGpiSTc5TTZ6bHY0cWlEQ0twOXlCcDcwTTZQVTZOU1g1SklVUkNTZ2tpY2hLUmk1a25FdEZFQUJEaXE3ZEFxZU5IakJqUkJtQVRnSWJSbzBkdkpxSkdadDRVQ0FRYWlXZzlnQVptM2dwZ0t6TnZGVUpzU2lRU0RiMmNjYWNNVW9aaFZESHpENG5vU0FBVG1Ya2JnQ2lBbTAzVDdQUitvS0tpd2p0bXpKajNtWG10YVpyZlFFWlNyZ2NjZnI5L1ZsYzdORTNieHN5Mm03K1dsNWRmczJyVnFsdVREMGVnRjJXd2hCQXZJTzNtWXpBWWRESHpPVVIwVWFzMWJqMEFBQ0FBU1VSQlZIVjFkYUN1cnE3UGpSam56cDA3MGVGd1pFdCt2a2hFVnpQenJZRkFvTXQ2MUVURXFkbVdobUZjRHV0dmQwL2RHUTZIdjUreGJUNHpqMHJmSUlTNEFzQmZVbytEd2VBa0tlVXZZYTFjdVRFWURMNFlDb1U2MWRVUEJBTEZSUFJ4dGdzWEZCUjhBMEJtczhNdU9SeU9PMkhWN1Q4QkFKaDViSEw3dnNuSFhnQi9kamdjcmNsckh3UGdZZ0J2QlFLQnpKVmxteU9SeUF0MnJxdDBwaEtweW9CZ0FDM3RpUWNMbkdKWnZtTlJGQ1czNUhMOW5lNmdablJqVHg4UFptNUxkakN1WStaUEVvbkVlOUZvTkYrZHpSbTlXM3ByYTBhSnBtbUhFdEZkZGs5S1JEVkVsR3MyYU01RWFqZ2NmaGRXMStpZFZGWldlc3JLeW01RldoS1ZtWm1JN21odGJmMUpzbFpocjVtbStVNHdHTnlIbWM4SWg4Ti9TU1pQVHdKd09oRUZrdGRiQnNDWmZod3pENFpabTNhOER1Q2JOc1lSckE4ZjN3QndQSUNGc1A3ZlBRM3JqV3d6Z0YxVk8zRXE3TlgxSElndTg5c0JmQVNyU1ZldUd5OG53SnAxTWhoL0ZzWUJ1TWJtMlBuSTh2dW5LRXIrYk55NE1WSllXUGhQS1dWRjhrYXVJN215eGcyZ0VJQ1hpRHdBSEVRRVlXVktoUkNDazhuUE5RQldTU2svSjZJbVdEY01Sd3NoUmllYlVJNG1vZ0lBNDVOZkFOQXBVWnY4ZTlzQ29JV0ltZ0UwYTVyV0ZBZ0UxZ0ZZVEVTTHBKUkxwSlNmOWtlaVNjbWI3d000bTVubkEzaVBpS1l5OHhGRWRLU3U2eGVhcHZsZ2F1Q3FWYXQybEpXVmZWZlR0QTkxWGYrNWFabzM5dWFDUHArdjNPRncxSFcxajVtdlp1WWpNemIvQWNBRUFHZGxqdGMwcmF2bWovZEpLWDlySnhZaTJ1bDlmU2dVYWpFTTQyd0FIem9janIvQy9ncVBySnhPNThmcFpjYXl4TEkvRVgyZVpYY0NPK2UycnBWUzJ2cmRJNksvWk91YndNeTNKUktKaDRqSXAybmFrd0E2SmlwVVZsWjZwSlRQRU5FMktlVmhRb2pYcEpSM0EvaDIramtpa1VoVElCQ1lrbkhOOFVUME1qTi8wdGJXOXFyTDVTck4yUDg1Z0dlWithcjA3UTBORFczSldjYlhCZ0tCN3dnaGRBQXZoOFBoVndCQTEvVWJZckhZL2FrR2hycXUzd3FnQklCTENIRks4amtkU1VRTFlMM1BVWW5VWGxDSlZHVkFrQ0MwSjJqWjBvVVJWYmhkVVlZQVhkY25wMzA0NkhKTTJ2Nk56UHhDSXBGNFFrcTVOQmFMYlZteVpNbTJYUlpzRjVoNW5LN3JaL1RpdUVtRHZlRlVWM1JkOXhIUmsramNNS21SaU00TGg4UC83Sy9ySkJLSllpSnk2N3ErZ0lqbWRESEVDYXZlWkFjaUdvekpzNjQ4QytBM3NONWMyaVVBVk1PcW1Ya3pyQVk0Q3dBc2hyV1Uvbk1BNjVQL2JrRC9MLzA4MCthNGdlZ3l6N0NTaWh1UnU3Wm9FYXdhcEkvMWN3eDk1UUh3V3dERk5zYkdZYzBHWDVkcm9LSW91MVpUVTlPbWFEVDZqY3p0d1dEUXVXWExsbkZ1dDN1VUVHSTBFVTNSTkcwdlpqNE1RQ1VSQ1NIRUNGZzN4MllEMkNHbERCSFJIYVpwUHAxK0xyL2ZYK2h3T0NaSktjY1MwVVFwNVFRaHhIZ0FGVVEwaFloR3dmb2I2QVJRQ21Bc003dEYydlJXVGRPZ2FScDBYVzlnNXFWRXREaDVBM3BSSXBINExCNlBieFZDdEdtYTFoYU5SdHN3K0dzeE85RS9kYmVIREdaK3RLV2w1UmZwNzNNTnd6Z2R3Qk5FOURNQUQ2YVBqMGFqWWNNdy9oZkFML3grL3lQUmFEUmI0aStyK3ZyNmhrQWdvQU9BRU9LN0FDNlhVdW9BUUVTclRkUGNtRGFjZEYyZlJFU3ZoY1BoMTIwK3A2WklKR0pyVnF0aEdMS3J6d1hoY0RpazYvb2ZpZWduaG1HY0Qyc2wxSTNKODQ4RHNLK3U2K2tycXFvQk9GUGJtSGxKSkJMNVNVWmNUeFBSYldtYkxtYm1DQkY5bEQ0dWtVaVVhSnAyQWF4bW1zc0FJQjZQN3hSa1BCNmZGNDFHVittNlBqcmplNVo2YmxmR1lyRVg2K3JxbHV1NmZudTI3d0V6cjR0R293dDBYVDhlUUdzOEhuODF1VXNyS3l2N0c0QWFLZVZSa1VqazQwQWdjQkVSUFJrSUJOWm1QRDhaaVVSV0dJWnhZQ0tSMk43YzNGeGZVbEl5RDBCRGUzdjdhY25KRHgwVElQeCtmNFhENFJqSnpPOW5saEZJQ1FhRGs1ajUvNWg1QzRBVDB5c0h1Rnl1eTNWZC81dVU4cDhBZmdUcnh2OEQ0WEQ0bWVURWlNWE1mSktxbWRwN0twRTZpR3phdEFtTmpZMllQbjE2cCsyYk4yL0d2SG56VUZKU2dva1RKK0xnZ3cvT2NvYnN0bXpaZ3BZV2E0YjV1SEhqT2kxaDZjckdqUnZSM056Y01kN2pVU3YwRldWM2tqSGpZZ2VBSmlubEFpSjZjTnUyYmM4dVc3WnNVQzExSmFJYVdEVXNoeVNmeitkeXU5MG4yQjFQUk9laGN4SjFtNVR5MTBUazBYWDlsR3pISlJLSnVsUXgrbXh4T0ozT1F6Uk5Pd0hXRE14Sk9lSm9jamdjN3ZSdFEyaEc2aG9BZHdINFNhNkJXVGdBK0pOZkRHdFc2alpZc3pCM0pQL2JCcUFPVnZMeERmUzlMTUNVM0VNQURGeVgrWThCcklTOUprMzdvT3RFYWh6Vzl5a2ZEZ1B3ZFp0ak53TjRDYXFXbUtJTUdhRlFLQWJyTldwbDJ1WjdBV3ZwTURPZjdIUTZMeUtpR2JCbXEzcUo2QUFpT2tEWDljK2tsTDhsb2pjamtjanE1Qkw5UmNtdm5WUldWbnE4WHU5WXQ5czlCc0FZSXBwRVJGT1llUXlzMThoeFJEU1dtY3VJcUp5SXlnSHNsMWFLSU9aME90Y0JXTUhNbit1Ni9nVVJyVW9rRW1zU2ljUTZUZFBXeG1LeGpYMWRYZEpmZkQ1ZmtkUHB2QWpBYWlJeUk1SEljdXdHcjQrbWFYNlN1UzBjRGo5dEdFYWNtY3U2T3FhMXRmVTJqOGZ6ZlUzVHJnZHdVUzh1RzQ5RUloRUEwSFY5SFJFaDlSZ0FETVA0R3F4YWw1QlNqaUtpTWdCeHd6QXlsNzFIdytGd3RCZlh0MFVJY2FPVXNtWHo1czN6aW91THB6c2NqdlFiQVoxV2lqRnpxc3hCSEFDSWFLZWZIU0phbjE0RFZkZjExNG5veTh5NnFJRkFvQkxBNmN6OHRHbWEzZFpNMVhYOUNnQy9DQWFETmFGUWFHMXF1MkVZUndQNGs5UHBiQUN3M09aVFBvNlpYNDFHbzgzSjkrM3ptUGxiekh4dUpHSk5Ib3RFSWs4WmhqR0ZpRzQyREtNMEhBNWZsdkY5dUV6VHRPTktTa28rQkRDSG1iKzJjT0hDVFFCUVUxTXpoNGltSjc4WC91Ui9Sd1VDZ1k0WnYwS0lkZUZ3ZUg0d0dIUktLZjhHWUo1cG10L05ETlF3akNlWWVZY1E0a1FBanladjRQemE3L2YvV3doeEpZQVBWQksxYjRaOUlqV1ZQTXprZERxeGVQRmkvT3RmLytyUitYN3lFK3Z6VmlLUlFGdGI3L01JRG9jREx0ZFhrM2ppOFRpdXZmWmExTlhWNGNJTEw4UUZGMXlBVlArT2h4NTZDSTgrK2lnQTRPeXp6OTRwMFpxSmlEQisvUGhPMis2ODgwNDgrK3l6QUlBMzNuZ0RJMGVPN1BZY2YvempIL0hxcTliTmx2dnZ2eC9kMUVaV0ZHV1lTUzdiYndid0NSRjlKS1dNU0NrLzdNMWQ5ZUhDTk0zN2ZUN2ZvOW4ydTF5dUk0UVF6NlVlTS9PLzI5cmFNdXVXWnVYMWVrdVkrYW5jSTdNcUZrSmt2WnVlb21uYWRRQituNzZ0cHFabWdoRGlHQURIQVRpS2lJcTZPd2N6YnllaTV4T0p4Q08xdGJWditQMytQVFA2VFEyVlJDcGd6U3JkRThDaHlMMWN2VHNFb0NENWxXbWY1SCt2Z1pWWXZCcldiTlhlc1B1bTl6NE16TXltcmJCbTh1NXBZMnhYeXdrQmF6YlRPbGdmc3JxYkRoNUQ3K3ZMZGFVQXdIZGcxYnkxNHdVTVRESjZTQWtFQXZzSkljb0FRRXE1S3YzRGZEWit2NzlDQ0JFVVFuakM0ZkNUQXgrbG91U1dYT1o2TzREL3JhNnUza2NJY1RFUkhVRkVFd0FRRVUwVFF0ekh6SXNOdzNoZVNubGZkN1Aya3AyNXYwREc2M0pWVlpYYjYvVVdDQ0VLaUtpQWlBb1NpY1JFVGRPbVN5bW5FOUZNSXFwS1huY2lnSWxFbENyWkV0YzByVmtJMFF5Z3hlUHhiRE1NNHd0bVhpeWxYQ2lFV056UzBySWtINnVBaEJDRlFvakxpV2dNZ0kyQlFPQURabjZ5dHJhMjMxYkJEQldHWVV5QmxVZnBzdVpsZlgzOU9zTXduZ0h3YmIvZmYyVi8xODFsNXU4Q3VBQkFlNnJVRm9CVGtsOEFPaHJDM2dDcm5tdW1xdlRrWEE2dWJEdVNkVUJUNVF2cVV0YzNET016Wmc2YnB0bnhQdGd3ak51WitWTFROTFBlN0U4N2RtenlPUlFDdUY3WDlhdlR4MUR5YmdRUlBhTHIra1BKZjRmRDRmQkJtZWNUUXJ3Z3Bid3gyVEQxS0ZqdlBUUm0vaU9BajAzVHRMVnladGFzV2FPSWFEOHA1VVhKMmFMekFPd3JwVHcvRW9sME9rYzRITDRsRUFob1FvamZHb2JoajhmajM0MUdvd3VTOFh4YlN2azhFUjNIek5lWnBsbWZGdXY1UkhSVnhxVnZ5WmdBOXhLQXJ5Y1NpYXVUcnlFVERNUDRFa0FMTXhjQldHYWE1aUhNUElLSU5tM2N1UEUzWThlT2RlM1lzU1BoZHJ2UGR6Z2NiekR6WGtSMGlKM25yV1EzckJPcDI3WnR3eUdIZFAwemN0cHBwMkgyN05uNCs5Ly8zcU56cGhLcEgzendBYTY4OHNwZXgzYnNzY2ZpcHB0dTZuajg3TFBQd2pTdFpuajMzSE1QUHZqZ0E5eHh4eDJJeFdKNCt1bXZWcG84OXRoamVPeXg3bi9mblU0bjNuLy9mYno1NXB0WXZIZ3hycmppaXAzR0xGKytITysrK3k2T1B2cG9qQnMzRGg5OTlCRSsvUEJEWEg3NTVkaTVBYk9pS0x1TFpBSDdSNWo1MyszdDdjdnI2K3NiTVRTV2NTVjZNeE15K1ViVHpvdGV2TDYrZm51Mm5ZWmhkTG8yRVNXNkc1OXZobUhNQm5BK3JNWkIxVFlPaVRQenE4ejhtSlR5aGZRUEJRNkhvekI5NEJCYTJnOVlTK0IvQWVCeEFKVURmQzBIckVSZUFheG1SNzI1Ry9zeWdKOEJjSGN6NW5NQUE1bThtZ2ZncCtpK0pNSTJaQzh0MEFiZ0hWZ05xYktkZ3dIOEI4Q0dYc2JZbFNPUWJNeGd3eHBrM0hEWVhSSFJMUUQyQndBaHhHTUF1bXowQVFCejU4NGQ2M1E2bzhsRUN3QnNxNmlvZURIVk1Yb0k2N2JiY2grdE1VMXpUWCtkek8vM0Y4Ymo4WDZwVjFOZlg3OER3M1BHb2F5cnEvc1F3TWQrdjMrV0VPSUVacjZRaUtiQ3FxUHFZK1paUkhSVVRVM05qMnByYTkvcnljbVRLM2JhMExsR2RXM211S3FxcXBMaTR1SVp6RHdId0J3aW1ndXIzSUNMaUZ3QWlwaDVJb0FBRVoyb2FWWWZub0tDQXFucitwZEV0RkJLV1E5Z29SQmlRWHQ3K3dZaFJKc1FvbjNEaGczdGE5YXNhVVUvM295U1VxWTZvUmN6YzdFUVlpcUFjM1JkL3hUQVBmRjQvTGxFSXJHaHZyNitwVCt2TzRnSXY5OWZMb1RZbDVsL0MydWxTZFo2Mjh6OEtoR2RyV25hUWVoRmd5Y2I2azNUbkp0dHAyRVlXVyttRXRFM2ljaE9qZmlkVkZSVWVNdkx5MDlQUFdibVpabS9JOHpjNjljZ1pyNGtXZDhZQUo1aTV1ZUk2UEdNTVdPSTZBRm12cDJJM2dlQVJDTFI1ZkwzVUNqMHBhN3JGeEhSVTdxdVgydWE1czJCUU9BU0l2SWxFb2tEWWJNRWs4ZmpTWlVTZVYvVHREQXplNG5vZWszVC9oc01CcnRxRFBZY013c0FQM000SEk5WFZGVHNVMTVlUGphUlNJQ1pyOVUwYlNhQTZjblp0WWpGWWszSjQ1YUV3K0ZaUUVlak0xY3EyYXJyK3ZORTVFaU92OGZwZEQ0dGhKakh6SmVacHZsNklCQTRrWWl1Qkt6ZUYxTEs5YXRXcmRxUi9CdE1nVURncVdRNWlsWHhlRnpWYmU2ajNUcGo1blE2VVZUMDFjU2IxdFpXeE9QV2E0N2I3WWJUNmN4MmFMODc1WlJUc0gzN2R0eDExMTJRVW1Ma3lKRW9MQ3pFRDMvNFE3UzI5dXd6cWFacEVFTGcxbHR2UlVOREE0NC9mdWRHMXYvNHh6L3c4TU1QNDYyMzNzTEZGMStNSC8vNHg0akZZZ2lGUXJqbGxsdjY2MmtwaWpKRXRMVzFOYnJkN2lOTTAzd0hReU54bXVsMTB6UnpkUlBmaVdFWVQ4Qks2T1JWYzNNemU3MWUyek1Xa2greTB2OUk3VWhiTnRXZDFCTEJTY2pSY0lldG9sZ2ZFdEhqUlBSa09Cek9Ob3R5Uk1aeFF5bVJ5Z0QrQytCc0FJL0FhdVkwMEU2QzFkanQyVjRjRzRiVmlmYnFMUHZiQVB3U1FGT1cvZjFoQmF4WkxyZDFNK1l2c09ySFp2TThnRE5nTmUvcXlrWllNOGY2NjJaRUFZQS93cXFSYXNmL0F2aXNuNjQ5YU0yWk02Zk02WFIybE85b2IyK3Y3OHN5NGdVTEZxdzNER01wZ0ZRaXRYalVxRkhmV0xWcVZjNVpDN3F1THdRd3ViZlg3c1pxMHpSbjJobW82L3ErUlBSQjJxYS9oc1BoQzNKMVcrNExLZVZ2QVB6Y3p0aEFJSENkRUtLalFRd3pmOGMwellmVHgyaWExcGhaYnFXM2RGMC9OYjF1cU0vbmM3bGNMbC9xY1NLUitHS0lOMUdLSjJlSkxRRHdlMTNYcndYd1V5bGxDUUJCUkVGTjA5N1NkZjNXdHJhMk8rcnI2OWVqSCt0ZUwxdTJyQW5BSjhtdkZERjc5dXl4THBkcm5LWnBZMkUxRUJvdnBSd25oTmlEbVZQTnI4WURxQlJDZEx5R09wM09aZ0JyaVdqdDJMRmoxNHdiTis1TEtlVnFJbHFkU0NSV2FwcTJqcG0zUmlLUjdlaUhGUXVwdXBuSnBjaTNPaHlPbnpvY2pnOTFYZjlQSXBGNHI2V2xKVExZeWtEMVZ1WjdSV1ordksydDdhcjYrdnFzTmJTRkVHOG52MGNIWTJBU3FSMXFhbXBPMHpUdDJ0Ylcxa1BzM01SbjVqK2FwbW1yckpGaEdKMmVZMGxKeVFnaFJFY3pWV2IrRzRETW13MkNpSHIxdTJLYVprZWRWMTNYRTBTME5MUDJmeUFRcUV4T1NnMTExeGNnRllOcG1rOGJodkVRRWYwNkVBaUVoUkEzTVBQVFBibEpRa1JIQXZnc0VvbDhHZ2dFZmdiZ1l5SXltZm5tYk1jdzh4dnhlSHdmbDhzVkt5OHYzMGNJOFZiR09hY1IwUVVBNEhhNzcremkvZk5Oc0JwazdqUXpNRmtPWUpOaEdBQnduNjdyemJCbUQ1T3U2NzlnWnArVWNsbFZWVlZKU1VuSnNjejhZd0RUQWZ5RWlJSU9oeU9pNi9wclJIUnZPQngrTHZQOFNtN0RPcEdxYVJwcWFtclEwdEtDVHovOUZBQlFYbDZPQ1JNbW9LS2lBc2NlZXl5T1BmYllqdkZYWG5rbDNuM1hhczU2NDQwMzRvZ2pqckIxbmZIangyUDI3Tms1eDIzZXZMbGoxbWttSVFRdXVPQUN6Smd4QTNmZmZUZHV2UEZHM0hQUFBaZy8zeXI3RVFnRWNPMjExd0lBcnIvK2VxeFlzUUllandjUFBQQUFpQWliTm0zQ0ZWZGNBV2JHY2NjZEJ5TEN3UWNmakdlZWVRYXZ2OTY1N3JTVUVxKzg4Z29BSzRFN2MrWk0rSHcrMU5iV1l1SENoVGpubkhOUVZ0Wmx5UmRGVVlhcDVCdXZ2dFp2VkhwcDhlTEZqYkFhOU5oaUdNYnRBSDZZZXB4SUpJN3F5UnZDY0RqOGhtRVlEUURLdTlpOVFFcjVPSUI1ZHBvUk1QUEU5SVpkUTJ4R0ttRE5uUGtBMWh2VnV3RWNqdTVuZlBhVkJxdHBWRzhTcVJKV29uUWtnRk5oTlUwU3NHNStiSVdWd096WlVwdmV1UnZXektsVDBUbVIzZ3hyeG1yV0R4WkoyMkY5S1AwbHJGbTZSYkNXK2JmQ2FoeHhWdksvL1VHRFZRZDNtczN4OHdGa0xlTXhYRlJWVlpXNFhLNTNVazNrbVBucCt2cDYyK1ZJa2pYNmRycDV4Y3p4OU5jRFRkT3VOUXpEMThXNGRhWnAzcDIycVRDNWpMTmZNYlB0Y3hMUlplbVBwWlIzOVhjOGZTQ0k2T0sweDQyYk4yL2VGYi9ySGVycjY5dDFYZjlWYWlZYkVkWDYvZjc5KzN2WmNwNUkwelJ2cnFtcGVZK0lyaUNpcndNb2tGSUtJcnJXN1hidkhRZ0Vib3RFSWoyckNkZUxPQll0V3JRV3dOcU03VTYvMys5S0pCSnVablpwbWxaQVJET0VFRG9SN1FuQUlLSktXSFV6cTFLL2cwS0lPRE8zYVpyV1JrUnRBQkxKNU5RbVpsNEhLL0c2RHNCYVpsNG5wVnlYU0NUV2J0bXlaWTNkbWVScENkVnlXTFhWajNFNEhFMUZSVVhMZFYxL3NLMnQ3ZEhCdkVMSHBsZVllUk1SaldQbWFpSTZ5K1B4Vk5mVTFKeFpXMXU3c0tzRFFxSFFhbDNYWlhMNTlZRFNORzBNZ0tETDViS2IyK2xVdjdRbjZ1dnIxMVZXVm5vQm9MUzBOQVIwTkdZN01HMVlJVE9QTlF3ai9XL0VaQ0lTNmRzU2ljVHkydHJhampKQTNIVzMyNnhMKzd1Um1yWFpNYU8rdWJuNUJ3VUZCUWNMSVY1bTVrUThIdTlSZlh3aWVnREFXWVpoSEJNT2grOERRSVpoN0p2am1LMTFkWFdMQUdEbXpKbXJDd29LOWdJQVpwNlJYT0Z4S1RPSEFMd0ZxK1JSOTdVWHV4Q1B4ODlyYVduNWN0bXlaVTFWVlZYdWtwS1M3ekd6UmtTSE9CeU8rNHVMaTE5aTVuWWlla0pLK1ZmVE5MY0FRSFYxOVZTSHczRU9NK2UxV2ZCUU5xd1RxUVVGQlhqd3dRZFJWMWVIODg0N0R3QncyR0dIZFN6UGIyeHN4TFp0WC8zc0xGMzZWVGt2cjllTEZTczZmMzRjUDM0ODNPNmRQMXZ0dmZmZStKLy8rWitjOGZ6M3YvL0ZaWmRkMXUyWS9mZmZIeHMyYk1BUGZ2QURYSHJwcFhqcnJiZXdjZU5HM0hUVFRSZy9manhxYTJzNzRtcHRiVVU0SE1aWlo1MkZkOTk5RnlVbEpXaHJhOE1sbDF3Q0FCMkoxSGZlZWFkVG92ZUREejdBK3ZYck1YTGtTQngxMUZGd3VWeTQ5OTU3OGF0Zi9Rb3Z2L3d5WnMrZURVM1Q4TmxudzM0eWhxSW93MGVWWVJpLzZ1bEJ6RHczeC9zeFczOG5wWlRwalhwVHk1cnMvbzJWNlBreXVKNTBtdTlLbkptZklhSkxrbytYQTNnaTJlSFVkbDNJNnVycVVpTHFWT1IrQ0w4cFd3bmdQRmpKd1hOZzFRRWRxS1VwTS9wd2JBdUFLMkF0Mzk4VFZ0SzNFVUFJVnIyMlhkSDFPVDJHZzJETmp0b0s0Q01BTDhKZW5keG1XQ1VDSGdSZ3dQcDlXUTdyT2ZUbkxLWURBRnljYzVTbEZjQkRzRDdRREd2RnhjVVBwNUtvQUw1c2FXbTVvSWVuK0Jxc1JIZ25YYnllQnBOZm1XcGhKZVFIaFZtelpvMWk1bFBwcTBhTG4wUWlrV3l6VUxlaTZ6ckhJOUQ1NXRST2I2U1oyVUZFUFo1NWF4akdjZWhjZnVTdnlScWR1MVE4SGovZjZYVFd3MnFrVk9Od09PNkdWYXBrT09EYTJ0cjNBb0hBQWdESE12UHZpV2dTckwvUGgvNC9lL2NkM2xaNS9RSDhlOTZyNFowNE84WkpIREFrY1dKWlZ5S2hqSlJaS0JBMnRJeFNWbHRtZ2Jic2xySkxvYVdGRnRyeUt5MVFhRXBMMlh2dlhldEtkdXdreENRbU1TYkRjWWFuMW50K2YwaHk1QzFuV0I3bjh6eCtzTzU5NzcxSHhwR2xjOS8zSENLYVYxWldkbjhnRUxnUmc3OTBQVnhSVVJGRzdIVXpZU1dBbHhNUGR0OTk5ekY1ZVhrbVltVUM5a0pzOWxrQmdFd2l5bVRtRENMS1p1WU1acDdlTlJsRlJEQU1BNFpoWU5La1NaZzBhVklUZ1BYTXZKYVoxeE5SRTREODVQRUp6SXlrSEpnZHdIaWwxSGdBODUxTzUwMGVqK2NacmZYaVVDaTBiQmlWak9yZzgva2VCSkNZaFVsdXQvczBJbnJFTUl3WFhTNVhTUzgzRTZKRXRBbXAxK1VlTmhLdlBmbjUrUXdBZHJ0OUdqTjNtblZMUk45RTdQMUJWeDNqbEZKM0lQWStBRVNVRmEvMTJna3pQd2FnMDh4N3JmVmtwVlJmTnp6dDhYRWR2MmZMbHk5dmNydmR0eFBSL3hIUk81V1ZsYWsybUFJQStIeStOejBlejV2TWZBMkFsMHRLU3JMRDRmRDZ5c3JLbFY2djE4N01iMnF0SC9ENy9ROG5qakZOODdlbWFUNXJXZGE3OGJyRy93TUF0OXNkaWNlM25KbmJETVBJaVVhamI4Y2JReVZUUk5UamE0M0g0N2tCd0U4QUlDOHZEL0dacVFBNk5Rek9BSEJsL044dWxGSTNKSStMT3hteHBxbGlnRVowSXJVL0R6endRSzgxVWkrOTlOSnUyeDU1NUJHVWxIUzdxWTVvTk5wclU2dGtvVkRmcTZXV0xsMkszL3ptTndnRVltVjAydHJhOEs5Ly9Rc3JWNjdFMUtsVFVWVlZoU3V2N0x3Uzg2Njc3c0thTld0dzhjVVg0NVZYWGtGdGJTMG1USWk5aDVzL2Z6NktpNHRobW1hbjhnQk5UVTJZTW1VS2pqNzY2STZHVnphYkRiZmNjZ3YyM250dkxGcTBDTmRmZjMyL3owY0lJWWFRUGRERGgvcis5SlZFTlUxejcrMWR6a2xFUjNrOG5sUS9LUHpUNS9QMVZuZVEzRzczcFVxcE5xMTFLUDZHYWs5bVByM0xySy90U1o0OXJMVnVaZWJIQW9IQXAzME5qTis1WGtwRVc1bTVHYkVHQnhxeHBiaVpYWWIzdGFSN3FOdUFXSExuV1FCSElMYUV2cWZhVnp0cVJ4UGg3UUJlajMrbFN5S0dOeEQ3SFFoaDRFbGNEV0JaL0d0WHlBVndPYll0TmUvUGFnQ1BZMlRXaGV4Z211YTV5Zlh4bVBtQzVPWTFicmQ3VDZYVUVmR0hVNVBHN2VYeGVDN0J6cHN0M0lHSW5rSS9DUWRtTm9tb0pPbngyMFQwVlQrbmJremwrbGxaV2VjaGFTWTZFZjJwaitHUCtueStTN3B1OUhnOGx3UDRmZnhoMU9mekZYY2RFMStTT3VER2pjeDhVZEtIWTFaSzladUVadVlnTS84MjFXc1EwUkh4MlkyOXFxeXMzQlQvbTVUNEFQVTlqOGZ6bE0vbjI1NFo5a09TMysvZkRPQmZIby9uYzJiK056UHZRVVFnb3ZGS3FhdE0wd3dycGU2S045b1pNbGF1WExrRndOdnhMd0N4Y2d6TVBONW1zMDJ3Mld6anROYjVSSlRvOGo0cDNuVitMR0ovazhZaGRqTmdMQkhsSWZiNm1SdGZmcHljS08wbTZYZXpZMXZTVE5WSkFINUlSR2M1blU2L2Facmx6UHhDTkJyOWNKaVdobUMvMzc4NGZuUGpES1hVVVlqOTNlZytrRm1uTUh0eVo3QURRRU5EUTBvM0lZbW8xTzEyZCt2MDNoTm03bmVGVG5sNStRcXYxenN4UHI0WXdFZk1mSzFTNm9IRUdLMzFyUURPVmtvVkpzV1IrRGRFOFVaSm5jb1NOVFUxamErcHFZbWk1L2NXLzBidmY2dXpBYUM1dWJuajMraXNXYk55aWVqYStPek1RMHpUUE5heXJHZjdlMjdKbVBrQkl2cEhTVWxKVGtaR3hyUE12QlhBOGVYbDVXR1B4NU5GUkNjQWVCZ0FUTk1zb1ZqaktBT3h1dkE5VWtxZHdNeU5nVURnWTlNMHV5WlM4K0xYNktheHNmR09zV1BIM3BOaTNMM3VhMjV1SG9uMWpBZkZxRTZrN2l6UFAvODhubjkrK3hzV2FxMXh5eTIzNE5sbk8vOWJYckprQ1JZdVhJam01bVpjZi8zMWVQbmxsNkYxN0hmOXhCTlB4R2VmZllZMWE5YmdQLy81RDE1ODhVVWNldWloT1BEQUE1R1JrWUdDZ2dJNEhBNzgrOSt4ZmhPMzNYWmJ4M21QUFBKSW5IcnFxUWlIWTUveHQyelpncWVmZmhwbm5IRUdqajgrMVFaK1FnZ2hCZ0VycGM0RjRPclN0Yk9UVUNnMDRBL21sbVY5Qk9DalZNWldWbGF1TkUzemE4U1dadlZVRGlBV0xQTzYxdGJXQVRYbUdJSTBnRG9BZjR0L2ZRK3hHVmR1eEQ1WU9oRmJUaTlpR0xFWnFrTU5BVGcrL3BXS0NHSzFLbE5LdkExWFhxOTNqTlk2dVpIV0s1WmxkWjFKNUVXc0ZpKzZiSjhQWUg1OE5udlg1aUp2eDVjTzkzbDU5RnhPQkQ2Zjd5Zjl4VzZhNXA4QWRDUlNpZWdXbjgvWFcxT3pnU0FBaWRuNVlPWk5HelpzZUN5RmVMb21LVHVtK2pDejZycWZpTjdXV3FjODR6L0I1WExOUk96R1RzSXI1ZVhsL1M0Ykk2SjJ5N0pTcXI4S0FCNlBaeXhpczl6NzVQZjdIemROODBNaTJnOEFtUG11NHVMaUYwWktQY3dFbjg5WFhsSlNjb0RUNmJ5Vm1iK0QyT3MvQTdoYWE1MVpXRmg0eTFCdnBCYXZlZHhUcVFBcUtTbXhiOTY4MlphYm0ydGtabVlhaG1IWTJ0cmFiSGE3M2JEWmJFWTRISjZnbEpvYVg4NCtCVUN4VXVwc29PK2IwTDJKMTNaZndNdzJBRlZ0YlczdjdlRFRTeXRtWGhML09mUTJ3MXdCR0kvWURkcGRTbXM5WGluVlBvRGZ4NE9KYVA5VUJzWm5NZmMzTEZwZVh0NEFBRzYzK3d5bEZJam90Y1EySU5hVWxabVJ2QzNCN1hhUGlTZWNtOXh1OTN3aTZxZ2wybCtmUHlKNnplZnpuZEJsODBSbURpWC9QTEt5c3U0bG9tbk1mQ2hpWlpEK2Fwcm1SNVpsYllpZlJ5UDJ0NkQzSnhtTmZteXoyV3hPcDlQRHpNOEQrRlZ4Y1hGZVRVM05WcTMxUzBxcG54UVZGV1hFWit5ZUJBRE0zR2VYOFBpUyswcjBrQ3htNXIzUVMrUE8rRFhhQWNEajhaUXpjMHExd09QWFhPN3orWHBhS1NJR1FCS3BjWmRlZWltbVQ1L2ViZnRUVHoyRkR6NzRZSmRlV3ltRnRXdTNyU0tiUEhreXJyamlDanoxMUZNNDhNQUR1eldiT3ZIRUUzSHR0ZGVpdnI0ZVAvbkpUN0J5NVVvME56ZmptV2Vld1RQUFBBTUErT01mLzRnYmJyZ0JqWTNkUHc4Y2V1aWhIZC9mZlBQTmVPU1JSN0JpeFFxOCtlYWJ1UFBPT3pGNTh1UmQ5RXlGRUdLWGlXNVBreU1pY21Mby95MThFMzB2dS9ubmtpVkwxdTNxSUlqb1BmVFJEQ1krKzZuVHpMWVI0bEhFNm43dWlWaVNZUTZBZVlnbGRHWmcxeTMvRnp2bUlNUStMS1hxYWZReXEyZ2tZZVpMaUtoajVtY2tFaG53VFA2ZVJLUFJNK05MTTcvcXJXYW14K041R1owVGdnUFZ0WDdjbGgwNFZ3ZlROTCtOem8zbUhrd2xaMjY2R2dBQUlBQkpSRUZVSVJHZmJkVGJQZ0xRYVg4OEdUSGdSS3BTNmdJaTZyaDUwODlzMlVIQnpEY1MwYXZ4ZUlweWMzUFB3UkFxMWJDelZGZFhyeTBvS0xoMDBxUkpLK05MZXJNcDFsSDhweE1tVEpnK2J0eTQ4NGRwalZpT0oxbjdXaTY1T3ZtQmFab3pFQ3QvRXp0Qkw4bTFwTm1wbW9nYUFheGw1cFhNL0g0NEhINnFxcXBxcDg5b1R3Y2ltZ1VBekx5NnAvMWVyM2N5TTZ0NExkb2Q1bmE3M1VxcGd3QmtkZjNaSzZYS21EbmxsUjNNL0FmTHNucHJXdGxKdko1K1NyeGVyMTFyZlJsaW5lZDlxUjZudFo2bGxFcjhMRmNRMGFsYTY0VktxYXZpSlRhNkptT0ltYThsb24zUjgyelA2ZkhhdjRubjhGMEEzd2R3bzJWWjc1YVZsWjFsR01ZbnpQd1hiRXQ0aG9uSURnQ21hWjZrbEhxbmE5SzN0YlYxWTE1ZUhvaG9BaEg5bDVudnlzbkpPUWJBUDVWUzd3UDQrYmh4NC9hcnJhMTlrNGhPQWJEY3NxemtabkxkK0h5K0d2U3d5c1BqOFJRRG1CbXZvZG9ubjgrM0FQMGtnYnZZYVUzelJyT2gvdUZ4MEhnOEhzeWRPeGVQUHg1N0Q3M2JicnZoZ0FNT3dLZWY5cm5hRVFBd2MrWk16Sjgvdjk5eDY5YXR3enZ2dk5QanZ0TlBQeDJmZnZvcHZ2T2Q3K0RIUC80eHNyS3kwTkRRZ0E4LzNOWTh0TFMwRk9lZGR4NFdMb3pWY2k0c0xNVGl4WXZ4NktPUDRva25uc0RYWDhkdU51NjExMTdZYjcvOStvMEhBSUxCWU1jZnZDVkxsdURNTTgvRVhYZjExWWhYQ0NHR3BOY3R5K3JXK0tRL1hUdXhkbEVmNzZpOFN4R1J2Ni85elB3V0VWM2VaVnNvdmp6MHNhMWJ0OTYrU3dQYzVtTm1QaDJ4dStZaEFHMklOUTFxQVBBeEVUMWdXVmJGSU1VeTJLTFl0Z1RkUUh6NUkyTDE0dVlnMXBWM2Q4VHFSbWFsS1VheFRRR0EyNUY2Q1lWVmlIWEhIZWtNQUJjbkhqRHpaeFVWRlovME1DN016SW5rVUdaU0VpL0N6RUVpNmpISmFCakdFOHk4bDJtYUh4SFJpejZmNzg2ZEczNjNwZjg3SlpFSzRNTEVOeHlUYWtLdzA3SlNacWJraEdjUCt3ZGNNcUs0dU5oSlJPY2tiVnJ0OC9sZVNPVllaczQwVFRQbDVDWXpINURxVEVPLzMvKzZ4K05aaG5qcEV5SzZEQ013a1FvQTlmWDFyZlgxOWI5eXU5MGhJdm9OTTRPSW9KUTZGVURMWG52dDlmUFBQLzg4NVdUVFNOQTFrWmVjUEFWUXA3VituNGcraVVRaVM3VFdLNVlzV2JJbURXSHVzTEt5c3QwTXd6amM1L005aktTNnVHNjMrMmpFVnFzMHRMUzB2TnpUc1pGSVpLRmhHT2doQ2RpdmVOT2dCY3k4SDJJMUxLR1VzZ0NBbVo4QXNEa3gxdXYxVG1EbXd3QzhndGdzMkxRdDFXYm0zeFBSVEszMTJSaEFzczR3akhueDR5dmlwVFdlQi9DOGFacmo0cTh0bnlZNnk3dmQ3ckZFOUZjQSt6RHpSWlpsZFcwS1NBQzh6RndOQUM2WGF4NHovdzNBQjVabDNRb0FnVURBOG5nOHZ5S2lHMHpUL0w1bFdmOGdvaFptem8yZjR3OWE2OGNRdnhtbWxISUFRRjVlM29FQUVJMUcxd2NDZ2RVZWoyZEpQR0g2ejJBdytLblQ2WVRXK2hEVE5OY0NLRVZzbGN2MnVnNEFpS2pmUnJTbWFUNExvQ3pWRXhOUm84L25rN3FvTzBnU3FVbGFXbHB3NTUyeDkzeEhIMzAwRGpqZ2dKU09jN2xjSFEycyt2TEpKNS8wbWtnOTRJQUQ4STkvL0FPYk5tM0NJNDg4QWlCV2U5Vm1zMkhzMkxHWVAzOCtwazJiaHVycWFsUlhkeTgvdDJqUklsUlhWMlBPbkRuWWUrL1lxcHdMTDd3UTdlM3RDSVZDdU8rKyt6cktBbHgwMFVYSXpJeVZ0TnQzMzMxeDVKRkg0cHBycnNINzc3K1AxdGJXYmpOZ2hSQmlxSW5mSlU2ZUNiaGRieHg5UHQrcEFFN3RhWjlsV2ZYWXNUZEJPMFc4aHBNTjI5NlVNdEp3Tjlubjg5MEg0TDdCdnU0UUZFVnMrWGRpeVVjNXRuVjVQd3BBU2trT3NjdllFRnVtM2ZkNndHM0NBUDRNb0hLWFJUUkVtS1o1RURyWFBPMXh5YUZsV1U4QWVDSit6UHNBRWt0QS8yMVoxdmNBb0xpNE9DOG5KK2ZweERGMnU5MloxTHp2UVBSUUlvR0lMbWZtc1FBUWlVUzJaeFpmY3JNbE1QTU9KMUs5WHU5MFpqNHFhZFByZnI5L1JTckgrbnkrVHAramVxaVIydTF6bHR2dEx1cTZyUzk1ZVhtbm9ITUMrWDZrK1BjdXZwVDYvSDRIYmg5bTVuOFIwVTN4eDdQTHlzck1RQ0JnN2FMcnBaM2Y3Lyt0eCtOcFl1YWJtSGt5Z0toUzZweXNyQ3huWVdIaGhVTjltZit1a0pSQTNRTGdCYTMxZjl2YjIxODNEQ05ZWFYwZHhqQ2YrV1lZUmlhQXY1dW1lVE9BOTRpb0hiR2JwOTlBN0dieW1UVTFOVDNXc0RRTTR6QUFVYTMxV3ozdDcwdHVibTRwZ0hmalA5K1Z6UHdBZ0RlRHdlQmIxZFhWYTkxdTkrbEtxWldJemN6OEV6TTdpZWc0MHpUTEFWeGhXZFliekh3Zk0vYy9JMnc3bWFZNUViSFhKaWNBZUR5ZTN3TzRtSm1mU0c2NGxBb2kraGFBSnIvZjM2bGtpV1ZaRjVpbXVaV0ludlI0UFAvVVdyOU5STGNSVVpDWkQ3Y3M2NDJ1NTNLNzNYc0RtRXBFL3hkUHVqNkYyRTMvN3lEcDVoWVIzY2JNSnhMUkgrYk5tL2NXWWlVWXBpS1dpSjFBUkhWSnA3M0FOTTNyQUdRemMzVkxTOHRuQUtDMWZvMklMaW91THM2cnFxcHFORTN6TkszMSs0WmhuQit2WmYzSVFINE93V0R3dXN6TXpGL0dhNUdmQTJBWk0vL2E0L0Y4T3hxTlhyaHAwNmJlUHE4Y1BaRHJpSjFERXFsSk5tM2FWdTg2UHorL2o1R2RWVlJVNEk0Nzd1aDMzTHAxdmErOEpDTE1uVHNYZDl4eFI3Y0dXQTBORFhqcHBaZDZPYkt6aXkrK0dMTm14VXBrbkhqaWlRQmlUYklTU1ZRQU9QamdnMUZRVUlDTWpJeU9iWGZkZFJkdXZmVlduSERDQ1Nncks4T1RUNDZZbXZGQ2lKRnJNTHFURHhVanV2bk5DTEkrM1FFSWZCUEF1UUFjS1k3L0NMRnV6S09oNFVKeXdoRFJhUFM1N1QzUm1ERmpIRzF0YlIxMzNwMU81MW5VdVl2MzB5VWxKVk9TajJscmE5dU1wSmxVaFlXRm1lUEhqNSt0bEVvcDJVZmR1OTNmYnBwbVNuOEhsRksvNmFtdUtET2ZqOWhNM2NUamxKYk5GeFVWWldSbFpYWDlITlhwZDY2a3BLVGJUS0pvTktyNnFuZmRRM3dYSmlXclF0Rm85SUYrRGhrMHpQeHNVaUlWU3FsRkFFWnNJaFVBZkQ3ZjM5eHVkeE9BdTVsNVBBQlNTbjF2d29RSm0rcnE2dnF0OHp1Y01YTmgvSGV4SGJGbC82dVorV090OVh2TS9NRXdMWEhRcDhiR3hycHg0OFpkVFVUZkFYQTRZcXNjdmdid1lDUVN1YU9pb21KNVQ4Y1ZGeGZuTWZNcEFKNk96N0FjRU11eWZHNjMrNGRhNnpjcUtpcTYxY0QzKy8yTFhTNVh0c2ZqZVFUQUtRQnVpTmVwdmcvQTZ4NlA1d1VpdXF5UFdzcDd1OTN1bEpiMm8zdERVYmhjcmtJaWVoMnh1c0dubUtiNXJOWjZNUkZsQklQQnkzbzZDVE0zQXZpeWgzTmxBemlHbWYrTDduK0hvK0Z3K0c2SHd6RVBzY1plWnpCenM5YjZSMzYvdjhmWmFZazZ2Z0NlUkt3a1V5YUE3OFFuUjNTSU40ZzZCOEE1U3FuR2VHbUViOCtiTjYrUWlCeGE2NVZKdzU4QXNFNXIzZERjM1B5ZlJEMW9wZFJEV3V0M0hRNUhPd0JZbHZVWUFESk44d3dpZXJ1OHZMekhzZy9NN0FBQUl1cDBveUVVQ21VNG5jNDdpZWg4WnY2b3RiWDFpS3lzTEpPWkgxSktWWXdkTy9ZbXY5L2ZiYVZIZkFic1dLVHd1WWlJREFBWlBwOXZNSnFnaldpU1NFM3l4UmZiWG11bVRadVc4bkdyVnEzQ3FsVUQ3dlBSTDRmRGdWVGViSVZDb1U2SjBtVE56YzM0KzkvLzNtbmJoUmRlaU1MQ1F0eHp6ejNJeVltOXg3UFpiTGp4eGhzQkFHMXRiWjFtcGI3NjZxdDQ5OTEzVVZwYWlrTU9PV1I3bjQ0UVFnZ2h4SzQwQTdIWnBZWDlEWXhyUld6RzNxaFlscHRvRGhTM3RyS3ljbVd2Zy92QnpCOW5aR1RzMGNlMUhrNitZZDhUaDhQeFF5TGFURVRiTld1U2lNNUxkV3drRW5rVVFLZWtRcnllMzNsSkNlQTFmcjgvcGVSeWZuNytZMFIwWEI5RGpJeU1qRzcxb3JYV1hadWk5TXJqOGJnQUpQOC9lNktpb21KQU4ydVlPZVVHVUVSa1ExSlN1VDkrdjcvQzQvRTBJWlpNUWFyTmE0YTVpTi92WCt4MnUrMUU5QkFBeGN3aHBkUjVwbW0rYjFuV1V4akJOMldZK1M0QTVaRkk1UE9XbHBhYWxTdFg3cXp5R2tOU2JXMXRlMjF0N1owQUJsU21KQ2NuNTJJaUdodU5ScmUzUEpUMisvMjkzVFF4UEI3UGFjeDhDNEFpcmZXZGZyLy81dmcrMCtQeC9EaStiNGxwbXI4S0JvTjN4T3ZoZG9qL0xlaTNzVnhjcDNKRjhabW83ekh6bUVna3NvL2RicitFaUJiSDYraS9rcEdSY1liYjdRNFNVWWladzRpdCtpQWlxbVRtRzB6VC9ENHpPNVZTam1nMHVzSXdqQU1ScS92NktOQ3hkTjlMUlBzdzgzR0lOVGpjUWtSL1l1WjFSSFFoRVQxdG1tWWpnSmVKeUsrMS90d3dqT1ZhNnpabS9nR0F6eEtscG9xTGkvZm9yUkdleitjclIyeFZFVXpUZkk2SVRyZmI3UjhDZ05hNm96YXAxdm9ydjkrZmFCNUlpU1IwSXYvaWNEZ3VkYnZkaWVFVGlXZ21nT3JFT0NLeW1MbGNLWFV4Z0JabVBob0FvdEhvV2dDWU5XdFdibloyOWcrWStSb2ltZ1RnUWFYVUpjdVhMMjhGOE82c1diUEtzckt5N2xOSy9jbzB6ZU9WVW1lVmw1ZDNxb25MekpmMDhUdlR3ZVB4TEFLdzNUZFJ4VGFqTXBHNmZ2MzZIbWVIdnYvK3RnYWtIbytuMi83QmR1ZWRkM2JVUXcyRlFuanNzVmdEVWNNd2NQcnBwM2NzcC9qcFQzL2FhOG1BMy8zdWQ5aTZ0Zk9LZzRhR0JqUTBOT0Q4ODgvSC9QbnpVVmRYaDRhR0JqUTJObUxqeG8zZGx2WW5ac2llZE5KSmtrZ1ZRZ2doeEZDVWoxaHpxYjFTSEI4QmNEMWlkVzlIaXptSmI1aDVlMG9aVEhTNzNaY3BwUWE4VkhVbzBscWZSRVFkSFZhWitmOHdoR2IvTS9ORnliTjh0ZGI5enBhTnp6WktITC9Kc3F4eHFWN1A0L0hjaTZRYXVpblE4YzdsKzhhdk4zY0F4dzVyZnIvL1lkTTBwOGNUSDFuTWJBZHdUVmxaV1dVZ0VQZzgzZkh0Q242Ly93TUF1N1lEOHdqZzlYcW5hNjJ2Wk9hLzcreFNGeDZQNXhCbWZnUkFBUkV0Withai9INS84ckxWaU0vbis3M0g0M21PbVI4bW9wc3pNakpXWVZ2NUlRQTcxbXhLS2JWWmF4MGlvdU1xS3lzckFaeHZtdVpyUlBRREFKY0FtS2lVTW9CdHBSOFNFbzhULzFWS25jWE14d040MisvM3YrWHhlRDRHc0U5OGVCT0FENGpvKyt2WHIzOGlVVHJENi9YZUhvMUd2MFZFSndJNEJNRHA4VVpWeTF0YlcrZG5aMmN2UVZLanY5NlNxRjFabHZWdmo4ZHpPQkY5VjJ0OVowVkZSVjB2UXhVUjNkalh1ZUkxeGc4aW9vUGltKzczKy8zdm1LYjVTeUp5RUZFVGdMc1RNNW96TXpPL3pjeDN4Uk91cDNjdFdSQnY0dnA5MHpUZklhSmZoOFBoYnJYNGllaGUwelR2VHVHcHBueXpUUFJ0VkNSU2t4T0p6enp6RFA3em4vL2dpQ09Pd0pneFl6cTJOelkyNHJYWFh1dDR2RzdkT3V5KysrNUl4YUpGaTFLcWtWcGVYbzdMTDcrODMzRTlxYTZ1eGozMzNBTUFtRE5uRHM0NDQ0eCtqM25ycmJmd3pEUFBBSWk5WUNVS2d4OXp6REY0N3JubnNHclZLalEzTjZPdXJyZlhpYzZTU3g4SUlZUVFRZ3dSR1lnMVpqZ3N4ZkVNNEdVQUE2cGZOcHdWRnhmbklkWWtEUUJBUkxYOUhLSThIczhzWms2dWRYVzRVdXB3Wmo0cTFhWkVReGtSWFpUME1Cd01CbnVjemRQZTNtNWtaVzM3M0JwdnFQUEVRTHBrSjEyejl6cGZTZUwvdjVMZjdGY0dBb0gzZXh1ZkZKdVJsS3dZaktSd0xZQjk0OThYZUwxZWUzbDVlWGdRcnB0MjY5YXR1MnZTcEVuVEFaekZ6SXFJdkVxcHZ3STRHQ040VnFyb2s2RzFYZ3lnWGluMTQ1MTk4c2JHeGcvejgvUGZBUENDeitkN0FyMHM1WTUzZ2wvb2RydFA4dnY5anllMngvc0xET2pGMitmelRVaCtYRjVlSHA0N2QrNitWVlZWSFhXd0xjdjZMNEQvSmcxVFJVVkZEcWZUYWJmWmJQYU1qQXpWMHRMQ0FHQVlCaXVsR0FBcUt5dTN1Rnl1VDJ3Mm00by9senNBRkRIemU1WmxXZWpoeGxiODllWEYrQmRLU2txbTJPMTJGek0zTEYrK3ZLbWtwT1RBNnVycTVvRTh4emoyK1h6bklsWWFxTmZuRHlCcVdWYS9EYUI2WWxtV3M2ZnRmci8vOGJLeXN1cEFJRkRWei9GL0t5d3NYTnkxSHJObFdWTjZPMGJzT2lNNmticHExU3BjZE5GRldMOSsyeXFZWURCMlU4Sm1zMkhSb2tVb0xTMUZOQnJGZ3c4K2lKYVdiYVZkTHJua0VoeDExRkU0N2JUVGNOUlJzWkpTTTJmTzdQRTZobUVnK1ExV2J4eU9WTXQxZGZmd3c5dHFOcythTlF1SmpwRjl1ZmZlZXdFQXVibTVXTEJnQWQ1NEkzWno0L0xMTDRmVDZjU2hoeDZLOTk1N0QwOCsrU1RHalJ1SDhlUEhZL3o0OFJnM2JoeDhQaDlxYTJQdnNYLzV5MS9pRzkvNEJzYVBINy9kOFFzaGhCQkM3Q0tIQUxnQXNZUnFLcllpTm50MVZDenBCNENzckt5OExwdDZYWkpybXVidFJIUXhnTnhlM212YXcrSHdmSWZEWVVRaUVhZFN5aUtpUkVPa2g0am95dVRCek93RE1DMytmYTFTYWo0QU5EYzNOOVhVMUVSS1NrcHkwUWZETU93Mm0rMExJdXFwZ2NFbDdlM3QvVFkycWE2dWJrMStYRlpXTmhmQXdxUk5UMVpYVjYvdDZkanM3T3pzTGwzS1d5M0xlcVNvcUNoai9QanhLWDJnRG9WQzBjckt5azF1dDdzb2xTUjBYbDdlbVFBNnpwMUs3ZGJpNG1JbmRUNzVZQ1EwTytvL0VwRUtoVUk1QUViRnpJdjYrdnJXM056Y24yWmxaYzBCc0Q4UlJabDVvZHZ0dmlzVUNsM2RkVG0xR1BtS2k0dHRSSFEyRVcwb0x5OXY3ZitJZ1ltWEd2aCtpc04xY2hKMVowcE9vdloyN2RyYTJuYkU2dW4yS2JuT3JNL25lMnFnc2NSZnQ5Y21QZDZlSkdyYTlaZEVUUmlOVGUyR3FoR2RTSjA0Y1dLbkpHcENUazRPOXRoakQ4eWRPeGNUSjA3RVRUZmRoTmpNZEdES2xDbG9hMnZEbGkxYjhPS0xMK0xERHovRVZWZGRoU09PT0tMWDYreU1abE1KKysrL1A4YU9IUXNBbUQ1OU9qWnYzb3k3Nzc0Yjc3Nzdic2VZcDU5K0dtKy8vVGIyMldjZjdMZmZmamo1NUpOeDhza25Bd0FLQzdlVkJTc3JLME50YlMwdXV1Z2lyRmpSdVFIcHRkZGVDd0R3ZXIzNDJjOStocTZ1dmZiYWprVHE5T25UTVhueTVHNWpoQkJDQ0NIU2lBRE1CZkFZa3BKTy9RZ0QrQXVBVjNaVlVFT1VQZmxCdkhaZGorS3o2M3BNYm5LTXM3S3ljaE1BbUtaNVFWSVNOUXJndHZpc0p3Q0F5K1h5Mkd5MjVNWUR6eVh2Qi9yLzRHdWE1cW05SkZFQjRLY0EvanJRcEpWaEdNbXpVY0hNZis1dExETm5KeitPTDh2RXVISGpmc0RNZjB6bGVuYTcvUXNBeFFNSThZS2s3NXVDd2VDanZZNk1jemdjblg1R3pEekZOTTJCSkJVR1BPT0RpRG90bTQxR296M091QnFwNGpQZ1RuYzRISzh5OHl3QVVhWFVlVTZuOHkwQXo2WTdQakc0NHN2SWE5SWRoeEJpMXh2UmlkU2NuQndVRkJSZy9mcjFNRTBUKys2N0wvYmVlMi9zdGRkZVdMSmtDVzY3N1RZOC8venpDSVZpNzcweU1qSnc5OTEzSXo4L0h6ZmNjQU0rL3ZoamJONjhHZGRkZHgzZWV1c3RYSFBOTlIxSnptUTdzOW5VN05temtaMmRqYVZMbCtJUGYvZ0RQdjc0NDI0MVN3Rmc4K2JOZU9XVlYvREtLN0hQQVNVbEpWaTRjQ0h5OC9NeFowNnNCTlpCQngyRSt2cDZuSExLS2ZqVnIzN1Y0L1VNUThwa0NDR0VFR0pZbWdYZzc0ZzN1MGxCQk1BREFHN1laUkVOVVZyclRyT2ppS2l2cFZUVnZXeC90YTJ0N2ZSbHk1WnRCR0tkNndGY2s3VC9IL0VscFIxc050dFZYZUo0TVBXb2djTEN3a3dpdXJYTDVnb0FydmozdTJka1pGd0hvTSthZGNsS1NrcHlBSHd2OFppWnF5ekw2cm5aUUd4L2RwZGFwYnQweHBOcG10OEVNQzlwMHlPcHpMSnlPcDJkWmozRVo2ZG05eko4WituMGV4UUtoWGI2TEx5aHJycTZlclhiN2I0QXdPTUFKakJ6TGhGZDVISzVQaDVvY3pBaGhCRER3NGhPcEFLeGhrMUZSVVhJek16czJQYmtrMC9pdHRzNk45SEx6OC9INzMvL2UreTU1NTRBWXN2aUgzMzBVZHg3NzcySVJDSjQ3YlhYWUZrV0hucm9JVXlkT25XbngzbjU1WmZqd3c4L1JEVGFlem1qczg0NkM4Y2VleXplZlBOTnZQSEdHMWkyYkZ0cHB1cnFhbFJYVitQKysrK0h5K1hDZ3c4K2lQbno1MlAyN05uOWxnQVFRZ2doaEJobUhBRE9CMkFPNEpoM0Fmd2FRTXFkekVjS3A5UFp5TXhSYkdzMDBXdE5OU0x5QTNnZXNWbTc1Mk5iVW05RElva0tBUG41K1ZjUzBZeWtRNHROMHp6TXNxelhBY0RqOFh3YndIY1RPNW41N1lFMlg1azBhZEo5QVBaSU9zZW5XdXR6bFZLVlNjdllyL040UEcvNGZMNzNVam1uMCtuOEhvQ09VZ2RFMU90czFQZzFaM1o1TDkydExBSXpOelB6VDVLM0thV09CbkI4S2pFbDYxSzdGZEZvdE45bC9mSGpVbXZ1c0hNbFppT0RtVU0xTlRYRGNsbnRqdkw3L2UrWnB2a1h4RzRzMkFBY1poakdJWWpObGhkQ0NESENqUGhFYW1KMlpyTGpqejhlVHo3NUpKWXVYUW9BT1BUUVEzSGxsVmRpNHNTTzl3SWdJcHg1NXBrd1RSTlhYMzAxMXE1ZEM2L1gyMk1TOWZEREQ4ZVBmOXgvUFdtLzM0L3JyNysreDMybm5YWWEzbnV2Ky9zL204MkdBdzg4RUdlZGRSYm16bzAxd3p6MzNITng3cm5ub3E2dURxKy8vanBlZSsyMVRrblZFMDQ0QVFDUW1ablpLWUVzaEJCQ0NERkM1QU00QnFtL2wyMEFjQ2VBMWJzc29pR3N2THc4YkpybUdpSXFpbS9xZFptNVpWa0J4SDYyaVdYMXZRMGR3OHhCSWtvczUxNUlSSzk1UEI2ZjF2cHZ6SHhyNGxpT0ZSbTlzcmNUOWNUajhkd0c0Snd1bTY4S0JBSlZIby9ubjlnMnE5VE96RTk0UEo0RGZUN2YwdjdPUzBRWEpyNW41dWFtcHFZK200NFIwYXd1bTdwMVpTZWlvR1ZablpwVm1hWTVoWWdHbEVoMXVWeVRtUG1FcEovYnU2bld6dE5hZTVWU3ladFdNdk5iQTdqOHZrUlVNb0R4WU9iZGszNC92c1RvYmJJVUJmQm5JdHFmbVE5bVpnUEFyY1hGeFcvVTFOUnNTSGR3UWdnaGRxNFJuMGp0aVZJS2wxNTZLWjU0NGdtY2NjWVpjTGxjdlk2ZE4yOGVGaTllalB2dnZ4K1hYbnBwajJNeU16TlJVRkRRNzNYWHJGblQ2NzU5OXRrSEN4WXN3S1pObTdEYmJydGg5OTEzaDh2bGd0ZnI3YldSVldGaEljNCsrMnljZmZiWldMMTZOVjUrK1dWVVZsYmk2S09QN2piV01BeDBlWE1saEJCQ0NERmNaU0JwcG1JL2dnQitCZUNOWFJmT3NGQU9vQWdBbUxtMHVMallHYS9wdDEwc3k3cWlwS1RrdHhrWkdUOUZyS1pub3NTQ1J5bmw2VEw4VHN1eS9wZktlYjFlcjUyWjd3WHdveTY3SGt3c3dTZWlxNWo1V01SbmxoTFJSR1orcDZ5c2JGRWdFUGkwdDNPNzNlNzlzYTBzQUFBOFdsTlRzN1dma0xyT3l1aXA5RUdtYVpySlpRNUFSQXQ3R05jbm04MzJReVRWS2lXaWxHYWpBb0JTNnJqa3g4ejhsR1ZaVjZSNnZNZmp1UmRBeW9uVWVObUZqdkZFTktEWnhpT05aVm4xTHBmckNxWFVtMFNVUjBSNzVPYm0zZzdnQittT1RRZ2h4TTQxS2hPcEFMQmd3UUlzV0xBZ3BiRmp4b3pCVlZkMUt2R0VoUXNYb3J5OGZFRFgzR2VmZmZvODVzOS83bk5sVVorbVQ1K09ILzJvNi92TmJhNjU1aHBjYzgwMXZlN3Y2dmJiYjhmdHQ5KyszZkVJSVlRUVFnd1Jmd1h3SjhScXBJNWFSUFEyZ0pQaTN6dnk4dkwyQi9EbWpwd3ozakg1cXRMUzB0dHROdHZOUkhSSjF6SE1ySWxvQ1dMTndiaXY4N2xjcmxsYTYzOFFVYWMzNmN4Y0hZMUdPNVovbFplWGYrMTJ1eTlVU3YwejZmbE5WRXE5NTNhN3IvTDcvWDlFRDdNamxWSVhKaitPUkNMOUpTb1ZnRU9USG4vdDkvczM5ekF1aTRqNmZlTWNqVVpWOHNRR0lrcitlU2drSlkrWmVaMVM2c24remdrQXBta2VpYzUxVlFFZ3BjUjEwdldjQXlrSE5uSGl4UDNSdVlsWlNxVVZScktLaWdwZldWbloxVVQwbDlna2JKem9kcnZ2OS92OW42VTdOaUdFRUR1UFRGRVVRZ2doaEJBajFhY1lwWFZSdTRwR28wL0ZsOWdubk5UZk1VVFU3NlFMajhmanRkdnR0eExSZWIyY1F3RjR4RFJObjl2dFBxcW5NVjZ2Tjh2ajhkeGdzOW1zSHBLb1h5bWxqcXlvcUdoSjN1NzMreGZIWjY0bVg4dWhsTHJiNC9IOEwxNmpOZmthRTVqNTVLVHpmbEJaV1ZuWjEzTnp1OTNmSUtMa0prN3Y5elcrUDBxcFRpVVZpS2lqbzZ4cG1vc0FURStLNzRIeTh2SndmK2VNTjgrNnA4dm1DQVl3QTl2cjlVNGxvaU9TdHpGemZ6Y2VUa3dheTZGUTZKbFVyemVTTlRVMVBjYk1IOFQvcWVVVDBia0ZCUVY5TlhjVFFnZ3h6SXphR2FsQ0NDR0VFR0xFcTBZUHpZRkdvMEFnOEpWcG1xOEErRFlBTVBOcFhxLzN5dkx5OGs2ZDFzdkt5ZzVXU3MwR01CNUF4eEw5ZUxNcXVOM3VJaUxhbTRnT1l1WWowRXU5VldiK05Ea3BTa1J1SW5yQk5NMTNvOUhvVlJVVkZaOFVGUlZsakJzMzdnZGE2MnVJYUxjZXpsRkxSTjhxTHkvdnNiYXRaVm1YZVR5ZWlVaHFhaFZuQW5qSjQvRXNBZkNQVUNqMEQ2MzEyVW4xWE1ITS9TNmJKNkp6dThUelZDOUROL3A4dms0TnZEd2VUeEV6SDh2TTdVVEVwbW4rZ29nNjFYeGw1dVM2WDhtelphT1JTT1QrL3VJRG9KeE81ME5FdEdlWDh6NWpXVmEzMnB6RnhjWE92THk4cndDRUFiUUNDREd6MGxvWEVaR2p5L0JlTzg1N3ZkNHNyZldwU1p2ZVdMSmtTZTgxekVhUmxTdFhialZOODI0QVpVU1V3OHpmbnpCaHdsL3I2K3Q5Nlk1TkNDSEV6aUV6VW9VUVFnZ2hoQmdkZnB2NGhvanlvOUhvMlYwSEdJWXhsNGorUkVTM29QUFM3ZHE1YytlT1UwcDlTRVNQQTdpWWlIcEtvcTRCOEczTHN2Wmg1c09ZdVZOekppTDZwczFtKzhEbGNzMGFNMmJNTndIOHZwY2s2a2RLcWYxOFBsOU5IODlIKzN5K013RDhYeS83NXdFNHY3MjlYUU00UCtuYzYwT2gwSC83T0M5Y0x0Y3NJam83NlpoUVUxUFRDeDBYMXZwNXhKcHlIUk9OUms5SGJCWm94MWMwR20wam9ydVVVdmNsL1R4M1R6b2ZLNlhlQm9EUzB0TGRBUnlSdE8vNVZCS1RicmY3V0NMcU9yTzRqWm12N1dsOFRVMU5rSm1yQUV5Snh6S2JpUGJxbWtSbDVtYkRNUHk5WFplWnp5R2kvTVJqSXZwdGIyTkhJYllzNnlrQUx6QXppQ2hMS1hWMXVvTVNRZ2l4ODBnaVZRZ2hoQkJDaUZIQXNxdzNBTHlhZUt5VStvWFg2KzIwN0ZocjNhMXBFRE96MXZxMXFxcXFScTExajgxem1MbU9tUy9kdW5Ycm5qNmY3NVhFOVpxYW1sd0Fia0pzRm1UQzd5b3FLcFlIQW9GWG1mbmM1SklEekt5WithNWdNSGhRZVhuNTF5azhyYWpQNXp0ZmEvMUR4R1paSm10aTVtTnpjbkxtRTlITXBPMS9xNjZ1RHZWMVVpTEtZdWF2a3g0dlRtNU01ZmY3YTMwKzMvTStuKy81UUNEd2F0ZmpBNEhBVjRnbGxYdnpsOFJNVzd2ZGZnRWxGU2pWV3FmVVpNcnY5eitOV0tPdmptWDRXdXRyL1g3L2lqNE9lenVGVS8rbTYwemxCSmZMbFEzZ0Y0bkh6UHg2NHYrMzZCQU5oOE5YQXRqS3pGQktIZXR5dVFyVEhaUVFRb2lkUXhLcFFnZ2hoQkJDakJKYTYwdXdMZUU0Vld2OXkrVDlvVkFvRUU5bWhwaDVBek4vUmtRbkJ3S0I5d0hBNy9lL3lNelBBTEdabmN6OENHSXpVSXNzeS9walRVMU5wM3EwTlRVMVFaL1BkeU9BdlFHVUE2amN1blhyOVluOWxtVTlRa1NKeDB1WStadVdaVjNSWDZLeks3L2Yvd0F6bHdCNEtoNGJhNjNQdEN5ck9ybkpGRE5yQVAwdW13OEVBbFpiVzV1Ym1kOWc1aUFSM1RDUWVPTFgrcURMWTJibVdtYSt3YktzUzRIWWNuc0E1eVNOcVFrRUFxK2xlZzJmejNjL014K0pXQW1MQi8xK2Y5ZDZxWjFvclh0TXBNYVQyVjhBK0tsbFdUZjNkcnhoR0Rjak5xTVZBRnExMWhlbkd1dG9FcDlSblBnNVppaWxlcHdsTElRUVl2aEp2VFhqRUZCVTdQb0c3UFJVWG03dWxELzg5dGM0Y09IKzZRNUpkUEh4cC8vRHBUKzdCaHMyYnR3TXhnbTF5L3lwM1BVV1FnZ2hSb0s5QWFUU25ia1d3TXgrUjRtK3pFRHM1OWlmaHdEOEdFRHpyZzFuZUhHNzNUOVVTaVdXdzBjaWtjZ0JGUlVWbnlRTk1RQkVlenZlNi9WNnFwUFhBQUFnQUVsRVFWUk9qVVFpNHdLQlFOVUFMMjB6VFhPU1pWbjFYWGQ0UEo1amZEN2ZpMzFkTjFWbFpXVW1FYm44ZnYvRE8zb3VBRGEzMjMyNDMrOS9jWHVPTFN3c3RBTkFYbDVldExxNk9neUEremxtdTNpOTNqMEFyRTZoUVJYTm5UczNQeHFOVW5aMk5yVzN0K3RnTUJnWk0yWk1XMy9IZWp5ZWhjejhkcnlCR0FDYzYvUDVIdHdwVDJBRW1qUnAwdVRkZHR2Tmoxaml1VFVVQ2sycnFxcHFUSGRjUWdnaGRzeXdhallWMFdxampkRWVEa2V3Ym4yMyt1bGlDTmpRc0JIdHdTQ0lFWXBHV1A0bkNTR0VFRUlNTVg2Ly82OGVqMmRQWmo0Y0FBekR1TmJyOVo2U2xFanJNNWtaWDNLZnlyTDdyaUk5SlZFQndPZnpQYmNkNSt0UklCQ3dBSFFyVWJDZEl0dVpSQVdBU0YxZFhhVC9ZVHV1dkx6OGl4U0g4dllrOHdvTEN6UGp0VmNyNDdVL241SWthdC9XcjErL2Z1clVxYzhZaG5FK00yYzVISTZMQWR5UzdyaUVFRUxzbUdHVlNHMVZ6ZXZ5a04wWURBYUxLcFpVNGJoRlI4THBkUFovb0JnVTRYQVlTNnFxMGRyYUNnQmJFZEk5dmxFV1FnZ2hoQkRwNWZQNXJnSndWYnJqRU1ORFhWMWRXMTFkM1ZIcGptT1k0ZmIyOWp1eXNyTE9CSkRGek44dEtDajRjMzE5ZlVPNkF4TkNDTEg5aGxXTjFNYWFtcTBhZUlpWjhkb2JiMlBGRnl2VEhaSklzcWF1SHMrOStBcTAxb2d5L3JwNmRlV21kTWNraEJCQ0NDR0VFT213ZlBueVZjejhKQkZCS1RVN1B6OS83M1RISklRUVlzY01xMFFxQUVRUlhNek0xb2FHQmx6emk1dXdjbFV0dE5icERtdFUwMXFqOXN2VitNbFYxMkh0dW5VQWMyVW8yaXhMZllRUVFnZ2hoQkNqV2tORHcyWE1IR0ZtdzI2My93TERyRStKRUVLSXpvWmRJdldyWmNzMklrcm5ncm15ZXRseS9PaVNuK0NwWjU1SE9OeGZYWFd4SzBRaUViencwcXU0NE5LZm9iS3FHc3pzaTJnNmIyMU5qZFJIRlVMMHFxQ2dJR3ZXckZtNTZZNURDQ0dFRUdKWHFxdXJheVNpSjRrSVJMU3YyKzJXV2FsQ0NER01EYnRFS2dEVXJ2QUhkSVRQQm5QZHlsVzF1TzdHVy9HemE2N0h1blhyMHgzYXFMSitRd091L3NWTnVQTG5OK0R6RlRWZ3hrWkUrYUkxbi92L2wrN1loQkJEa2pGdjNydzl5c3JLenB3OGVmSWRUcWZ6OEhRSEpJUVFRZ2l4cTdXMHRQeUdtVFVSS1FCM1k1aCtEaGRDQ0RITW1rMGw0UzlyS253RmU4emJ6MkV6SGdxRnc1N25YM3BsN0llZmZJYnZuWG9Ldm5YSVFaZyt2UkM1T1RucGpuUEVhVzVwUVYzZFYzajlyWGZ3ejhmK2kzWHIxd09NclF4WXdXRHdySzlYTGYweTNURUtJWVlldDl0OUVCR2RTMFFtTXhjQmVCZlN1VllJSVlRUW80RE5abHZKekd1SWFBWVJlY3JLeWc0TUJBSnZwVHN1SVlRUUF6ZnM2N09NS3k3T3k3UGxuQWp3SlVUa0JZQnBoYnZCN1NyRjNoNFRCK3kzRDJZV3pVaDNtTVBlNmpWMWVQL0RqL0UvbndVclVJa3ZWNjhCQURDamdyWCtJN2Z6RTlKY1NnZ1JSeVVsSmRrQXhqbWR6dU1CL0lTSWloSTdtYmtad0NMTHN0NUpXNFJDN0JwN0EvZ3NoWEcxQUdidTRsaEd1aG1JL1J6Nzh4Q0FId05vM3JYaENDRkVuK3hsWldWL013empUSzAxbVBuM1c3WnN1YTYydHJZOTNZR2xROEVlODZZNTdMWTkwaDJIRUdMb0N3YURxNGJhaEwxaG4waU5vNEtDZ2t3alorSXhoc0tWaVlTcVlSaHdPaHpZczNnUGZPZWs0M0hjb3FPUWxaV1o3bGlIaldBd2hHZGZlQW4vZWVKcExGMitITUZnQ05Gb0ZBREF6SldhY1dla3lmWmtmWDE1R3dCT2I3UkNpQ0hBNW5LNVpodUdzWkNJRG1MbWJ4RlJmcGN4RWEzMW5YNi8vK2RwaVZDSVhVc1NxWU5IRXFsQ2lHSEZOTTN6QVB3WmdKMlo2eUtSeUVGTGxpejVJdDF4RGJhaUluY1JNdmhCRUdhbk94WWh4TEN3R20zMDNkcGFmeXJ2K3diRmNGM2EzeFhYMTllM0F2WC9MaWdvZU02V08vRkVSVGdoRW8yV1JWcGJkd3RVTHNrSVZDN0J6Mis4RmZ2dU14OEw5dmJDTEN2RnhJa1RrSmViaTd6Y1hPVG1qdDR5QU0zTkxkamF0QlZidHphalllTkcrQU9WK09SL1BuencwY2ZiQmpFSEdmZ0tSSlhRL0V4TFkvanhEUnVxNVVPSkVBSUFqTEt5c3VPVVVxY1JVU2xpQ1k0TUlnSno3QjRMVWV5K0hUTS8wOXpjZkhQNlFoVkNDQ0dFR0h6aGNQZ3ptODIyam9nS2lhalFicmNmQitCMzZZNXJzSVdjMnVrZ0dnTlFScnBqRVVJTUE4eGpRazd0VEhjWXlVYktqTlNlMkdZVXUxd3d5RTFFQjRMWVM2QlpTRW9lRjB5ZGdpbVRKMlBxbE1tWU9uVUs1c3phQzNzVzc0N3BoWVhJeXh1NXphU2JtcHF4ZWswZGxuMitBaXUrV0luNitxL3g5ZHAxV0x0dUhiNnEvN3BqSERPaUFLOWd4di9BL0k0bTdWK3pYRmNBMWFFMGhpK0VTRDhxTGk1MjVPYm1UbUhtTTRqb0tpSWFBNkFqY2RveGNGc3lsUUhVUmlLUjR5b3JLeXNIUDJRaEJvWE1TQjA4TWlOVkNESGNHS1pwdmd0Z1B3Qmc1dFZ0YlczemxpOWYzcFRtdUFhYm1sNDhkN2F5MlNlbE94QWh4TkFYSmQyd1ptbEZOUUNkN2xnU1JzcU0xSjVFdnF5cDhBSHdUWjdzK2pkeWtPMHdhSVlpUG9JSXh4TlJhZjNYYXgzMVg2L3RPQ0F6TXhPWkdVNDRIRTdrNWVaZ1psRVJpbVpNdzU3RmUyREc5R21ZdmRlZXlNN09TdDh6R3FEVzFsWXMrM3dGMXF6NUNzdHJ2a0R0bDZ1eHF2WkxiTm02RmFGZ0NHM3RiV2h2RDNaTmZFUVlYQW5HYzRqeWk2MFJYVXV0cW5uZHVvcVdkRDBQSWNUUVlacm1EQUFuQS9nbWdFT1VVam5NM0MyQm1zRE1pZG1vRWEzMVBaV1ZsVXNITDFvaGhpd0M0QVFRVEhjZ1FnZ2hCazBVd0hORXRCOHpoNGxvV21abTVya0E3a2wzWUlOTXI2NnBxZ1pRbmU1QWhCQmllNHprR2FsOUtpd3N6RVRXK0ZKRnZDK1JPb0NJcDRFeEZxQUpCTTRCVVk5VGg4Zmw1MlB5cEVrb21UTUxBSkEvZGd5bVRwa0NBSmc1Y3dZeW5FN1liRFprWm1hQWtuNjhTaEZ5Y2daZVBxQzVwUVU2dWkzeHptQzB0d2NSRG9jUkRvZFI4OFVxQU1EYWRldlJ1Q25XNjZsNjZYSnNhR2hBdzhhTlBaODB0a3kvaFlBR0VEWXo0eXNHM2tkRWZ4UnUzUmlJbFVrUVFvanV5c3JLVE1Ndy9nVmdGdER6RE5TRTVHWDl6UHlCVXVybzh2THlMWU1YclJDREx0VVpxZW13RHNETEFQNEV3QUlRVG04NE8weG1wQW9oaGgyWHl6WExack10WStZd005dVVVcCszdExUTUg0V3pVb1VRWXRnYXRZblVyb3FLM0dPamhpNkVEYnNyaFluUWFnb1JUd0xSZERCUFlkQUVSU2hPNVZ4T3B4Tmp4dVJCSlNVVURNUEF4QWtUQmh4WHc4WkdSQ0xiUHVzd0ExdTJia1Y3ZTJvTkhqV2pob2diQWZxYW1WY3J4Z1lvL3BxanFpR2lvbCtvVnRTdFhsMjVhY0NCQ1NGR0xZL0hjejZBKzVqWlNHeExUcUFDbldhaWdwa2JvOUZvV1VWRlJkMmdCaXJFNEJ2S2lkU0VCc1JtUDkyYTdrQjJrQ1JTaFJEREVabW1XUXRnR29BMkFKcUl6dkw1ZkUrbU9TNGhoQkFwR3NsTCt3ZWt0dGEvR2NCbUFFdmlteFNLaSszakFHZW16V2EzdHlzN01wMU9Ea2VuUXRFTUVIMERBSmd3bWNBekdYQVNNSWVJTW9MQklOYXYzOUR0R3NuMVIzZVNFRE5YQVFpQzhTVkFzUXN3ZjZ5SjZneEZkZFFlRElZY2tVaTcxcUZHSUlpYW1naGl5MHFFRUdLN3RMZTNQK2h3T09Zb3BTNWlabnZYL2NtelZKbTVCY0RQSllrcXhKQXhBY0MxQUQ0RzhIcWFZeEZDaU5HR21mbE5wZFRaek53R1lCd3pIMTFTVXZKcWRiVTA4aFZDaU9GQUVxbTkwNmlwQ1RaMnIxLzJKV0lmUHY3ZDI0SFRwNWZtazBNVmFTUGFNVnRMRVJ6RWhtdWdRVVNacTBDNnJlTThVYVVqYmFFdnYvcHFXUy9yOW9VUVl0ZXFycTRPelowNzkyYW4wMWxBUktmMFVSK1ZpZWl0WURENG4wRU9VUWpSdHl3QXR3QjRFME9vY0w4UVFvd0dXdXRYbEZKbkl6WWJsWmo1TUtmVE9SMVNNMVFJSVlZRlNhVHVBdkdsOGowdGwvOXdzR01SUW9oZGdKZzVCOERzeEJMK1htcWxOa1dqMGQ5VlZWVTFwaU5JSVVTZnBnT1lCR0J0ZndPSHVjMEFRdWtPUWdnaGtud0NvSTJJeGpIemVzU1crUjhEU2FRS0ljU3dvTklkZ0JCQ2lPR2pzTEF3MHpUTjd6cWR6azhCbENKV283Q25CZ25oYURSNlV5QVFlR3R3SXhSQ3BFZ0J5RWgzRURzZ0JLQytuekVSQUdzZ2lWUWh4QkRTM3Q3ZXhNd3JBQmpNL0FIRjdqNy9GRExKU1FnaGhnVkpwQW9oaEVqWmhBa1R6Z2Z3QndDVG1Ea0E0SWZSYVBTSzVHWlQ4Um1xajdXMHROeVhyamlGU0pPbEFGclNIVVNLVmlPMVprMUQxUllBYjZQdjBnUWJBTWpOSENIRWtKS2JtOXRLUk11QmpycnlHNGxva21tYVAweHZaRUlJSVZKaDlEOUVDQ0hFYU9mMWV1MlRKMCsrZ0lqdUFaQUpZR2swR2owdUVBajRDZ3NMSzdUVzQ0bklDd0JFdElxSUxxcXFxaHJwUzRhRjZDb01vQjNBSVJqYTc3R0NpSFd5L3p6ZGdleUFNR0xKWUJQQWJqM3Nid0J3SFlDWEJqTW9JWVRvejlkZmZ4MlpNbVZLS1lCdkVwRkRhLzBCRVpVQUtNekp5ZmxYWTJOajF4NGRRZ2doaGhDWmtTcUVFS0pQTHBkcmt0YjZkcVhVZllndGtYMHVFb2tzcktpb1dBVUE1ZVhsWVFCM0EvaUFpQ0phNnovN2ZMN2w2WXhaaURSNkVNQmlBTkYwQjlLTElJQnJBYnlRN2tCMmduSUFKd080RTdIRUtSQmJ6djhLZ0dNQlBKU211SVFRb2krc3RmNmNpSm9BNURGekJSRTFFOUh1ZVhsNSs2VTdPQ0dFRUgyVE9peENDQ0g2WWpNTTR6NGlXZ1FBelB5dzF2cjZ5c3JLVGczMS9INy9pbm56NXYzVWJyZGZHd3FGL2dMcEJDNUdyMDBBTGtGc21mOUZBQnpwRGFlVDFRQnVSU3lKT2hMK2pUSmlOVkN2am4vdERtQmxXaU1TUW9qVTFBSm9JYUljeEY3SHZtVG11Y3o4N2VMaTRyZHFhbXBrVnFvUVFneFIxUDhRSVlRUW8xRnBhV20rWVJndks2VVdBQWhyclIvMysvMW5ZbVFrWUlRWUROa0FKcVk3aUNURHVTYXFFRUtNR0tacHpnRHdPb0RwQUM0RE1KMklybVhtYW1ZKzJ1LzN5K3UxRUVJTVVUSWpWUWdoUkRkdXQzdFBJcnFQaUJZd2N5TXovOW52OS84aTNYRUpNY3kwWVBnMG54SkNDREZJTE11cU0wMXpFNEE5QUV6ZnNHSERmUk1uVHJ5Q2lHWnByUStBM1BnU1FvZ2hTMnFrQ2lHRTZNUTB6UmxFdEppSURtRm1UVVJYTkRRMDNKYnV1SVFRUWdnaFJvZ29nS1ZFUk13OExUczdleXVBeHdBWVJIUSs1SE82RUVJTVdmSUNMWVFRSW9IY2JyZWJpQ29CZUptNUJjRGhQcC92d2JxNnVyWjBCeWVFRUVJSU1ZSUVBSUNJcGhtR2thMjF2cGVabTRsby85TFMwZ1BTSFp3UVFvaWVTU0pWQ0NFRUFLQ3NyR3gvSWxvTUlCZEFyZGI2RE11eTNraDNYUDBwS1NuSktTNHV6a3QzSEVJSUlZUVFxV0ptWC96YkdVcXA3S2FtcHVYTS9Ca1JrV0VZVjZZMU9DR0VFTDJTUktvUVFnaVVscFo2RGNONEVNQnNabTZNUnFObkJRS0JsOUlkVndxVTNXNC9QaWNuWjFhNkF4RkNDQ0dFU0ZVNEhLNWdaZ1l3MVRDTXZKVXJWMjVGckFGVm1JZ1dtS1paa3VZUWhSQkM5RUFTcVVJSU1icFJhV21wMTI2M2Y4VE1ld0Q0bXBtOUZSVVY3eUZXdjJ0SU0wM3pSMHFweXdHRTB4MkxFRUlJSVVTcXFxcXFHZ0hVRXBGVEtUVUxBQlBScXdEV0Foakx6SWREUHE4TEljU1FJeS9NUWdneGlwV1ZsZTF2czluK0JzQU9ZS1hXK250K3YzOVlkSW90S3l2N0xvRGZFRkYydW1NUlFnZ2hoQmdvSXZvTUFKalpBd0NXWlZsYTYwOEEySW5vaU9MaTR2RnBEVkFJSVVRM2trZ1ZRb2hSYXQ2OGVTN0RNUDRNd01YTVc2TFI2Q1dCUU9EZGRNZVZpdExTMHQwTnc3aWFpSEtZMmFtMXpraDNURUlJSVlRUUE2RzE5Z01BRWMyTGI0cHFyZitDMk96VUE3T3lzblpQWDNSQ0NDRjZJb2xVSVlRWWZhaXNyR3lCdytINEh6UFBCYkFoRkFydFhWRlI4VEtHd1hMK29xS2lETU13cmdmZ0FnQWlDaEZSTU0xaENTR0VFRUlNQ0RNdmkzKzdaMkpiUlVYRld3QXNBSmxLcVhQVEVwZ1FRb2hlU1NKVkNDRkdHZE0wRnhxRzhRRGl5L21aK2R5cXFxcWFkTWVWcXJGangxNVBSS2NCTUFDQW1kc0F0S1EzS2lHRUVFS0lnV0htRmN5c2lXZ21ZdS9MQUVBejh4MEFvSlE2MWVWeVRVcGZoRUlJSWJxU1JLb1FRb3dpOCtiTmN3SDRFelBQQTlERXpKZjUvZjVYMGgxWGlwVGI3VDVES1hVZEFHZXMwUzFBUk0zaGNIaHJla01UUWdnaGhCaXd6VVRVQk1DWU0yZE9VV0tqMXZvZEFNc0I1TVdiYWdvaGhCZ2lKSkVxaEJDakE4MmRPN2ZFNFhCOEFxQUVRR01vRk5ySDcvZS9BQ0NTNXRoUzRuYTd2MEZFTjZVN0RpR0VFRUtJblNURXpPc0J3T0Z3ekVwc2pFUWltN1hXcnpPelZrcDlWMmFsQ2lIRTBDR0pWQ0dFR0FWTTAzVFo3ZmEvQThnQThGVTBHcjFneVpJbFM5TWRWNm9LQ3dzemllaDJBTkowUVFnaGhCQWpBak9IQWF3SEFNTXdPdXFrVmxkWGh3QzhSa1NibUhreUVSMmNyaGlGRUVKMEpvbFVJWVFZNGViT25Uc093QitKYUQ0emg1bjU2a2drOG15NjQwcFZjWEd4YzhLRUNmOUhSTjhrSW1KbUVGRzZ3eEpDQ0NHRTJDSHhocGtiQUlDWjkwcmV0Mzc5K3RlWStVc2l5bFpLSFZaUVVKQ1ZuaWlGRUVJa3M2VTdBREc2RkJZV1puSk9UcGFOeUJFSjJ3MkhQV3hBRzJPaXJDYUNhRHl4bmtpS0pqQ1FRNkJXQnJZcXJiZEd5ZGpNck5kQzYzb05GYlJISWhHdGpXQWtzakZZWDEvZkRrQ24rN2tKTVJSTm5qdzUyK0Z3dkVsRVpjeXNBUnpuOS90ZlNuZGNxU29vS01qS3pjMzlHUkY5TDZrbWFxY3h6QndOaFVMUmRNUW5oQkJDQ0xHOUlwRkkyRENNZFVRRUlwcVZ2SysrdnI1MTRzU0o5eHVHY1Q4UkhURnUzTGdaOWZYMXcyWTFrUkJDakZTU1NCVzdWbEZSUnBGOTdPd284U3liZ2IyWWFRNklaNE5waXNPR2JHWkhEaWxTUnNjQnNlOFNhUklDQU1PSWIxV0FvUURtSnRnZG14VHJyeHcwY1hYUm1JbGZRbk90SmxvRGhWV3JxMjJmQStYaHdYMmlRZ3c5cG1rV0FMZ0hRQ21BalZyckd3T0J3TEJKb2dMQTVNbVRqd0p3U1NLSjJvdXROVFUxallNVWtoQkNDQ0hFVGxGZFhSMDJUWE1ETXpNUnpVRHN3MURIemVIMjl2Wi9aV1ZsM1FTZzBHNjNId2RBRXFsQ0NKRm1ra2dWTzkzWW9xS3hlYzR4aXdnNFdCSG1nekRHQU9VeGN4NFJGRUFkbVZJQ3dlRndZRnorV09TUEhZdXhZOGNpZit3WTVPUmtvN1cxRGMwdExXaHBhVVZ6U3pQV3JsMlB6VnUyZ0lGY0FMbEVhanFBZlFHQWlkb01vSVUxbW92bVJOWnJMbnVUZGVUSk5aOVhXUmdtalhTRTJObVkrVmFsMUNJQVNtdDliemdjZmlqZE1RM0V2SG56SmdQNEJSRk42bWsyYXVKN0lvb2k2VU9IRUVJSUljUXd3UUEySU5aMEttUGV2SGtUbGl4WnNpNnhjL255NVUybWFkNEQ0RmNBTGdmd1c4aG5HeUdFU0N0SnBJcWR3U2dzbkR0R1pXT09JdHQ1UkhST1lnY1JJVE1qQXhrWkdjakt5c0s4dWJPeFlHOHZ6RElYeG84Zmh5bVRKc0ptRzlpdllkMVg5Zmh5elJvc3FWb0t5MStCNVN0cTBOelNraGtNaGpMYjI5c25SQ0tSSW9Pd0FJYjltcUxaWmJVZ2VrWnJQQjZsOW1WZkxWdTJDVklHUUl3Q0hvL25UZ0RuQUFBekwvYjcvVGVtT2FRQm1UdDM3amk3M2Y1b3ZDUUJnTzVMK29VUVFnZ2hSb0QxUk5UT3pIWWltZ1JnWGZMT2NEajhUN3ZkZmdrUjdXYWE1b1dXWmYweFRYRUtJWVNBSkZMRkRwZzgyWlh0ektlREZlTUFFQTRrd0EyaURKdk5nR3ZlUEJUdk1STkZNNlpqWnRFTXpKd3hBek9tRjhMcGRPN3dkUXQzSzBEaGJnWFkveHY3QUFEYTI0Tll1MjRkNnI2cVIrMlhxN0Y4UlEyV2Y3NEN5NWF2UUhOTFN4R0F5d3lGaXd6T0NNeWM0M29sRW8wK0l6TlZ4VWhWVkZTVWtaK2ZmeGt6WHdZZ0NPRGZUVTFOUDBwM1hBUGg5WHJ0MFdqMERpSTZUSktvUWdnaGhCamhHcGk1SFlERFpyT042N3F6dmIxOXZjMW1leFhBMlFETzkzcTkveWd2TDk4eTZGRUtJWVFBSUlsVXNYM1V0Rm11UlFibzV3VGFuUW41UkRER2poMkRiMy9yTUp4NDNDSk1LeXhBYm00dXNqSXpkM2t3R1JsT0ZNMllqcUlaMDNIQWZ0OUFlM3M3dG14dHdzYU5qYkFDRlhqem5YZnh5V2MrZTJ0cjY5N015clFwT3F0b2x2c2p6ZnlIMVo4SFBrQnNTWTBRSTBKZVh0N1JBSzRnSWdlQTV5T1J5TTlyYW1xQzZZNXJJS0xSNkNsRWRBb1FTNkF5TTVKcnBFcFNWUWdoaEJBakJSRnRRbXhwZnpZemorMjZ2NmFtSmxoV1Z2WUtFWjBBWUVZMEdqMFl3Tk9ESHFnUVFnZ0Fra2dkYWxUc3kwc28zcUxnY0RDcXF6VmlTOUdId25KMDI0eFpybWxRZExNQ3ZnT1FJek1qQTlPbjdZYVRUemdPSngxL0xNYU9IWlB1R0pFUkx5VXdlZEpFbE15WmhUTk9QUVZyMTYzRFE0OHN4bFBQdm1oczNySzVNQnlPbkdLQWppK2E1Zm9icWZDdlZ5MWR1aHFTVUJYRFhHbHA2V3pETUI0aG9reG1YaCtKUkw1ZldWbTVLZDF4RFpEU1dsY1lodkZMWmo0TXdBSWltZ3lnSTVuYWRaYXExbnB6ZWtJVlFnZ2hoTmd4a1VpazBXYXpCWW5JcHJYdU5pTVZBSmo1TFNMNmdwazlBSTRzS0NoNHRiNit2bldRUXhWQ0NJRnR6ZEhGNEZGRnMyZFBqMmcxeVlBeFFSazBRVE5OSkZBdWlET2gyUW1sSEFSMk1DTUs1allRdFFFVTFCeHROVWkxYWVaV0FqZEFSNzhNRzNyTlY4dVdiZHpGTWRQMDRySVNaZUJNSXB3Qm9rTERNSERBZnQvQWljY2RnOE1PL2lZeUIySG02YzZ3ZHUwNnZQejZtM2pybmZmd3lXZi9ReWdVQnBnLzErQy9xcUIrWk5XcUpldjZQNHNRUXc2VmxaVWRaQmpHWW1hZURLQThGQXFkVmxWVlZaUHV3SGJFM0xsenh5bWxkclBaYkVjeC96OTc5eDBlVlpYK0FmejdubnVucEpGS2p4QXdrQkRJekwxM2JDaUtGUkY3UjFSVUxDaUtGZDBWTEN2TmhydjI4bE1zMkZGWjFvcXVYWEZGTjNNbkNVU2FVcVIzU0VqSVpPYSt2ejh5eVU0bWswcGdBam1mNThsajV0eHo3bjFuaUZQZU9lYzlmSzhRSWdHSW1raDkwT2Z6VFl4ZHBKSWtTWklrU2EyVG41K2ZxcXJxajBUVUg4Q2RYcS8zOFdqOTNHNzNlRVZSbm1UbTlZRkE0TVRpNHVMRit6bFVTWklrQ1RLUnVsLzA2T1BLVVcwNFVoQ09naUFQZ2RMQTdBVElDYkFEUkU0QXRtYWNLZ0RtSUJNQ0FDb0pWTWJBYmpCdlpNQkxGaGRWc3ZYTCttVUxmMnZMK0h2bnVFOGd3bk5FZENnQU5UZW5IMjY5NlFaNGRBMXBxU2tIM0RKYnk3S3dmY2NPTEZ6MEc2WThOQU4vckZnSk1GY3k4Rk9WRmJodDdkSkZoYkdPVVpKYXd1MTI5MWNVNVIxbTFvam9UMmErM0RUTkgzQ1F6TExPeWNucEVSOGYveWVxNzg5U0FNbEVsTXJNVGlJaXk3S20rWHkrZTJJY3BpUkpraVJKVW1zb3VxNFhBSEFCK0p0cG1wTWI2R2ZYZFgwOUVhVXg4MVRUTk8vZGp6RktraVJKSVhKcGZ4dnIwYU5IZkRBdUk5R21VSlpLZkFsQTU1T2dROEw3MkZRVk5wc05xazJGVGEzNXI0cUVoSGpFeHljZ0lUNE9DZkh4OEZkVlllZXVYZGl4WXljcUt5dGhXWllhK25GVVZRVVMvSDUvbXIrcUNvRkFZQUFCeDBNaE9KaXNyRnozTW1iK0tFamlFM1dQZi9IdWVKUnRMaWtwUnd2TEEyUm1ac1lwU1dtakJPZ2xJa0pLU2pLdXVQUVNYSDNGWlVoSWlHL1R4MjEvRWtJZ1BTME5RNDg5QnYyekQ4WFVSeDdEZHovODVDZ3ZMei9CcHFqZjlNNXhYYkJxU2RFUEFLcGlIYXNrTlllaUtDOEIwRVAxUk84eFRmUDdXTWZVbHVMajQ2OG5Jc0hNSllGQVlHUXdHTnpzZERwUEJqQUV3TkJZeHlkSmtpUkprclFYZ2dBMmhiNGNUdlY0UExhQ2dvSm9uMFA4ekR3RndHTUFycy9MeTN1bXBLUmt3LzROVlpJa1NaS0oxTGFoOU1vZW1FTkNPWjRVR2twTUJnalpOUk4rRDhuc2ljeWVQZEN0YXhkMDc5NE4zYnQyUlVaNk90TFNVcEdlbm9hMDFGU2tKSGRxOUFMQllCQjc5bFJpejU0OTJGTlppUzFidDJIanhrM1l0SGt6Tm0zZWdnMGJOMkxqcHMzNC9mY1ZZdDJHRFRsRWxFUE10MU9jYlcyQ0JWOThqcnNRRlB4czFXTEhyMERVRitZNk1qTUhwaW1KNnQ4SU5FWUlnZU9QRzRMYmJ4Nkh2TnljdG5uRTJvbnUzYnZoaVVjZnhGZmZmSWRuWHBpSlJiOHRUclVFZjVBMXdEMjVZaHYvMzhhTlJidGpIYU1rTlVUVHRCUUFUd000RnNBdVpuN1FOTTNYWXh4V204ckx5K3NHNEZTdVhzLy9hMFZGeGRMUTVsbHY5T2pSWTA1R1JrYlhRQ0JRRWVNd0pVbVNKRW1TOXNZR0FCQkNKRmRWVmRuUndJUU95N0xlVnhUbEJpTHE3M0E0YmdGdzkvNE1VcElrU1pKTCsvZGE3K3o4d1ZERmpRUU1CcWc3RWVJQUlEMHREU05PUFJrbm4zUUNlbVgyUkh4OFBPTGluSWlMaTRNaVJKdkd3TXlvcUtoQXhaNDkyTFdyRkl1WExNVlgzMzZQYjc3L0VkdTM3NmpwWXdHMEFlQ2ZMUTc4ZmZXU1JmTWJQbU9lUFN0SG5VdEVKNExJY2ZZWkl6RHh6dHVRa1pGK3dDM2pieTdMc3JCcytlKzQrNzRwOEJVVkE4eWxGdlBycTVZVWpVZjcyT2hMa3Vwd3VWd0ppcUpNSXFJN0FRU1llWnBwbWc4QkNNUTZ0cmFrYWRvNVFvaVhBQ1NFU2hhOEgrdVlKRW1TSkVtUzJwSmhHSThDbU1ETUh6RHpOVDZmcjZHTk5CWERNQjVpNXR1SmFLUGY3ejl5NGNLRmYrN1BXQ1ZKa2pvNk9TTzE1YWhiZG5hR1E0a2JSa0pNSUpBR0FIYTdIY21kT21Id2tZZmp3dlBPeGpHRGo5eC9BUkVoUGo0ZThmSHhTRTlMUTUrczNqanQxRk5RVlZXRitmOVpnRS9tZllFZmYvcFpiTit4czRmZjd6OVBJZHRaV2JudXp3SVdwcTd4N3l6Q3lwVjdhczdWbzBlUGVIc245VGtpY1ZwaVFnSnV2dkU2WEhQbDZQMTJYMkpGQ0lHYy92M3crc3puTWY2T3UvRGpUd3VTQW9IQXVLd2N0MWlwVk4yQ2toSi9yR09VcEFqbkE1Z0FRR1htVDdadjN6NERCMWtTRllCS1JNT1lPUTNBa3ZMeThzOWpIWkFrU1pJa1NWSmJzeXhyazZpZWJOUEpzaXg3STEyRHpEd0h3RWhtN21LMzJ5OEE4Q1NxeXdOSWtpUkorNEVTNndBT0pEME9IWFJJYXBkdVY5b1Z4OE1nR2tkRTNkUFQwekRzcEJOdytTVVg0ZGFicnNmRkY1eUxYb2RreGpwVUFJQ2lLTWpxM1F2RFRqb0I1NTk5Wm5WY0RLeGZ2MEVFZzhFY1FiZ3NXWTNybVppV3ZycDA2K1pOMmRuWkRvcEx1UjhRWTlMVFVtMlBUSDhBNTV4eE9oU2xiV2ZRdG1kMnV3MG5IVDhVTzNmdXd1S2x5eEMwckx4azBQcWRXellXUWM1TWxkb0hjcnZkWjZpcU9oT0FFOEQzdTNmdnZ1ejMzMy9mRmV2QTJscE9UazZDeldaN2hvaVNMTXQ2WU5HaVJUL0dPaVpKa2lSSmtxUzIxcTFidDM1RWRBNFJiU2FpOXpkczJGRGFVTitlUFh0dVpPWmNJanFjbVJONzl1ejU2ZnIxNjh2Mlo3eVNKRWtkMmNHNVRuc2Z5T3cvNkZ5YlVDY3llQkFST2Z2MnljSkY1NTJEazA0NERsMjZkRVppUWtLN1gvWnVXUloyN3R5RmtzVkxNTzNoeDdCNDZUSXdJd2p3NzhFZ0hsTEFlMGlsRndCS2V1cnZEMlA0S1NkQlVUcG1ybjNidHUwWWY4ZGY4TlBQdnpDQTFWWEJxblBXTGl2eHhUb3VTZEoxL1RRQXJ4SlJGMmIrTGhnTVhsWlVWTFFtMW5IdEMyNjMrenBGVVY1ZzVpMm1hWGJId1RmalZwSWtTWklrQ2JxdW4wWkVuekx6SWdDbm02YTVxckgrZ3dZTk9zUm1zNjBrSWhFTUJrY1dGaGErdTU5Q2xTUko2dkE2WnBhcytVUld2engzU3VmdU14VkZ1VWNvb2tkYVdxcDY3VldqTWVPaEtUanFpTU9RbHBvS2g5M2U3cE9vUUhVSmdMZzRKM29ka29uaHcwNUNXZWx1clByelQrSDNWNlVMUVdlVG9QUHROcnRqd3EzamNjbEY1ME8wY1MzWEEwbGNYQnlPR1h3a1BwdjNieXJidlR1RlNCeVI1TFM5dm12WExwbklrV0xHTUl4c0lucWVpTElCckdibUd3c0xDeGZGT3E1OW9VZVBIdkdKaVlsdkFraGg1aGtiTm16NE90WXhTWklrU1pJazdRc1pHYVRuU2xzQUFDQUFTVVJCVkJrcGlxSmNCNkNDaU41Y3YzNzl0c2I2YjlxMGFWZVBIajBjekR5RWlQS2RUdWViTzNiczJOUFlHRW1TSktsdHlCcXBEY2pNekl5ekphWmZqZXFOWEhxbHBxVGdndlBPd29Ybm5vM3NRL3ZHT3J5OWxwNldobWtQM0lNelJweUtWOTk0RzkvOU1CL0JZQkFYWDNnZUxoMTVZYXpEYXhlNmRlMkNKeDU3Q0xmZWVUZldyZDlnSUNIOURtRE4xRmpISlhWTXVibTU2Y3c4ZzRoMFp0NEI0RjZmejlmSXBuRUh0cTVkdTU0Rm9BK0FEY3o4YWF6amtTUkpraVJKMmxjQ2djQVd1OTBPQUVrQWJNMGM4NUtpS0tPSUtEY2xKZVZHQU5QMlpZeHRMU3RYT3o3V01VaVMxUDVWVmxhdVdML2l0MFpuNmU5djdYOGFaUXgwenNyckZ1OVVIeU1TWnhPUWNPTHh4K0hXbTY1SGR0OCtjRHFkc1E2dlRURXpkdXpjaVcrL240K1MzeGJqeXN0SG9XZVA3ckVPcTkwSUJvTjQvT25uOGR5TEw4T3lyT1VWVldWSGIxaStmSE9zNDVJNkZvL0hrMnhaMXVzQXpnQlFibG5XbU1MQ3d2Y0FjSXhEMnlleXM3TWRTVWxKSHdFNEdjQ2NRQ0J3YlhGeDhmWll4eVZKa2lSSmtyUXZ1Rnl1QkZWVnk1aTVxcXFxNnJDRkN4Y1dOV09ZYWhqR0RHYSttWWcyV3BZMTJPZnpyZHpud2JhUnJBSHU5YkdPUVpLa0E4SnFWTkRGSzFlMm4rYzNPU08xTHNvOGRPQ2hxczAyRStCakUrTGo2ZnBycnNLMVYxME9oOE1SNjlqMkNTSkNha29LemozcmRKeDcxdW4xanIvMzNudFl0MjRkRWhJUzRQRjRvT3Q2bTF4MzkrN2QyTHg1TTdLeXNsbzBic1dLRlZpL3Z2bzFkL0Rnd1ZGTEtwU1ZsYUdvcVBxOVIrZk9uZEd2WDc5V3g2a29DbzRiY2pSbXo1bUxUWnUzOUhDcThTY0RlTHZWSjVTa2xsTXR5N29id09sRVpESHpZNFdGaGUvaklFMmlBa0I4ZlB3eEFBWVNVY0N5ckhreWlTcEpraVJKMHNHc3FLaG90MkVZZXdBNGlDaWhtY01DbG1XOVIwVG5BK2hHUktNOUhzK0RCUVVGVmZzdzFEWkVCOWNNSlVtUzlnM21aTC9EYWxjSk9abEkvUitsZDI3K3hRUXhqUWhaMlgzN1l0ellhM0Q2OEZOZ3N6VnJkY1YrczJQSERsUldWclo2ZkZwYVd0VDd0R0hEQnF4WlUzZlBtcGRlZWdsYnRtd0JBTng4ODgwSUJvUDF4c1hGeFdIZ3dJSE51cmJYNjhYVXFWT3hhdFVxSkNZbTRvc3Z2bWhSa25yMjdObVlQWHMyQUdEQmdnVlExZW8vNFY5Ly9SWDUrZmx3T3AxWXZYbzF4bzhmRHdBNDdiVFRNSFZxOVdyOFZhdFdvYkt5RXYzNzkyLzI5UURBTlNnUGd3Yms0dXROUDhRQk9DTXRPL3VUYmN1WEgzUTdwRXZ0azl2dEhnMWdMQkVKeTdMZUxDOHZmd3FBRmV1NDloV1B4Mk5qNXBNQWRHWG1YZVhsNVhOakhaTWtTWklrU2RLK3hzeGJpQ2hUQ0pIZTNERStuMitCcG1sdkVkRmRBRVlIQW9GM0FDemRkMUcySWNhNXNRNUJrcVQyTDBpOFpkM2lvbVd4amlPY1RLU0c5TzduT29jZ1poQ2grOUZISFlGSmY3a0R1ZjM3dGN0TnBDWlBub3p2dnZ1dTFlTmZmZlZWNU9mbjEydi80b3N2OE1RVFR6UTQ3c2tubjR6YTNyZHZYN3ozM252TnVuYmZ2bjFyazdWbFpXWDQ5dHR2Y2VxcHB6WnJiRFNscGFXWU1HRUMvdnZmLzJMTW1ERzQ4Y1liRyt3N1pjb1VtS2FKVTA4OUZYZmRkUmRTVWxLYWRRMkh3NEdSRjUyUGI3Ny9rWmd4T0FIT3p0c0FtVWlWOWptMzJ6MU1VWlJwcU41dzZWdG0vc3ZTcFV1M3hEcXVmYW1pb2lMZDZYU2VDVUJoNXRjTzl2c3JOWSt1NjUxTjA1UmxWZG9oajhlVGpMcjEvS29LQ2dwMnhpb2VTWktrQTloR0FKa0FPcmRnVEdESGpoMzNwNmFtamlHaVF4VkZHUWZnMW4wVFh0dGF1ZGozYmF4amtDUkphZzJaU0FYUUszdGdIaW4wQ0JHNjk4cytGQTlPdmhlSFpHYkdPcXlZY2pnY0lDSXdNeW9ySzJ0dmg2dXNyQVJ6M2RYRmxtVmg5KzdkRFo1WFVSUzRYQzZZcGdrQStPU1RUM0QwMFVjMzJOOW1zelZhbHpZcEthbDJsdXlzV2JOdzFsbG5SZTMzMFVjZjFWN3pqei8rUUdKaVlvUG5qT2JFb2NlR0hnOTBZNVhpbXpsTUFGQ1FuUzJ3M001QWlZWHFtWVFIN1d4Q3FlMFlodUZpNXRjQmRBR3dwTEt5OHN5U2twS3lXTWUxcjlsc3RoSE1QQkRBTmlKNk5OYnhTTEhuOFhnT3RTeXJVTmYxN3dGTU1VM3pQNUY5TkUyN2tvakNYN2gzbWFZWi9kdS9mUk5qTDJZZUFDQ0xtZnNRVVZibzk5ZE0wM3l1cmE2ajYvb2xSSFRGcGsyYnpsMnpaazFGVzUyM3RUUk55MkxtRWdCeE5XM01mQytBbUcvTXFHbmFPQ0k2RXNETHBtbCtqMmFVUTNHNVhEbUtvbHdiM2xaWldUbWpwS1Jrdzk3RW91djZHQUJWbG1WOVhWaFl1TFk1WXd6RE9KR1pMd3B2RTBKTUx5Z29XTDAzc1VpUzFINFIwVllBRUVLa3RXVGN5cFVyOXlRbko5OG1oSmhKUkdOMVhYL0ROTTMvN3Bzb0pVbVNwQTZmU08yZE8raG9JdlZGQXZvZVptaVkvc0I5N1Q2Sm1wdWJDNy9mMytyeFNVbEpUZmFaT1hNbUJnd1lnQ2VlZUFLelpzMUN6NTQ5Y2NzdHQyRElrQ0cxZlM2ODhFTDg4Y2NmZGNiOThjY2Z1UGppaTVzZHkvejU4M0g4OFExdjJIamlpU2Zpd1FjZnhGZGZmUVVBV0wzNmY1OGYvdjN2ZjBNSWdTdXV1QUttYVNJUUNPRHBwNS9HRlZkY1VlY2NHelpzd0l3Wk13QlUxNFM5NTU1N2Frc0NOSmVpS09qUnJSdldybDhmUnl5NkF5anUwYU5IdkMwcG95dkk2ZzVTdXNMaU5FRVV6NFI0TUJ4TWxDZ3NLNEVGT1pHTEtwQzJCeFpYZ3JDYmdkMWdiQWZ4VG9MWUdnd0Uvdnh6K2NKVkFBSXRDa3c2S0EwWU1LQzNaVm1QRWxGbkFLdUR3ZUF0SFNHSkNvQVVSWmtFUUZpVzliYlA1MXNYNjRDa21DUExzbWFHNnNXZEJ1QTBYZGUvSXFMYnZWNXY3VVljUW9qckFSeFpjNXVaMXdKb01KR3E2M3B2QVAxTTAveXlMWUlNQm9NWENTRWVCUkQ1cFdNQXdGNG5VbDB1VjZhcXFzK2hlc001ZE83YytlVTFhOVpjRXQ3SE1JeG5BUFRlMjJ0Rll1WS9UZE84SWRveEljUS9VRGVKdWpFWURQNmpyV05vS1UzVCtna2hacUE2dHRHNnJpOG5vbGMyYmRyMGo4WVMwS3FxOWdGd1IwVGJxd0QyS3BFS1lESVI5VlFVQmJxdUx3TXd4elROdnpZeHhrVkVZOE1iTE10NkNZQk1wRXJTUVlxWnQ0WW1zcVMyZEd4cGFlbEh5Y25KUHdBNGlZaitucCtmZjdhc01TOUprclJ2ZE9oRWF1OXN0MDZnWnduSXl4K1loOG4zVFVUMm9YMWlIVmFUcnJ2dXVuMXkzc2pacFFCdzdiWFh3cklzdlAzMjI1ZzBhUkptejU2TnJsMjc3cFByTjhUdjkyUGl4SW4xMnUrNTV4NEF3TFBQUG91aFE0Zml1KysrdzVkZmZvbGpqejIyVHI5Ly9PTWZLQ3VyemtGZGVlV1ZHRFJvVUt2aU9LUlhUNnhkdng0cWVGcnZYTmVkQXRRTlJFNW1FUSt3RTRJY1lLaGdVZ0VXQWlBSUFRS0Ftcy9WZ3NETUxJZ0NUT3dIeUE5d3BXSlRkMmZsdW5jQUtMREFQMWxsd1kvV3JGbTByVldCU2djNnhlbDBUaWVpRTVrNUNHQlNZV0hoVjdFT2FuOXd1OTBYQWVqTHpEc3N5M29qMXZGSXNhZnIrazFFTkRTOGpZaU9ZT2JXTGgwbnd6QnVaT1lIaVVpNFhLNWppNHFLdkJGOUZFM1Q2dGUvYVFRekZ3QUlBbEFpRGczV2RmMDRabTVST1JqTHNuWVdGUld0QUFERE1BWUErQmxBcDlvN1FUVFNNQXpUNi9VK0VoYkRVQ0pxWHNIeUZpQ2lKZEhhZFYyL0JNQTVFWDFWVlZXL013eWpxZE5POTNxOWMzUmRmd3VBdlJWaDNXeWFaa05mdEtoQ2lOY1JsdUFsb214bUh0aUdzM2lGcG1tamhSRG5Cd0tCa1VWRlJRMHV4WEc3M1FPSnFHZFlMUDJZdWMwVDNwSWtIUlMyQUFBUk5idEdhbzAvL3ZoanAyRVl6ekN6VGtSSHFhcDZPUnI1UWxHU0pFbHF2UTZiU00zSXlVa2l3ajFFY0hmcG5JRzdKOXlLM1A2dDM5MzlRUFhzczgvaXd3OC9CQUNVbDVmWHRvOGZQNzdPckUxVlZSRUlCT3JNOXR5MnJUclB0MnJWS2d3ZlBoeEFkZjNXOEZtclhxKzM5cnc1T1RubzNEbDZ5WitmZi80WmdVRDFaTXp1M2J2ajBFTVBCUURrNWVVMTYzNWNkOTExS0M4dng5aXhZK3R0WHZYQUF3K2dmLy8rK09XWFgzRDk5ZGMzNjN6UlpQWHFoWjhYL0JjZ2NaaEE5YXdqVlZWaHM5bGd0OW1nMmxRb1FrQ0VmcEtUT3lFNU9SbkpuWkpRVWJFSHBXVmwyRjIyRzJXN2QxTWdHTFFGQTBGYklCaElxS3FxUW1WbEpRS0JJQUI0Rk5CMVNoTDVzM0xkSHpQd3BxZ016bCt4d3JFTk9GQjI0SlQyaHFacFR4SFJLQUFnb3V1OVhtK0hTQ2htWjJkM0VrS000K3B2ZEw0T0JvTUh4a1lKMGo3amRydVBBRkN2dklObFdiZjdmTDVWclRoZmYwVlJaZ0lZVWpOclZGR1VEejBleitFRkJRWHJhL3BwbXBZa2hERDNJdlJhUkNRQWZOZlNldXRDaUU4UW1uM3E5WHAvMDNYOVd5S0tyRjB6WGRmMUF0TTA5L3NYTFlaaFpDUDZUTnYwMEUram1MbEw2TmZ6aUtqRnU3QVMwVDBBb2laU0RjTjRBR0d6azBNS05tL2VmRTNvZDBYVHRNc0J3T2Z6dmRyU1N4dUdjUTZBeVFBR0FZQ3FxdStnT3FGY2Z6Zk82bGhQaTlMOFdRdXZLMGxTQjFBekl4VkFpMmVrQXNDZVBYcytzZHZ0SHhQUmFBQlh1ZDN1ZVlXRmhmTDlsQ1JKVWh2cnNJblVlTmh2SU1JWlRxY1RVLzkyRDQ0Njh2QlloeFFUcGFXbDJMeTUvdjRkMjdkSFh3bXlaOCtlZW0zQllMRDJITW5KeVhVMnJIcmdnUWRxRTdXREJnMktPck4wNWNxVk9QLzg4MnR2MzNISEhUamhoQk5xYjF1V2hWZGZmUlZsWldVWVAzNTg3Y3pabVROblFsRVViTm15QlV1V0xNSFJSeCtONHVKaWJOcTBxWGJzaWhVck1IdjJiTmhzTmh4enpERjQ2NjIzNEhLNW9HbGFvNDlMTkdlY2RpcldyZCtBT0tjVEdSbnA2TnFsTXpMUzA1R1JrWTR1blRPUWxwcUt1TGc0eE1jNTRYQTZJUnI0NEd4WkZuYVZsbUhYcmwzWXVXc1h0bXpaaWovWHJNV2ZhOWRoeGNwVldMNzhENnhlczhaT2hQTUlPSThkeXNyZXVZR1BHTzR2S3Jmek54czNOanp6UlRxZ3FXNjMrMm9pdXB5Wks0bG9aaUFRNkJCSlZBQklTa282aG9nR0FLaXdMR3Zlb2tWeVJuWkhwdXQ2RHlLYUN5QXl5VGJYNS9POTFKSnphWnFXQXVCdUlyb2w4bnhFMU5PeXJMbloyZG5ITFYrK3ZITHZvdDUzL0g3L1ZYYTd2VENpRHF3QzRDMlB4Nk9GRXNIbHpCejUraEFQb0NyMDB5Z2lVZ0EwWEpROHhPVnlkUUh3TVlEa1p0K0IvY1F3ak9ITWZIZDQ0cHFaTjFWVlZaMjdaczJhQ3NNd3ptUG1xVVEwZ0prckRjUHdocGVJYUlUUWRmMWNBUGNDY0VjY08wUFg5Y2ROMHh3ZmRhQVFJOEp2TXpNSGc4RjVMYnhya2lSMUFFS0lyUURBekMycWtWcWpwS1RFbjVlWGQ2L0Q0VGdPZ0VzSWNSZUFhNW9hSjBtU0pMVk1oMHlrOXVydk9ra1JkQTlBOWlzdUhZa1RoeDdiOUtCMjRORkhIOFhzMmJQYjdIeWZmUElKaGcwYmhrTVBQUlFiTjI3RXl5Ky9EQURvM2JzM1JvMGFoZDkvL3gyelo4L0dvRUdEY01ZWlo5VGJiT3E1NTU3RGpoMDdrSkdSZ1d1dnJkNmJJWExaLzdCaHcyb1RxWjkvL2psdXZ2bm1laHM5L2ZPZi82ejlQVFUxdGQ3U2ZDRUU4dlB6OGQ1Nzc5VXBQOUMvZjMvRXg4Zmo0WWNmYnZCeFdieDRNUll2WGx5bmJjeVlNYTFLcEI1eG1JR2MvdjJnS2dvY0RnY2NEbnU5eDZRNWhCQklTZTZFbE9ST2RkcXJBZ0dVbFpaaFYya3AxcTVmajYrKy9nNmZmL2sxMXEzZmtBWG1Hd1hva3ZoVVdwbVZtdjlNb0d6N3UrMWhveEdwN2JoY3JzT0VFSDhsb2tSbW51ZjMreDlhdUhCaGgwaWE1K1hsMlpsNUdJQU1JbG9SQ0FRK2pIVk1VdXhrWm1iR0FmZ25nTzRSaDM0bm9pdWJleDZQeDJNTEJvUGpoQkQzb29GWmtzeGNSa1F2dCtja0tnQXNXclJvbTJFWW81ajUyOUFzVndBQUVYVmg1amNBbkdLYTVoSGhZelJOdTFJSThVb291VHF0dExUMDZXajMwK1B4MkpoNURJQkpBQTZKT0x5TG1WOE1ieEJDREFhUUU5SHZHd0NiVUoyb3JyUGNuNWtMaVdoeFJQL2xUZDdwRm5LNzNmMlorUzJxKzhKY1pWblcrUXNYTHZ3ekp5Y25pWm1mSXFJZUFFQkVEbVoreCtQeEhGWlFVRkRld0dtaEtNb293ekRPUS8zN0hHNmNydXYvaXF5NTYvRjRrcGw1U0VUZkFpS3l1Vnl1UnVzTU1YTzN5UGNZUkhTb3krV3EvNDEyaFBMeTh0WExseTl2VVRrSlNaSmlMeEFJYkZWVkZVVFVxa1FxQUpTVWxLeldOTzBxSXZxS2lLN1dkZjBuMHpSZmJzczRKVW1TT3JvT2wwak55dEpTSVBoUmdKSUc1T2Jnc2tzdWdoQ2k2WUh0Z0dWWnNLeTIyL0NkbWFIck92THo4M0hycmJmV3RvOGNPUklYWEhBQm5ubm1HUURBd29VTHdjeVlOR2tTZHU3Y2ljOC8veHlWbFpYWXNXTUhnT3JrNlFVWFhCRDFHa2NlZVNReU16T3haczBhbEpXVjRZMDMzcWl6dkg3cjFxMTQvLzMzYTI5ZmNza2xEVzRFRlo1d0JZRExMcnNNa3lkUGJ0MmRid1ZWVlpHZTFxcVZOczFpVTFXa3BxWWdOVFVGdlhzZGdxT1BQQUozMzNrN1B2cDBIbDU5NHkyeFlzV3FqTExkdXpNSXlpdHFZdnF0bWYwN1hiZkc4aGVpblNjQXBLYjE3OTgvUTFHVWo0Z29nNW5YbDVhV1h0eVJQZ1RiYkxZc0ljUlpDRzBzdEhEaHdvMnhqa21LRFkvSEU4L01Id000SXZLWVpWbWpmVDVmYzJ1anBqRHpiMEtJUXh2cDh6VXpYMjJhNXNwbW5LK0NtZjlvdWx1cjJJbW95ZHBDWHEvM0IxM1hId2R3ZThTaGZvWmg5UFY2dmJYSlNVM1RUaGRDdkFnQVJKUUtZRVpTVXRKTmJyZjdMNFdGaFRYZlBLcTZybDloV2RZOVJKUVZjYzQ5elB4TVJVWEZnNHNYTDk0YWZzRG44LzFMMS9VWGFqWkNZdWJQVE5NOEE0QVYydVRwbkloelBlWDFlbWMyK1NoVW03Um56NTQ2TmYyY1RxY080UHZHQm5rOG51N00vQm5xTDRlOXFiQ3c4RWNBV0xKa1NhbGhHRGNCbUZOemtJZ0dXSmIxSkJxWnNVVkVkemR5NlYzTS9Cb1JQUm4rK05jSUJvT25DeUZzRWMwZkNDR21FZEVWa2YyYjRaM21iSmFabEpSMElZRDNtK3dvU1ZKN1U3TWtNR1Z2VG1KWjFxK3FxcjRGNEJJQVU5eHU5NExDd3NKRmV4MmRKRW1TQktEakpWS0Y1ZVRMQlZGL3A5T0JxNis0Rk4yNzdkK05rL1pHYW1vcU1qTXo2N1dYbDVmWDFpc0ZnS1NrSkNRbk43M2lUbEdxOThTNDg4NDc4Wi8vL0FjQWtKNmVqaEVqcWxlaDNYampqUmcwYUJDbVQ1K09SWXNXWWNPR0RiRGI3Wmc3ZDI2ZDgzZzhuZ2F2SVlUQTZOR2pNWDM2ZEFEQWE2KzlodUhEaHlNcnEvb3oyeU9QUEZKYkxxQlRwMDRZT1hKazFQUDg4TU1QV0xLazduNFhxMWF0d3BneFkzRE5OZGZnKysrL2IzUjJhRUZCUVoxazhZRkNWUldjZTlicEdIYlNDU2d3ZmZoKy9rLzQ5dnNmc1hMVmFqZkI5bVZ2WVp2bDd6Zm9tZlhMRnY0VzYxaWwxc25QeisrcnF1cTdBTktaZVhrZ0VCalprWktvQUNDRU9KZVpzd0JzS3lzcmV6clc4VWl4NFhLNUVpekwraVJ5YzZrYWxtVTFlN2R5SWtvQUVEV0p5c3diaVdoQ0Mrc1BGNW1tZVJSUW5leTFMR3RFeFBHZkd0bjhDTHF1bjR5Nkg0eFhtcWI1WDZDMjN1aXk1Z1N4ZmZ2MlNXbHBhU01BNUtKNnVmNFRnVURnYjVHYkhWbVc5U3NSelFKd1ZjME1UU0xLVWhUbFhWM1hieWFpOXdHTUI5QTM0aElCQUM4SGc4SEpoWVdGYXh1S283S3ljb0xUNlR5Tm1iZVZscGFPQkdBQmdCQ2lXMlJmeTdMK2JNNTlDL1gxbDVTVWxJVzM2YnBlMGRqcnU2WnAvVUovTjNYdUN6TS92M256NXRjOUhrK0daVmtKQUJJc3kxcERSRDRpcWwyV1FrUlhhNXIya2MvbisxZHo0MlRtUWdEUFYxWld2aEVaYjdnb1NXVUVBb0hacXFyZTE5eHJTWkxVY1JCUnpRZTZ2VXFrRmhVVjdYYTczWDlYRk9Wb0l1b3RoTGd0T3p2NzlvNzIvbEtTSkdsZjZWQ0oxRjY5OHBNVjRHSm1qbmNQR29UaHA1eDh3TXhHQmFvM1ZMcnV1dXZxdERFemJyamhodHBFYWtKQ0FtYk5tb1ZldlhvQkFMNysrbXNjZmZUUmNEb2JMbnQyMFVVWFljR0NCYWlxcXNMMDZkUHJMTDBmT25Rb2RGM0hsMTkraWFGRGgyTGp4bzBZTVdJRWdzRWdGRVZCYm00dUxyend3a2JqUHZ2c3MvSDIyMjlqeFlvVjhQdjl1UHZ1dS9IeXl5OWozcng1K1BMTC82MkNHemR1SEJJU0V1cU5aK2JhMmJIaGhCQUlCb1B3ZXIzMUhwZElkbnRyTmdWdVB4SVM0bkhja0tOeDFCR0g0YkpMTHNZN3N6L0FpNi9NU2hMTVl4MktjbHJ2L3E3SFZpMHRlaEhOcUlNbnRSOTkrL1pOVmhUbEFTTFNtSGtITTk5ZlhGenNpM1ZjKzFObVptWWNFZDNLek1UTVQ4bzMrUjFUcUNicUhOVGZKS2hKbXFabEFjaG9xaDh6KzRub1dTSEUzd29LQ2hxYzJlcjMrd01PaCtPN2lPYVNtbCtDd1dBWEljUjc0UWN0eXpvWHdGdzBiQVlSMWRiV1pPYlhBRndaT2wrRkVDTHllc1hSVHJKeTVjbzluVHAxdWxKVjFlbkJZUERtaG1ZWUZSVVZiUUp3dGFacHp4UFJVd2g3WElub0dBREhoUGNQYmZMMkRoSGRGMjFtWlRqRE1KNEdjREl6SndGUU8zWHE5SXRoR0RYblNZaE1lZ29oL3M4d2pHakwwUjhPTDlmVFNpb1JMUWpOdXEyRGlLN3YwcVhMOWN4YyswVnJRd2xaSXZvL1hkZC9hdUphcGN6OHJtVlpMeFlXRnY2aWFkcVZEb2ZqNHV6czdEY2FLSmtRYjFuV2lJaHJGaFFYRi8raDYzcXo3NkFrU1IwSEVXMFAvWGV2YTFBWEZoYjZkRjEvZ0loZUk2TFI4Zkh4WHdKNFo2K0RsQ1JKa2pwV0lwVWR5R2RnY0Z4Y0hEMDgvUUhFeDhmRk9xUzk5c29ycitEWFgzOEZVUDBCWWVyVXFlalZxeGVXTEZtQ2h4NTZDRVZGUlJneVpBZ2VlK3l4QnBmTUR4NDhHTU9IRDhkbm4zMVdPM00wbWpmZXFEOTVaOUdpUmZqZ2d3L3cwRU1Qb1gvLy9sSEhxYXFLaVJNbjF0WlJYYnAwS2NhT0hWdW5kcW11NncyV0IxaTdkaTJXTGF1ZXJKT1ZsWVdWSzZ0WFlVNmRPaFdUSjAvR3hSZGZIRFhSR203OSt2V05IajlRMk8xMlpQVTZCSCtkY0N1T0h6b0U5L3h0bXJweTFlcStGbGxQOU01eFplMUc1WlF0UzVhVXhqcE9xWGxTVWxJdUJ6QVMxYy9GTC90OHZuZlJ3TTdQQjZ2MDlQVHJBWFFEc0lLWjM0NTFQTkwrNTNhN2h4RFJlNmorTzJnV2o4ZGpzeXpyYkNLNmxwbFBBZEJvd1dwbS9rQUk4WmVDZ29MZmE5cDBYYi9hc3F3L0N3c0x2MExZLzNkQ2lBUm1ybGVMTlpTd0JUUFhXeG9paE9oU2M3d0JrZC9tSlliM2ozYTk3T3hzUjdRRVhWRlIwUUlBSjBXMkc0WnhGNEF4a2UzTVRBQ1lHcHZXQ2V3bUlnUEF4elZKMFRCcnZWNXY3ZldZT1pPSWNxTHRMQjN0RWtUVU85b0ZMY3RLYjAyZDhRZ0JJdm9Gd0tsN2N4SWk2Z0xnQlFEL0YzbU1tZWN6ODR1S29yem45WHJMdzhhY1FVVG5KeVVsVFRjTTR6Vm1mdFUwemZDRSsrbENpTWh2aC84SlNaS2tCdmo5L2txSHcrRW5JbnQyZG5hbnZmeHltVTNUbktYcittQWl1bHBSbEJjMVRkdmw4L2srQTdEWDMySkpraVIxWkIwcGthb29Ra3dsSW5IKzJXZWlWMmJQV01lejE3Ny8vbnM4Kyt5enRiZHZ1ZVVXSEhmY2NRQ0FRQ0JRdXhUK3h4OS94TFJwMDNELy9mYzNlajYvMzQ5VnExYTFLcGJLeXNiTGRCcUdnYkZqeCtLRkYxNEFVSjJBclpHV2xvWnAwNlkxT0ZPa1I0OGVjRHFkNk5PbkQvTHo4MnNUcVNlZGRCTGNiamQrKysyMzJvMnlPcElqRC9QZ3BXZWZ3TnV6UDhBNzc4OVJTM2VWM3B3SVo0Ym9NK2p1VFN0a2pjbDJUdFUwN1ZKbS9nY0FpNWxmOVBsOGR5RzBQTGFqMEhXOU14RmR6c3hNUkovdDNMbXoyVXUzcFlPRHkrVktFRUo4QmlDeHFiNDJtMDBZaG5FaU0xOWlXZFo1Tlp0eE5KYU1ZK1pQQWR4ZnM0dyt3dVdLb2d6VmRYMGpxbmVoZjlzMHphOXNOdHViUkZRdlVkbUVGMXF5d29XSXppZWk4eHZyazVDUWNDeUFINXQ3VG1idVFrVDFOa1JxVHJLU2lCTFJ3R1pLek56d2twWjJnSm5uRXRGZUpWSkR6bVhtYlpHUFZ6QVl2TDZvcUdoaGxQNXVvRFlKZXllcVovbld6dlFsb3N1aXhMb1ZBSVFRVTVqNStTakhMeUNpTzVvS2xKbTNNZk9aUW9pb3J4bCt2MzlwVStlUUpLbjlzZGxzUVFEbEFPeEpTVW1wQU5waWxjNTl6TndMd0hBaWV0cnRkbyt1cVIwdFNaSWt0VTZIU2FUMjZ1OGVES0tqYlRZVlo1N2VGdSszWTZ1NHVCZ1RKMDZzM2NYKzRvc3Z4dVdYWDE1N2ZPREFnWmd5WlFydXV1c3VBTUNISDM2SUhqMTYxTTRLYmN4Zi92SVhsSldWMWM3eUhERmlCQVlQSG95bm5ub0ttelp0UW84ZVBYREREVGZnMjIrL3hWZGZmZFhzbUMrNjZDSzg5OTU3ZGVxNUFzQlZWMTJGcmwwYnJsVXJoRUMvZnYxdzdiWFg0c2NmNjc3dWQrdldEY3VXTFd1MGRBRlF2VkdYMys5dmRxd0hBaUpDVnU5ZXVHMzhPQnd6K0VoTXVQdGV4K1l0MjBiSE9aUStQZnJtWGJIdWp4S1psR3FmU05PMFU0bm9VUUFDd1B0VlZWVi9SUWRMb2dJQU13OGpva09KYUt0bFdaK3VYTG15eWQyb3BZTkxVVkhSYmszVFhpU2kyMnJhUXN2TVYwVnVnTVRNY3dIb3paekZ1TXV5ckpOOVB0K3ZqZlRKQWdBaTZncmdhbVpPQmREOEY3V09xNUNab3lXK2V4TlJkZ05qRmpCelpDM1JldC9jQ2lIc2VYbDVkYzVOUkkwdUh4SkMvTXV5ckdmRFp0d0dBZXdJSlVXM012TTJBRnVKYUZ0NEd4RWxNZlB6UkVUTXZCTEFWQ0phQytEcWlQUDNBbEFua1RwbzBLQ3VVZTVyN2QrT3grUEpZT2JUR29vNU5EUDY5OGgyd3pBZWIreSsxaUNpTkdaTzlYcTluelNudnlSSkJ3YS8zMjg1bmM1eUFDbCt2ejhGVVo0blc4bzB6YzM1K2ZsL1ZWVjFBSUFzUlZFbTUrWGxqU29wS2RtdzF3RkxraVIxVUIwbWtVb0NJNG1nNUE4Y2lONjlEb2wxT0h1bHVMZ1lOOTU0SXlvcUtnQUF3NFlOdzRRSkUrcjFPK21razNEampUZldKa1NmZi81NTlPelpzM1l6cVlhY2VPS0oyTHAxYSsyNEFRTUdZTVNJRVhqbGxWZXdhZE1tSkNjblk4U0lFVmkzYmwyekVxbUJRQUFmZmZRUm5uNzZhZXpZc2FQZThjY2Vld3kvLy80N3hvNGRpeTVkdWtROXg2aFJvM0RNTWNmVVM2UUN3TEhISG92NTgrYzNHc09DQlFzd2J0eTRKbU05RURtZERoeDd6R0RjKzljSm1QTFFER1h6bHExRDdYYmJDejJ6WGRldVhWNjBKdGJ4U1hXNVhLNHNJbm9FMVRVZGx3ZUR3WW1MRmkzYTF0UzRnNDNINDBsbTVyT1lPWW1JL20xWjFyZXhqa21LRGIvZi80akQ0UmhIUkE1bUxtUG15NFVReHdPNEpid2ZNMDhITUx1SkplbzFmVXNiUzZLR2tuVjEzZ3dRVWRTNnBMRm1HRVloQUVjRGgxLzJlcjJQUkR2QXpKc0JSTDd3all5WUNWdkF6QTlGOUJsTlJHYzJGSTlwbXZXV3QrVGw1U1U2SEk0RkRZMWg1cTZXWmQxZFdGajRUWGk3cnV1dlIzU2Q1blE2cHpWMG5tZ0tDZ3JXNjdxdUUxR1ozKy9mVmx4Y3ZBUE5YTGFxNi9vaHpMeFNDREdyb0tDZ1N0TTBMWEptc1JEaUtWM1gwNFBCNE5MUURORE9SRlJ2OTBwbW5sZnplekFZdkZJSVlXdkovVEFNdzRXd1dyYWhUZEVpdjJVdUJaQVVpbXM4QUpsSWxhU0RpS0lvRmhGVkFJRGRidCtyRGFmQ0ZSY1hGeHVHTVE3QUxBQW4yTzMyeWZuNStYOHBMaTdlM2xiWGtDUko2a2c2UkNLMVM1OUJYUWs0bm9odzVPRWVwS1hXMjVQZ2dQSHR0OTlpMHFSSnRUdmRxNnFLeE1SRVBQVFFRd2dFQWdnRUFxaXFxa0pGUlVYdFQ3akpreWNqTXpNVExwZHJuOGRhVVZHQlR6LzlGTE5temNLYU5YWHplY25KeWRpNTgzOTdmY3lkT3hlZmZQSUp6anp6VEp4MzNua1lNR0JBbmY3RGhnM2I1L0VleUlnSXA1OTJLcHhPSjZZOE5JUFdyRjAzM0s3aThZeU1uS3UyYkpFMVU5c0xsOHVWcVNqS3EwU1V4OHlybWZuU29xS2lGYkdPS3hhQ3dXQi9JY1NwUkVTV1pUMFh1ZXU0MUhHVWxKUnMwSFg5ZFdZK09SQUluQlg2d0hkOFpMOWdNUGl6cXFwdkFiZzA0dENmQU9JQnBOYzBFRkU2cXQvamdDYU0yZ0FBSUFCSlJFRlVCS0pkMDI2M24weEVkVEptbG1YOUdocGJ3Y3dOL2oyR0VybnhFYzE3bUxteCtzWnhFZGNMTUhPak5YR0VFRUVBWU9ZY0lvcWFTR1htNk44K1ZpczNUZlA5OEFaTjA3U0lQUFNHeUQ2NnJoL1ZXRnlSUEI1UGhtVlpjNGtvcjZFK1JKUWxoUGhLMS9Ybkt5c3I3MnBzcC92V0NBUUNscXFxTTFWVlJVczNjaUlpUjBGQlFSVUErSHkraFlaaDdBUVF2dEZMWHlLYTFWQ2QrWkFOUHArdkpwRk1STlQ0RHBqUmpZMjRQUS9BRmVFTnpQd0pFWTBNL1Q3TTVYTGxGQlVWTFduRnRTUkphb2NjRGtlUW1jc0JnSm5iTEpFS0FGNnZkNTdiN2I1ZVVaVC9JNktyVlZWTkhUUm8wTzBMRnk3OHN5MnZJMG1TMUJGMGlFUnFuS29lUmtEWCtQZzRIT2JSWWJPMWFKSkF1L0x1dSsvV0psR0I2dG1lYytiTWFmYjRxcW9xM0hISEhYanp6VGZScFVzWExGeTRFRlZWVlhXVzJ5OWF0S2hPa25QdDJyVXdUYlAydXVYbDVUQk5FeHMyL0c5RnlMSmx5eEFJQk5DclZ5K3NXclVLbjMvK09lYk5tNGV5c3ZxZmxjNDY2eXhNbURBQnYvenlDNlpPblZvN1M3V3FxZ3B6NXN6Qm5EbHprSjJkamVPUFB4NURoZ3hCZm41K2cvZG4xYXBWR0RWcVZKUDMyN0lPL2xYVFFnaWNmT0x4U0U1T3h0anh0MlBIanAzbkpHUTR0bTNaZ3V2UkFaZU50emU2cm5jRzhBd1JIY2ZNbTVqNWhpYVdIUi9VaEJEakFDUXo4eUtmejlmWWJ1ZFN4ekFWd01UaTR1TE5qWFVpb3Z1WithTFF6WStaK1VYVE5EODNET003QUVQQ3VqcDFYWDhLd0JUVE5OY2pORU14THkvUDduUTZqd1R3V01TcEE0cWkvQWdBWHErM3dkbVlRUFdtVTBLSU9sK0FXSloxU1dOL3g3cXUreENxcVFrQXpQeW1hWnIxTnBocVk2cGhHSkhMenlPL1NZNlA3Tk9TRCsrR1laeHJXZGJUUk5RajR0RE9ZREI0cmhCaUpoSDFBV29UMERjNEhJN1QzRzczbU1qWnFYdERDSkZNUkVOYk9UeThwRWdBd09NQUdpOHFYOS9EQ0cxWXB1djZtVVRVcnlXRGRWM3Z6TXlqYTVMY3pMeU9pSHlvbjBpZFU1TklKU0pTRkdVYWdPZzdkVXFTZE1EWnMyZVBaYmZiOTBUYnpLOHRGQllXL3N2dGRtY3BpaktGbWMrejJXekIvUHo4RytUTVZFbVNwSmJwRUlsVUtIQXprQm9mRjQvYy9pMTZiOXZ1akJrekJyLzg4a3VMeDludGRnUUNBVmlXaFczYnR1R3V1KzdDeXkrL2pOdHV1NjFlemRMYmI3Kzl6dTEzM25rSDc3enpUdTN0VmF0VzRacHJycW5UWjlxMDZwVjR0OXh5QzJiT25CazFnZHF2WHo5TW1EQUJoeDEyR0FEZ2hCTk9nSzdyZU9hWlp6QjM3dHc2eWM3bHk1ZGorZkxsY0RxZGpTWlNtYmxPWXJtakl5SjRkRGV1dnZKU1BQWHNpNHEvcW1wVW4vN3VIMVlzTFh3VE1wa2FNOW5aMlE0QXR4UFI2YWlldWZhWXorZWIxOVM0ZzVXdTYyNW12aGlBSDlVSk5LbURNMDJ6V1hYZ0Nnb0tmdGMwN2R4QUlQRGZoUXZyYktxM0xySXZFVjBQNFBvb3U5RFh3OHpmZWIzZW5VMTJCR0JaVnJrUW9zNlNhaUZFVTdYbXZnZFF1elFqbENUYnA0aW9KNEJsVFhRN0liSlBjMnJRdXQzdVlZcWkzQXRnU0pUK0FjdXlSaFVXRm43ajhYaU9ZZWJQQWRTK2tJZG1wMTRMNEJzQWM1alozdlM5cVl1WjIySURscWk4WHU4VVhkZTdBaGpiVkJrSlpyYUk2Tzllci9lSnNPYS90UFNhUkRRSllSdXVFZEhIRGZSYkFjQUVvSWR1bjI4WXhvbGVyL2ZybGw1VGtxVDJ4MmF6V2FqZWJBcW9Pek8rclFRTEN3dWYxRFF0VGdoeEY0Q0xiVFpiUU5mMVNjMTlIWllrU1pJNlFpSTFMODhPQzFsRVVEb2xKYUp6Um5yVFk5cXh3dzgvSEdlZGRSWXN5MExuenAyUm1wcUtUcDA2SVRFeEVZbUppWWlMaTBOQ1FnS2NUaWZpNHVMZ2REcmhjRGhBUlBqMDAwOXg3NzMzb2xldlhyajU1cHZSa2gyR215c2xKUVYzMzMwM0prMmFWTnZXdDI5ZmpCa3pCcWVlZW1xOWE2YWtwR0RTcEVrWU5Xb1VYbm5sRlh6KytlY0lCS3BYWWg1Ly9QRzQ2cXFyR3IxZXAwNmRjTWtsbHpRWjE0WU5HL0ROTjIwMithVmRVeFFGbDQyOENMLy92Z0wvK3ZpekJCYVkyQ3MzdjJUMTR1S0NXTWZXUVZGaVl1TGxBTVl6TXdGNGE5T21UVStqQXllMm1mbHZRb2c0WnY0SjFRa21TV28ybjg5WHJ5NmtaVm1mQ1NFdWl0YS9tWjZMMXFocDJnZ2ltaDdaWHJQUlk1am5tMXBTSGpIbVNsM1g2OHhJSmFMeFhxLzNoMlpGRzBPR1ljd0JjRzREaC9lRVp1ZCtDbFRYTDgzTnpUMGhQajcrM3dnbC93Q1lRb2hyQU1BMHphYVhsT3gvUWRNMGI5QTA3ZThBaGpOem45Q0dWelZKVlFhd0hjQ2ZsbVY5V0ZoWXVMWm1vTnZ0SGtoRVI3ZmtZaDZQcDVkbFdkZUg1Mnd0eTVvbGhEaThnU0d6OEwvSEVzejhKQUFORFpTeGtDVHB3RkZSVVJHTWo0K3ZxY3UycjJyUkJYdyszNE51dDN1TG9paFRBVnhLUkwzY2J2ZkV3c0xDbjlERSsxTmQxenVicHRubzZoRkprcVNEM1VHZlNFM3orNTFRN1gwQW9HL2ZQbWlpeHRVQjRmNzdXN3Jpck5xSUVTTWdoTUNKSjU0SXU3MTZBc2cvLy9uUGFCOElXODNwZE1KbXMrSExMNzlFTUJqRWhSZGVpTUdEQnpjNXc2VlBuejZZUEhreXhvOGZqNDgvL2hqejU4L0hmZmZkMStUMTB0TFNvbTYwRlduQmdnVWRKcEVLQUNuSnliajM3anV4Wk5seS9MWjRhWTRDOFJ5QVl3QlV4VHEyamtiVHRHdUVFSTh5Y3p3enY2Z295bDNyMXEwcmIzcmt3Y25sY2gwbGhCakN6RlVBUGd3dHU1YWt2YUlveXB1V1pWM1p5dVhkNzVxbStVRzBBMEtJTklRdHlkL0hHcHA5WkFRQ0FRRUFpcUo4V0xOVXZpbGMvZUplNTdtR2lPd0F3dXNiQlpsNVR4TjlJdDBGNERpRTFhUU4yV0JaMWpXV1pSVzZYSzdNOEFPQlFHQzBvaWh6QUhSbjVwc3N5MHB6dVZ4cHpia2ZZZWNJdEdTWGFjdXlqdkQ3L2I5RnRqdWR6dGNCbkJOdGpNdmw2cU1veXNYaGJZcWlUQzhvS05qU3dHWHF2TG5adlh2M24wbEpTZHljRGRIQzRwd1NYZ09YbVpmNWZMNzVobUZFVGFSV1ZsYk9zdHZ0RDlXTUlhS0J1cTVQTUUwemN0TXdTWklPTUE2SG8zYXpLZXliR2FrMXJNTEN3aGMxVFFzS0lSNWo1aUZDaURrdWwrdWFvcUtpRHhzYnlNejNhNXFXNHZmN0o1YVVsS3plaHpGS2tpUzFXd2QrVnJFSmRzQkJ4RDBBd3NBQk9iRU9KK2FHRHg5ZTUzWmlZbUlEUGZmT2pCa3pXald1YytmT3VPcXFxeHFjaVhySEhYZmcxbHVyTjh0dFNWTDh5Q09QUkVGQng1cVFtWmFhaWlkbVBJU1JvNittN2R0M0hONDd4M1hycWlWRmo4WTZybzVFMS9XVFFyUFprZ0Y4VzE1ZVBtbnAwcVhOV2o1OE1Nckt5bklxaW5JSmdGUWlXaGtJQk9haW1idHJTMUpqQ2dvS3F2THk4b1k1SEk3YlVMMHpmUzRBWnlORGRqTHpmd0c4WkpybU80MzBpem5UTkV0cWZqY013OStDb2F0TjA4d0tiOUEwYmFvUVlsSlkwenpUTk04STc2UHIrZ3dpdXFPaGszcTkzdVdhcGwwaGhJaGNmdDVOQ1BGeFU2dGRpR2grYTFiRUtJcXlDa0JXa3gxRExNdXFpTGFwbGE3cndZYnluS3FxNWdCNE1MeXRxcXJxWXdCMUVxbDVlWG1KRG9kakVvQXpLeW9xaGk1ZXZIZ3JBQ3hmdm55WHJ1c3JBVFFyMmUxMnU0Y1IwZWlJNXBjYkc3Tm8wYUp0dXE1L0FLQjJOaThSVGRGMS9TZlROT1VNZjBrNmdHM2J0czNxM0xselJlZzVhbDhtVWdIQTh2bDhNMTB1MTNaRlVTWUR5RlVVNVFOTjA2WVMwWXZoOWNWcjVPWGwyWVVReHdKd09SeU9JOTF1OTZQTS9HbFJVZEU2ZE9DVlZwSWtkVHdIZlNMVnBpZzJZbVNBZ0lGNUE1b2VJTFZycXFvZUZMT0s5NWVzWG9mZ3duUFB4c3pYM2dBWU4vWHFsLy9CNm1YRmY4UTZybzRnUHo4L0Y4QmtBQmtBRmx1V2RlL1NwVXNibXRYVUlTUWxKV1VCT0FXQUF1Q2pvcUtpcFRFT1NXcS9WZ0pZRU42Z0tFcWRYZTVkTGxlT29pZ3ZSSXpiYVpwbXpiSm5CUkV6QmtNc2RJQVBmRVFrUEI1UFJuaWJaVmx4RWQxc2tYMllPYkpQUFQ2Zjd4TmQxKzhqb25RQXQreDl0RzFQVmRWZmRGMnY5KzlNUkkwbDJKdENtcWFORmtJOENLQTdBTVRGeFgzZzhYaE9LU2dvcUZueFlRTG93OHhsQUhhR2F0WFc0L0Y0a2kzTG1oblJYQm9JQkNML3B1dGg1c2VKS0x3c2drcEU3d3dhTkVpUHFCMHNTZElCeE9sMFdnQnFacVEyZStPL3ZjQkZSVVVmNkxyK0d6TlBKYUxUaFJEM01QTXhtcVk5Ni9QNS9vV3daS3JkYnUrTlVEMW5Jc29XUWp4RlJDUGRidmZMbXpkdm50T1JWMXhKa3RTeEhQUVpxV0NWb3FvT1NnV0FnYmx5UnFyVXNkaHNOcHgrMmpCODlPazhyTit3c1RzRUxnQXdBeDBnaVJCTGVYbDUzUlJGZVJIQVlHYmVGQWdFeGhZWEYvOFk2N2hpVFZHVWs0aG9BRE9YbDVlWFB3bzVHMVZxZ05mcmZSelZ1NmMzU0ZHVXBDaEwrYmVHL1I1czg4QlF2WE02R3FpcDJseEVkQ2VBWVcwVFVZTU9ZZVk2ZGV5aXpNUWNGdG1udVV6VG5PSnl1UWFwcXRvdUU2a0E0bHF3d3I1SmhtR2NpZXJOOFZ6aDdVUTAxTEtzNXdGY0RRRE0vRnZvdXRNQWpBUVFOWkZxV2RhVFJKUVowZng4YzNiUDl2bDh2K3E2L204aU9pV3N1YnZOWm5zM096djcxT1hMbDFjMk9GaVNwSFpyK2ZMbGxxN3JGUUJBUlB0NlJtb3QwelJMOHZQenIxWVVaU0lSVFFCd3NoRGlDRTNUUGc4RUFqZlhmRUhEekRrQU9vV1ZoYk16OC9GQ2lNTzdkT2x5Y2VmT25lOHJMQ3cwOTFmY2tpUkpzWExRSjFLRmltNEFiSEZ4VG5UcjFqWFc0VWpTZnBjL01BOG5ISDhzM25ybmZSdVJjbUdQdm5udnJQdEQxalRhVjNKeWNwSWNEc2ZycUs1Sld3N2d3dUxpNGc2LzNESTdPN3NURWQwR1ZDY1FsaXhaVW0rWGRVazZFQkRSbjE2djk4dklkbDNYbjBCRTBveVpuL2I1Zk45RzZYdFpXeWI1MmhObUxnVHdjeHVjNmlJaTJsZWJyVFNib2lnbkdJYnhFb0FqRytwRFJLTjFYWjlsbXVaM1JMUUV3SkxTMHRKL0pDVWxqWXpXWDlPMGE2SXM2YThnb24rMElMU3BxSjdoSHg3SDBFNmRPcjN2OFhqT0M1c2hLMG5TZ1NPNG4ycWsxaFA2RXVkT1hkYy9CdkFBZ01PSjZFSzczVDVZMS9XWGlHZ3VNdzlrNXFTSW9VUkVpVVIwQm9DVE5FMTcyTEtzZDRxS2lwYnN6L2lsOWlNdkx5OHhMaTdPMlVoOThRWjVQSjdjUUNCUUdyNlJZd1A5dWdlRHdSeEZVWDRwS0NqbzBET2hQUjVQYmxWVkZkZjhQMmNZeG5ETHNuNzIrWHc3YXZyazUrZW5xcXJheVRUTlZiR0w5T0J5OENkU29TWUJRR0pDUXF4RGthU1l1V25zdGZqcTYrK3dZZU1tdzZZcVp3SjRKdFl4SFl4Q2RmT21FdEZRWmk1bjVyLzVmTDZmWWgxWGU1Q1VsRFFPUUY5bTNoQUlCQ0tYczBvZG1LN3JJOUdDMnBkaG9zMzBpOU4xL2ErdGlhT3lzdkxWbG14bUZFN1g5ZDVFZEhORWN5QVlESTVyemZrT2NGK2FwdG4wTHBCTjBIVjlDUFppMTJwbWZveVo2LzE3Q2lGR0E4aHY3bm1JNk1sR0RwY3o4MHdoeEF5djE3czZkTjNGUkhUdDh1WExLM1ZkcnpmQU1Jd1RBVHdiNVZ5UEZCUVVOSHZ6UGRNMHZ6Y000eE1BcDBjY09vT1ozd1Z3RVlCQWM4OG5TVks3WUlVMkFHUUFrUW5ML2NJMHplOXljbkpHeGNmSG53MWdMRE83aU9nQlpyNktpQ29CT0ppNWRvVURNOWR1WEV4RWNVS0llNGpvWEYzWFh3OEdnNjhYRlJWdGlzWDlPSmhGbHVScHpNYU5HM2V2V2JPbUlqVE94c3dudGZSNndXQndZM05uR29jbWxDeXpMR3MrZ1BOYmVpMW1ucTRveXBtREJnM0tiS3hVVFRBWVBGMEk4U0tBQVFBV1J4eFdYQzZYMDJhenFidDM3MWJ0ZHJ0aVdaWkRVWlE0SW9vSEVBOGdBZFhsTTFLRUVDbVdaV1VRVVZjaTZzYk1tMHpUclBObFp5akIyK3pISFFCVVZWMFE5cVdtb2tkN1V4QlNVVkd4SWk0dXJzSGo0WUxCNEovTXZJbUlFZ0NBbVNlcHFocHd1VnozaHJwOElJUVk2WEs1VEFBb0tpcGFaN1BaSmpMekJRQ3lzWTlXYkhVMEIzMGlsUVVwQUZCWjJaTDlHU1RwNE5LdGF4ZGNQbW9rWmp6K2xJQWlyb1pNcE80VG9jMUhyZ1pnc3l6cndhcXFxdWNoUDhnaU56YzNIY0FFVkg4d2VHLzM3dDFyWWh5UzFMNWNRMFF0Zm1QZmdIZ2llckRwYnZVNUhJNHZBYlFxa1VwRWQwVzJNZk5uc2Z3QXljeXJUTlBNRG04ekRPTUJBQlBEK254cW11YlpFWDFtWUMvcW5oSlJ1c3ZsR3RUYThXRWNUWGRwV0RBWWZMV29xR2hoWkx1dTYwY1JVYk1UcWRFdzh6WUFUMWRVVkR4WnM5RlVEWi9QOTJ0RDQ0Z29oNWtmSkNKYnhLSFZtelp0ZXJnVm9kekt6Q2NUVWVSamRhNm1hWC96K1h6M3RPS2NraVRGRUROWENDRXNabllBc0FIWTc3UExRNnVHWGhnd1lNQmNoOE54R2FyZncyV0ZKMUJyRUZGdElqWDBYNVdJM015Y3E2cnFoVzYzKys3Q3dzSnY5dk5kMkpjVVhkZUxpV2dBZ011OVh1OGJOUWN5TXpQanVuVHBNcCtaMTV1bWVTWmFYMHBOZGJsY3VWRXZyaWlsekx5eXVTZkt5TWk0YzgyYU5UVzdRQ2NEK0t5bHdRZ2gvZ1hnbk9iMFhiSmtTYW11NjI4UzBlMkdZWnpxOVhvL2IrNTFRclhEUndENGJtL3FmUnVHY1FPQXA1Z1o4Zkh4VFhXdkFyQ0xpSGFoZWlQU1hRQ1M4L0x5RXNNM3JMUXNhNm9RWWdqcUoyM3JJYUlrQUVaRlJVVjNoTjVYYXBxV1JFUU52aitJajQ4L0U4QkhUWjBiQUZSVmZRYlZxeDdQQWdCbTdocHFIeHk2SFFmZ0tWVlY5NFN1UFJ6QWRRQyswVFR0OG9qVGJRL1ZRcFphNktCUHBBckxVcUFvcU5peko5YWhTRkpNblRGOEdKNTU0U1ZVVkZUbzNmc05HckIrMmNMZlloM1R3VVRUdEx0Q2RhVlVabjY5c0xCd0NtUVNGUUFvTGk3dVVpTHF4TXpybVhuT3lwVXI1Uk95ZE5Cd3U5MURtUG42S0I4dVV3M0RlQm9BbVBrWDB6Um54U0M4T3M5QmxtV3hFS0wyTmhGeGVCK1B4Mk96TE91SThQdENSQzE5SHJ0U1ZkVXJXeGR1MjFFVTVVcE4wK29seG9tb2YydlB5Y3kvQVhoU0NERUxRTHdRb3JTRnA3ZzFXa2tIWmw3U3VYUG5PenAzN2h6ZU5qaEszekc2cmc4UDZ3TUF5d0VNakRpZlh3anhaZ3Rqa3lTcGZhaGc1bUJvdzhENGdvS0NuVEdLdy9ydHQ5L1dBM2cwSnlmbitiaTR1UEZFZEQ4QWUyVEh5T2VxMEhPVEE4Q1JpcUo4cmV2NjY0RkFZSHB4Y2ZGeUhPRHZqVFZOdXlxVVJLMW56Wm8xRldscGFkY29pdklmWGRmdk1VMXpjbXV1a1plWGw2R3FhbkcwWTh3OGdabFBpV2grRk5XcmRFWkY5bGNVSmRyR3JpOWFsalc5T2JFUWtUZXlUZE8wczRVUURjNlladVpWQUVvQkhHY1lSdWVHK2dXRHdWOEtDd3VYaG8wYlNVUU95N0thM0hTeE9Tekx1bFFJc2NHeXJEMUNpTXBBSUZDcHF1b2V2OTlmYWJQWi9rNUUvL1o2dmYvWGdsUCt6c3h2Tk4wTnZZbklDRy93K1h5N05FM3JFOTVHUk4ySjZETm0vbTlsWmVVWGRyczlOZUw0Q2dCem1QbU84UFl0VzdaVWhtWVozNlZwMmhWQ0NCM0FaelZKYTEzWEg2aXFxbnBwNGNLRmY0WnV6d0RRQ1lCZENIRUJBRER6S1VTMEVOV2xtR1FpdFJVTytrUXFJMWdLS0tpcXFrSXdhRUZSUk5PREpPa2dsSnFhQWtOellmNS9Gc0NoS0xjQXVEN1dNUjBraE52dHZrQUljU2NBTVBPOHlzckt1M0NBdjFGc0s3cXVkd2R3SmpPckFINHVLeXY3VDZ4amtxUzJvbW1hUmtRZkVWRzBOeGREUWo4Z29oUUE0WW5VS21hdXN5RVFFZDJ1YVZyY2poMDdQdHFmWHpib3V2NFNnQk1CN0dIbXprUVV1WFN0MmN2TjJ4TWl1cU10NnRBeU14UFJGd0FlTjAzemM0UTJ5ZE0wYlp6VDZmeUxwbW12RTlGTHBtbVdOT05jODRob2VFVHpqNkZOb3lJL0dOZERSRGMwY041RlJEUXdyTitEWHE5WGZsa3FTUWNnSVVRRmdDQXpDNy9mN3dRUXEwUnFyU1ZMbHBTNjNlNzNpZWkreHZxRmJVSlZlenYwUEh5WnFxckhhcHIydm1WWkx4Mm85VlB6OHZJU2llZ0JWQytOVnFMMUtTb3E4aHFHOFNTQWUxMHUxK3RGUlVVclducWRrcEtTTFpxbTZRQWdoTGdHd0kyV1pla0FRRVJyVGRNTTN5U1NkRjN2RlVvSzFxdmZIZzB6Ny9MNWZNMmExV29ZaGhYNTd5cUVlQXpBb1EyTkNYdnRuZGhRSHdCUUZHVThnUEJFNzAwQS92VDVmUDlzVG14TjhmdjlYemRVc3Nrd2pGTUF0SHJXYXl0WVBwOXZwV0VZeHdhRHdiTGR1M2VYZE9yVTZXMEFXL3grLzBVbEpTVitBTFZMcUYwdVY2YXFxaW5NUEQrODFtazRqOGZUaTVtZlplWWRBTTRKcnh4Z3Q5dHYxSFg5TmN1eVBnWndHNnBuc003MGVyMGZ1TjN1L2tLSXhjeDhucXlaMm5vSGZTSVZGbTJyZVpxcjlGY2lQaTR1dHZGSVVvd2tKTVREME4zNHo0SmZFUXdHVCtuWk16ZDk3ZHE2U3hLbGx0TTB6U09FbU16TTZRQUtnc0hnbmEydHMzZ3dzaXpMRUVJY1MwVEJxcXFxSitWdTBsSWtJcXBnNXQydEdDY0ExSHRSYjgyNUFNQ3lySG8xbzRMQjRGSWhSSjJaRWN3OEh3QjBYYjhhd0JNMU5hckNqbHNOSkZacm1hWjVMWUJyYTI0UEhEZ3d6ZUZ3YkJWQ25KQ1dsbGFhbXByNkNSRzk2ZlY2UDY3cGs1MmQ3V0RtaElqWm9zNFczczE2UWt2TnJtN29PRE4vc2JmWE9KQXg4Nm1tYWY0N3NwMkllZ0hJRUVMY0J1QTJ3ekIrOUhxOXh5R1VhRzNBdjVpNWpJaHFab1NzQ1FRQzQydzJXOUhleEJnTUJrZXFxam9mMVROT2Z0KzFhMWVyeWx0SWtoUjdsbVh0SWFJZ0VZbGdNTGpYei9GdGFCQVJPU0tXOFRjTFZiOXdaUkhSclVSMG9hN3JENVdXbHI1eW9MMG5kRGdjMHdDa00vTkxSRFMyb1g1Nzl1eDV6T2wwM3FRb3lrU0V2ZGEzUU1Ebjgva0FRTmYxRFVTRW10c0FZQmpHVWFpdWRRbkxzdEtKS0ExQXdEQ015eUxPVStUMWV2ZnE5U1VhSW5KVlZGVFVlWjhUREFaSlVaU29meFJ4Y1hIT2lvcUtlbDhReDhYRjFmNzc2N3ArTW9CQnpQeThydXRkVURmQkdvMEtBTXhjb09zNkE5aGltbWFkZXZzT2h5TXR0S3c5R2pzejUycWFGblVGamQvdmZ5dVUzS3hGUkgwQVJOMUVNa0pqczNYSEtjci9zM2ZuOFZHVjEvL0FQK2U1czJVbEVKWUFFYUpHbGdESjNBbGEwYUxnUXRWcWJldXVHSzJLMWJxZ1ZyOVY2NjlXclJXdFJSRVFFVGZxcm9nVUZ5cmdnaTN1bVVrQ2hDMUN3QlJaRThnK3kzM083NDlNMGlSa0l5d3pTYzc3OWNxTHliM1B2ZmZNSkV4bXpqelBPY1k1aVltSlh3SVl4Y3ducmxtenBoUUFzckt5UmhIUmNlRnJaWWIvVFhhNzNRMWxGWlJTMjcxZTcxZmhGVVR6QWJ6dTgvbXVhMzRkajhmelJyaE15QzhCdkJKZVVmTlFabWJtdjVSU3R3SDRRcEtvQjZmYkoxSkRobUdwdXRrRVZGc3JpVlRSY3ltbDRNbktSRkt2WGlndExldHJqM2NjRCtCZmtZNnJLeHM5ZXZTeFNxa2x6TndId0U2dDlTOExDZ3JhN0RMWnc1QlM2czd3TXAyM1ZxMWE5ZTlJQnlTaWo5ZnJQYTh6eDVtbU9iYUZlbE43ZkQ3ZkFUVURhRXQrZnY0M0FMNXBkdDFUVE5QOGpJaE9iVDQrbkVSOUVNQ2ZEK1E2VHFmVDNlamJCQ0s2bEprVEFid1AxRFdXMEZyL2s0aFNteDM2VzdmYnZUd3ZMMi9SZ1Z5dk1TSmEwY1liWXE5U3FxMW1TL3RoNWplMDFnZGRoMXNwOVkvd201Yk9xbUhtL2VyVGhaUFBMYzRrYW9uV3VyVVp1VTNxMXpGemY3U2RSQVVBK1AzK1cxd3UxNW5NSEtPMXZveUl5am9hUzJ2S3k4dUwrdlRwY3ducTZxdmQxdFdTRTBLSS8xRksxUUlJTWJOaHM5bWk1bzJyVXVwTVlQOWwvSTJGWi9EN21UbEVSSlVJcjc0Z29sQzRpVlloZ0hJQWpwaVltS1BSZ1hxVDBjTHRkaDhQNEdabWZnVEEzclllaDhMQ3d1MGVqK2NkQURtWm1abTNGUlFVZE9vRDN0WXc4M1VBcmdFUUNOZW85UU80TVB3RkFBalh6bjRBUUV1SjFQVEd5YmwyN0ZmS0lUYzN0N3J4OXhrWkdmR3hzYkh2aFdmRlB0eDRuOXZ0UG82WlZ6Z2NqdWw1ZVhtUG94VkU5RkQ0WDZ1OHZMd3lNVEd4MWJFQXdNd2VBT2NCZUpHSWRxTnV4bVh6TVlPSmFGWXJwNGdob2xNQW5Oaml6cGlZZDlGb2htallLdFNWVVdnVE13OGpvaE5hMnFlVXl0RmFMeUtpYzVqNW5zYXJXWlJTdnlHaTN6Yzc1TEhHSlprQWZBRGdYTXV5N2lTaXdRQUdlenllcmFocmZoa1BvTWpuODAxZzVsNUVWTHByMTY2SEJ3d1k0S2lwcWJHY1R1ZHZiRGJieDh4OFBCRk5hTzkraUxaMTYwVHFrQkZqc2dsMEQwRGFicmNiVHNkK3p3TkM5Q2p1ckRIbzB6c0plMHJMNGxEM0JMOFVuUytFM3FObFpXV05NZ3pqZFdidVEwU2JRcUhRRlpKRWJTb3JLK3ZuUkhReU0xY3FwZjZJRGlRWmhJaEdwbWtPSXFLTEFVd0drTjNHMEx1WStYTWlhcDVJYmZNRlNMaGhVSk50UlBRTkFIZzhucEhNL0Q0UkhkUENvVGFsMUFLUHgvTUNnSGUwMXY5cGRNNzkzbFFBbUErZ1lVd29GTnBaVUZDdzNqVE4xd0M0d205MmF3RHNKcUp2aVdoaG80NnpIZlhmL1B6OC83US9yRzJtYWJZVWY0ZUZRcUVUV21rMnRZQ0lXdXNrdk45emxGS3FWd3ZqcUhuOU15THFVRWZqd3NMQzdhWnAzc1BNb2Z6OC9QK1lwam1vbFZuVWRpSnEvbnZUWW5MWVpyT3gxK3Y5VjFaVzFzUkQ4ZGdMSVNLSG1XdnFaNlFhaGhGTk0xSlBxYjhSYnJoWGlycWwwVFZFVk1MTUZRQjJBeWhsNWtwbUxpYWlTc3V5OWxSWFYxY1dGUlh0YXVXOFVTODlQZDJwbEhxZW1YL1l2WHYzdzMzNzlyMnB2V09ZZVNrUlhXRVl4aW5vUklPbkRpajArWHl0Tm5iMGVEeXRsaGdqb3ZPSjZQelc5aCtJNGNPSEp6aWR6aVVBVG1MbU41dnZOd3lqV0d1OVJDbjFOOU0wemJLeXNtdWJseTl5dTkzbm8xRkNzNmlvcUJ6dGZDRHRkcnV2STZMemlHaFdibTV1aXduNVFDQ3dxckN3TUw2bGZSNlBaeStBVjN3KzM4MnRYY00wemRPWnViNmt3aDVtM3NYTTd0YkcxMU5LeFRIek93Nkg0emR1dHpzSUFIdjM3cDJWbEpTVVlsa1dtUG4vRE1NWUR1QTR0OXVkQmdEQllMQThmUGg2cjljN0loeGpPak03NnBPdHBta3VJaUpiZVB4Y3U5MitRQ24xT2pQL3p1ZnpMWGU3M2I4a290dkM4UTdRV3U4b0tTbXBDZGRUSmJmYi9UWVIvUkZBU1NnVU91Z1BjWHU2N3BwSXBiVGg3bDhBUEkySVJ0aHNOdHg4dzNXSWkydTNhNXNRM1ZxdnhFU2twUTFGMGFiTkJqTWQwNjlmUnV5dVhmL3JTQ2c2WnVUSWtRT1ZVazhDeUFDdzE3S3N1d29LQ3I2TGRGelJKUHlpOHpGbU5nQzhWMXRidXpYU01RblJFUmtaR2ZFT2gyTWtnQXdpT2pIOHFYMkwzWFByY2QyVXpqdDlQdC8wY04zVTV2dFB6Y3JLTW9QQllKUFpqVEV4TVk1d2g5cm1NeENndFY1bW1tWS9adjRpWEdPMU5RYUFLY3g4clZJcVQydTlBc0Eyd3pEMlpHVmxYYXlVc3BqWlVrcFo0ZklGRmpOYldtdExLWlhvZHJ0UDFWby9wNVJTV211bGxESzAxZ1l6MjRqb0Z4NlB4NGE2enRIVlhxOTNZUWNld25NOEhrOUtCOGExcC9uczIwT2wxUm5MV3V2S1pqTS9vSlM2TVRzNys1dkdDV1hUTks4QmtOenMyQTdYZi9iNWZITWEzZDRHWUw4M2VoNlA1ellBVHpUZXhzeW4rSHkrVnYvV1NCSlZpSzR2M0JqSEFtRFRXa2ROSWxWci9RQVIvWmVJU3JUV0ljdXlRa1FVcUtxcTBscHJmM0Z4Y1FqZHREOUFRa0xDWXdER0VORjVKU1VsTlgzN3RyL3dSU24xV1hpMXg2azRQSW5VQmxsWldSY2JodkYvdGJXMUV4cDNtbThOTTAvMytYeC82TWk1UFI1UHErWEtUTlBzUjBTTG1ma0VBRk44UHQvenpjZUUvM1plWjVybVJnQi83ZDI3ZDNwOGZQd3ZWcTlldlFNQU1qTXo0NGhvQm9CTkFBYTFjTjhHNStmblIyU2lpbVZabFVxcDNRQ2d0ZDdkMGVQQ1k1c3NtMDlLU2pwUktmVnA0MjFFZEN3UlhRTUFUcWR6ZG5qV2RtTi9BWkFDWUwvWm8rRnlBS1VlandjQTVwbW1XWVc2RCszSk5NMy94OHdaV3V1aTlQVDB4TVRFeExPWitRNEF4d0g0QXhGbDIyeTJQTk0wbHhIUnMxNnY5NURVcE8xcHVsOGlOVDNkZVpRdDl0Y0VQQVBPdFppakFBQWdBRWxFUVZTaXhLUmVpYmo5bHQvaDBvdCtIZW5JaElnS28wWU94L0pQUGdQQVIxRzhpc011U0NMMUFHUm1ac1laaHJFWWdBZUFZdWJmNU9mbkw0Yk10bXdpSVNIaFlnREhFRkdwWlZsdk42OHpKRVEwY3J2ZFNVcXBZZ0F0elVKc0VUUHZKYUlyNit1WmhrS2hQWTVtSzJDSXFMOWhHRjdETUpvZjI5b3l5Ui96OHZLK0FxQTlIczhPQU0wVHFRWE1QTHB4TGRid2JZOVNxbUdtWlAzMTZxOVJueVFrSWpTUHBhVnh6V0tkQ2FEZFJDclZkVE51c2FQeGtUWml4SWhrbDh0MWpOYTZob2hZS1pWTlJDYzNHOVl3ODdXMnRuWmRURXdNVTlNZnloWE1mSjdINDZsUGdpZWpoV1NzVXFwSDE1SVZRaHdhU3FsYUlyS1kyVUZFVWJPMFB6OC8vNjFJeHhBSkhvL25MR2EraFptZjgvbDg3N2QvUkozYzNOei9tcWFwdzh1dkR5dkRNUG9EeUhZNEhCM043VEFPTXVudGRydVBKNkozbUhrQTZqN01IVzJhNW9VK24yOUI0M0VaR1JrT3A5UHBCVENYbWE5VVNyMWt0OXUvenM3T1BpczNOM2VkWVJqL2o0aUdNdk01QU41dS9PZlg0L0U4eTh6blpHZG5qOHJOemUxdzB6V3R0YUdVZ3RQcHRNTG5hZTA5MmswZWo2ZjU3T0tQdkY3dldRQlFVRkR3TllDdkFjQTB6ZVZvNTBQMUZ1STRMejgvM3dmVXpkeU5qWTA5SHFoYitxK1VlaFhBRGN5Y0MrQlRBTnV4LzJ1OWRvVkNvYXVycTZ1M0ZoVVZsYWVucHpzVEV4TnZaR2FEaUNiWWJMYm5FaElTUG1EbUFCRzlvYlYrMGVmejdRV0FNV1BHSEdPejJTYUhaNUtMVHVoV2lkU2poZzhmcE1qMWUwVjBLeEhaVHNqMjRMZlhYWTFUZm5wU2kyOEtoT2lKTWtmWE5mWWxvaUV1VzlNbUthSnRXVmxaZzVWU0x4SFJXR2JlWVZuV3JmbjUrZitNZEZ6Ulp0U29VWDBBWElDNlF1NXJiRGJiSjVHT1NZaU95TXZMMjJ1YTV0L0RkVTdieGN6dmFLMm5OcDR0c1hyMTZoOU0weXhwb1o1cGgybXRweU5jZGtWclBWOHA5ZGRHMS96T3Nxd0pobUdjemN5dmhPdWdIWGFoVUdqZWtiak9vZVJ5dWZvb3BiNXA1elZnd3l6aGRldlc3VEZOODJNQVp6UWJreGorYWhFemYrSHorZFllVkxCQ0NJRzZwZjBBTENKU1NxbW9tWkhhRTJWbVpoNE40QlVpV2w5YlczdjdBUjV1aFd0Zzl6c01vVVdVYVpwbkEzZ1hRQVVSbmVIMWV2L2o4WGp5QVp5ZmtaR3h1UEhrQ1pmTGRUWHFtaXJ0enN2TGU5M3RkdThOSjJCZkE1Qk5SRHNBdk9UeitaWTA3am9mOWdLQWE1bjVNUUN0TnZkcVRpa1ZCd0RNM0xDU2hKbmZBUEJPVzhmVjEybHRSUXFBZjFpVzlYVGpqVGFiN1FldDlVMWE2OFdOcnRYYmJyY1hHSWJSOFBwcy9mcjFGUUMrQXdDMzJ4MENBSzMxZW1hdU1Rd2ozcktzejhLTm9acmNGU0pxc1FTZngrTzVIOER0QUpDWW1Jand6TlQ2KzFFZmh3dkFYVVJVQVFCS3Fmc2Jqd3U3RUVCbUcvZGJ0S0xiSkZMN0RoK2VZQ2pYRThUNEpSSFp6anZuWjdqenRsdVFPbmkvR2VKQzlHaGpSbVVBQUpnNWxXMGs5UzQ2YU5pd1lYMlZVbytIRzh5VWE2M3ZDUWFEblc3dzBwM1piTGJqRWE2bHhjelBIc2lueUVKRW1tVlowMjAyMjYxb1l3azRNeThqb29kOFBsOXJEZFFlQTNCQVRab2FuZnV6UUNEd1ZLUHYvOEhNZnlFaXhjekZ3V0R3M05XclYxY0JXT0R4ZVBLWWVWb2JOVDhQQ1diK2J0V3FWYXNPNXpVT2g3eTh2STJtYVc0aG9xR3RqV0htSmo5RHJmVk5obUdzUkJzLy8yYkg3eUNpcXc0eVZDR0VBQUJvcldzTXd3Z3hzd0lncjlNakpETXpNODVtc3kwQ0VHTloxb1VkV1RMZlhMZ0JaZXRkcVE0ZE93RHMzcjI3UTQwR2lXaU0yKzNlcjlON1M1aDV2dzlyQTRIQTEwNm44OE5RS1BUN2dvS0N6ZUhOOXdOWTZIUTZid1l3SGFpYmhZbHd3eXVmei9jV0FPVGw1WDFnbXVhNWxtVnRyVHM5dituMysxdjhvTmJyOVg1bG11YlR6SHlUeCtONTBldjFmdFdSbUFIRU1UUG41ZVUxL3BtdGFUeGIxalRObDVoNVpWNWUzcnhHMjI1cjY4ZEZST2NaaGpHcytYYWxWQTRSbmRab1U0Y2I4eWlsZnNYTXBmbjUrVitacHRrOGtackl6T1V0SFZkYVd2cG9VbExTakk1Y280MkdvcWlzckpSZUtaM1VMUktwL1k4ZVBTQ1dqTmNJZEpyTmJzUEVVMzZLQi85MEx4SVRFaUlkbWhCUnAyL2ZaS1FNNkkvdE8zYTZsR1VkQjJDL1poeWlxYlMwTkZkY1hOd2lBT01Bc0dWWnY4blB6MThFYWRUVm92QUxpdDVhNjI4cUt5c1h0SCtFRU5Ham9LQ2d5alRObVVUMFFMTmRXd0c4eGN3dk51NnkyaEtmenpjelhGdjAvMUEzaTZGTjRScXJoUUJlVUVyTkxDd3NiSmhGa1orZi8xK1B4N09NbVU4Z29uUHE2NG9CZ05mckxRSndZV1ptNW5DbDFLK0phQnpxbHA0TkpLSVdHeXgwMGo4Nk9wQ1puL0w3L1g4ODJBczZuYzV2d21VQ0R0YkhxT3R1M0pJQ3Y5L2ZwRnhCZm43K2hxeXNMTGRoR1Bjdzh6bEVOQVIxZFdnYnF3VlFET0E5cGRSanVibTVIYTZkSm9RUWJXSG1haUt5QUJqTUxJblVDTEhaYk9jaVBGUFBNSXpWTGN6a0E0Q1hQUjdQeXdCbWVMM2UyNXJ0VTZnckJYUFltMnhwclpPVlVyWGhwa0lkTWJHRk1qY3RJcUs0NW9tNGNIM09KblVUdlY3dnV4NlA1eU1BajVpbSthWFA1L3N5TGk1dUJqUDNEemZydE9ySCtueSs1WTF1YjJ2citqVTFOWCtPalkyOUVzQnNBTWVqQSsrOW1MazNnSDFvbzN3QkVaMGJIdE5oelB3ZnJmV3JqYmNaaG5FQmdDVmE2NDhibmJzWEVaM1hrWE9HbDl5dmFpbFdaaDRHb01WVmZlR0dYYlVBNFBGNGNwbDVlRWZ2QnhHdDkzcTliVFZPRlIzUTVST3BnNDl6dSswR25pYkN1TjY5azNEMTVNdHgvVFU1Y0RxUHlFbzNJYnFrVVJranNYM0hUb0JzR2FoYm1pRmFFZTdXL1FJem53UmdOek5QemMvUDcwakRsUjRwTXpOek9CSDlDblV2bU80b0tpcnEwS2ZqUWtTVFVDZzAwMjYzL3hKQUlUTi9BMkI1ZThuVDVyeGU3eE1BbnN6TXpPeW5sR3IxemJEV09tUzMyMHR6YzNQYjZsSS9GOEFqWHErM3hlWGpCUVVGNndFODBteXp5c2pJc0ZWWFY2dms1R1JWVTFPakFvR0FpbytQVjhGZ1VMbGNMaFVNQmxVb0ZGSk9wMU5abHFXMDFtUzMyNVZsV2FyK1g2MjFLaTh2MzlMU2RWc1I3TXpNbmVaTTB6eFVIMVF0WWVaZkFTQWlDZ0dvRHM4aVhlYjMrLy9lVXYzbWNLbUcrazYrbEo2ZTdnaUZRZ1FBTnB1TkQrQjVyUXpBbnZwdndrdDJoUkNpVmFGUXFNWnV0NGVZV1dtdG82WkdhazhUQ29VMjJteTIyUzN0WTJZM0VaMGNYcDJ5b2ZuS0JnREl6czRld015S21WdHQxblFnM0c2M1d5azFBVUJzODhTbVVpcUxtVnZzWE44U1puN0s1L1BkMlpHeEhvK253eDhVV3BaMXJXRVkrUUFXbXFiNUhJRGZBSGpVNi9XMnRucW5YZUdTTy9jdzg0SE03QjJHWnMyZVdwQklSQWY2V21XWHpXWnI4amd6TTdUVzJ4cHZENFZDZlRwNnd2QUg0a1hOdDNzOG5uUUFSNGRycUxaM2poTUFITWpqSTMwOURvRXVuVWdkTUNDenY4M0dNOEYwZ3N2cHhHMDMzWUNMTC9nVm5NNE96NllXb2tmcTA3dXVsalVSSjdjenRFY2JOV3BVSHlKNkRNQnBSRlNwdGY1eklCQm9zNzVPRDJjWWhqR0RtVjFFdEd6djNyM3QvdkVYb3JQQzNjc1B5NUs1VmF0V2xhR3VvZHpCNG9LQ2dwMEhlNUpPZGxUVjlVbkM0dUxpZ3cyaFJRVUZCYXR4bUg0R1BwOXZkRWZIaHJ2VnR4aEhlQ25md2N5TVA1REVhZk5yVCt6c1JiMWU3NU1BbnV6czhVS0lyc25wZE5Zd3MwVkVLcHFhVGZVMEJRVUZYZ0RlbHZhNTNlNDdpZWhrSXZxSDErdDlwYVV4b1ZCb3ZHRVlJS0tWQjNydGNOT2dFOEtUT0M0RUFLV1VENmlyelE1Z2IvM1k3T3pzdnN4OEJvQ1BVRGNMTm1LcjVmTHo4LzlybXVhdkFYeEdSUGN4ODNLZnozZnZ3WjdYNS9QTk9jQkRocmYxdUx2ZDdqUUFkbVl1NmVnSmljalB6TGRvcmE5dnRoMUtxYjlwclJ2cXF5cWxpSm45V3V1RCtWbmNHejUvdTZ1TFROTmNEQ0Nyb3ljbW9sS3YxeXQxVVE5U2wwMmtwcVNrOTNNbDBUOEpkS0lyeG9VYnAxeUR5WmRkM0ZyM1d5RkVJL0Z4RGMvSjBteXFkUTZIdy9FeWdET1oyZEJhVHcwR2c2OUs5L25XbWFZNUVjQWtJcXJRV3M4dkxpNlcyYWhDQ0NHRUVCMFVDQVNxWFM1WGlKa05TSTNVTHNzd2pETUFXRnJyVHcvMDJJU0VoREVBUGcvbk5UWXg4M01BUHZINy9aOFdGaFp1ZDd2ZGx5dWxOZ0VnWm42YW1aMUVkTDVwbXJrQTd2VDVmQjh6OCt6d2lwb2p4alROY1VRMFBSeVhIOEI0ajhmekp5SjZySjFWTjUzUll0TEg3WFlmUjBTcHpQeHRvODBmRU5IR2hnT0pyZzNmZk16ajhReG41aWQ4UHQ4V1psNko4SEw1ZXVucDZVNkh3Mkd2cmEwOXRhWHJ1Vnl1Q3EzMTFOWW0ybVJrWk1SM2RKV08zKysvTnlZbTVrOGVqK2RtMU0zbVhjZk0wendlejFtV1pkMVlWbFoyYVV2SCtYeStuM2ZrL09MUTZwS0oxS0hETTQ4bVJYTUpkR0svZm4xeDIwMDM0TktMZnQxdGtxZzFOVFhZK1AwbVZGZkxDckFqYWZDZ2dUZ3FkWENrd3pnaTR1THJYNWZ4b2F5aDEyMk1IRGx5cU12bGVnN0E2Y3hjQ3VDTy9QejhEdGNJN0luUzA5T2RSSFE5Nmw3WUZBUUNnVThnUzBlRUVFSUlJVHFzc0xBd1lKcW1uNGdVZ0JqVXZhNlMxMU5kU0hwNmVpSXpYd1JnVVY1ZTN0NTJEMmpHNS9ONTNXNzNGSzMxeDQyYU9UWEl5OHQ3TFRNek15NWNuL1VpQVBjejgyZEVOQnZBY28vSDh3RVJUYzNOemYyK2xVdU1kYnZkSFZyYWo3cmZ3VlpsWkdRNEhBN0hPVVEwbFlnbU1ITVpFVjFqV2RZSGhtSE1CbkMvMXZvVzB6U2ZCZkR5Z1paSmFnMFJwUUpBVFUzTjNtYmJMd0NBVUNpMHRINmIxK3M5RndCU1UxTmordlhyZHplQVB6THpQd0JzQkhBYkVkM3M4WGdXYUsybitYeSt2TWJuUzBoSW1BRmdjanV4ekhVNm5TMldnUWhyOG42Ym1SM2g0NXI4dnc0RUFpNm4wL2tZRWYyV21iK3NycTcrV1d4c3JNbk1MeW1sQ3BLU2toN0l5OHQ3clBuSlRkUGNEaUFKYmRTRWJSU3JBY0RsOVhxN1IrSXNncnBjSWpVMU5UVUdoSHNJTk1IcGRPS20zMTZIQzMvMWkyNlRSQVdBUng1L0VoOS91Z0xCVUx2L0Y4UWhsTnk3TitZODlYZWtEUjBTNlZBT3U3alk4RVJVVmpJanRabk16TXlqRGNPWUZYNHhzQS9BZlJVVkZXOUdPcTVvRi83MC9FUUFZT1ozQ3dzTEQwbE5LQ0dFRUVLSW5vU1o5eElSd2t2N0RYUWdRU0tPbkx5OHZNY0JQTjdhL3ZqNCtKdUlLTW15ckljN2VRbWRsNWYzWEN2N0RJL0hjeGt6UHdRZ1RXdjlXRjVlM29QaGZhYkg0N2tsdkcrMWFacC85ZnY5anpaZlRVZEVKd0VZMjhGWTlwc1ZQWHo0OElTWW1KalRsRkxuTVBPRlJOU0htY3VZK1VHbDFQVGMzTno2Sms0WG1hWjVDb0FIaU9odUFIZWJwcm1SaUpacHJiOHhER05wYm03dWp4MEp3alROV3dGa0UxRWxNN3NBWE16TW14dS8zeGcrZkhnQ0VkMEtZTldxVmF0V0FYVXpRdTEyKzBsS3FYT0o2REptVGlhaU9WNnZkeXFBVUVaR3hwTXVsK3RHWnI1VEtYV0phWnBMdE5aL3pjL1AvMDkyZHJaOXo1NDl0d0ZvM2tpc1FaOCtmV29BVENrckszdTd0VEZwYVdtdXBLUWtsMUxxSmdCVnpQeHpBTEFzYTN0OTNIRnhjZGN4ODkxRTFCL0FpMHFwbTlldlgxOE40UFBodzRkbnhjYkd6bFpLL2RVMHpWOHFwYTdLemMxdFhxdjE1alorWnhwNFBKNXpBYnpYM2pqUnZxNldTRlVxSnZrNkFxNDFERU5kOE12emNNVWxGOEl3bWpkVDdacXFxMnN3N2U5UDRwWFgzNExkYm9mTEpRMnpqZ1J0YVZUWDFLQzh2QUpidHY3UUl4S3A4WEYxZnhOSlpxUTJrWkdSTWNSbXN5MWg1dU1BQkxUV1Y5cHN0bytLaW9xQzdSNHN6bWZtVkFEYmxGSXllMWNJSVlRUW9oT1VVbVhobTdGcGFXbTI0dUppU2FSMkVkbloyVU8wMW5jeDh3djUrZm0rUTNsdWo4ZHpHak8vREdBUUVhMW41blB5OHZLV05Cb1M4bnE5VDNnOG52ZVllVDRSUGVoeXVUWURhRkxIOVdDYlRjWEZ4UzBBTUltWk5ZRFBtZm5Gc3JLeXQ4S2Q1SnZ3K1h5ZkE1ZzRac3lZTVhhNy9WclV6YUQ5SFJGZEZnd0dPMXluTTF3ck5DZDgyMkxtMVVSMFErTXhNVEV4cHdBWXFMVytLenM3ZTZEVyttUFUxVXRWekZ3RjRGMnQ5ZlRHUDVmd3N2dS9aV1JrekhFNm5YY1EwZThOdy9oM1ZsYldhVnJyUC9icDArZjBEc1Qyano1OStyVDUzcWVzckN3bEtTbnBUMFRrSUtJS0FFK0dHNFVpSmlibUxHYitPeEg1bVBseW44LzNjZU5qMTY5Zlh3RWd4elRORlVRMExSZ003cGZjSnFKWnBtbDJwSzU2OTBpY1JZRXVOWTF6eVBDc3lRYmhlWnZkN3JqOGtndHg3MTIzdytIb0hvMmxkdThweFpPejV1RE5CZThpUGk0T1YxOTVHWDV5ZkVjL0tCSUhvM2pMVmt4LzZtbVVWMVJnN3N6cE9IWDh5WkVPNmJCYnRQZ0QzSEgzZldEbXI0clg1WStMZER4UlFMbmQ3aE9KNkZrQUdVUzBpWm12OWZsOEt5SWRXQmZoTUUxek14RU5zaXpydC9uNStjOUdPaUFoaEJCQ2lLN0k0L0hNQlhDOTF2b2xyZlhOQlFVRlZaR09TWFNJWVpybUNnQkpTcWtURG5WZDBMUzBORmZ2M3IyZkphSVB2Rjd2TzJoN3BySnl1OTBYNU9YbHRUcFRzclBHakJsempOMXVQek1VQ3IzYmlZYWFsSm1aYWRwc05vZlg2LzNxQUk4MXNyT3pWVzV1cm9WV21tcGxaV1ZkbkorZi96WUFOazN6RHdDY0FMNG9LeXY3VDB1SjN1WkdqQmlSSEJNVGM3blA1NXQ1Z0xFZGxLeXNyRkg1K2ZscjJodVhtcG9hVTFKU0l2VWZvMENYbVpHYWVsem1Ud3hGOXdOd25IbmFCTnh5NDVSdWswUUZnT2xQemNiQ2Y3NFB5N0l3NVRjNStFM081WWlKa1VhTlIwSmlRZ0tjVGdkUUVlbElqaHgvb0g2RkIwa3pJQUJ1dC90MEl2bzdnQXdBRzdYV04rZmw1ZjA3MG5GMUZXNjMreDRpR3NUTUd5V0pLb1FRUWdqUmVWcnJ2VW9wS0tWaURjUG9NdS9YZTdyMDlIUWJFVjFOUkxzT1EzTWxGQmNYMXhZWEYrZDBjTGcrSEVsVUFGaTFhdFVtQUhNN2VUZ1hGQlI0TzNtc0ZVNml0aW8vUC8rdCt0cytuKy9SQTczQXVuWHI5Z0E0b2tsVUFPaElFaFVBSklrYVBickVFL09BQVpseE5rVjNNUE94L2Z2MXc1UnJjcERjcDAra3d6b2s2cGZ6di9IMlFqaWRUdnp1K212d3U5OWUyLzZCUWh5RVBhV2w0VnU4SjZLQlJBSFROSE1BUEFHZ040Qk5vVkRvN0ZXclZtMkdGUGJ2a016TXpLT1ZVcjhIRU5SYUgvRVhIa0lJSVlRUTNVeDlBNTNZcXFxcUx2RitYUUJGUlVWK0FFV1Jqa01JY2ZoMWlTZm0yRjY0QUFxL3ROdnRkTmZ0TnlOcnpPaEloM1JJN050WGpyODlPUk52TG5nWHZSSVRjZjIxVjJIS2J6cjZJWk1RbmJkN1QzMGlGYnNpR1Vja0RSbzBLRFlsSmVWbUFIOEVFTWZNWHdjQ2dXdlhyRm16S2RLeGRTVktxZXNBSkREekJxWFV4KzBlSUlRUVFnZ2hXa1ZFWlFEQXpMRTJtNjFMdkY4WFFvaWVKT3FmbUljT0hUbVFGZjJOUUk3TEw3NFF2enp2NXlEcVVxVmRXL1hrN0dldzROM0ZEY3Y1cjU1OEdlUnZwVGdTNm1la0V2WE1ST3JvMGFPUHN0bHNEd0s0bEprZHpQd2NnTWZYckZtek1kS3hkU1dabVpsSEU5R2s4TGYvOXZsODY5bzhRQWdoaEJCQ3RFbHJYV29ZQm9nb1RwYjJDeUZFOUluMkoyWWJ4VGltRTFIL29VTlM4WnVjSzdwRm9yRitPZjhycjc4bHkvbEZST3paVTljTWxEWHYxNG14dS9ONFBKbk1QQmZBQ2N3Y0JIRC96cDA3cDIvYnR1MlExekxxNW9pSUpxQ3VycXdWREFhZlFTdUYzNFVRUWdnaFJNZlV6MGdGRUtlVTZ2cHZmb1VRb3B1SjZpZm1vY016VHlIQ1JKdk5oc3N1dmhDREJxWkVPcVNEMW5nNWYzeGNIRzY4L2hwWnppK091TjE3Nmtxak1sUlBTcVRhM1c2M201bGZJYUpoekZ3SzRBRy8zLy9NdG0zYkF1MGVMWnBJVFUxMUthVXVJNkpZWm41bjllclZuUzBjTDRRUVFnZ2h3aXpMS2xWS2dabmpnc0ZnVkw5ZkYwS0luaWlhbjVqdFJIUXVNL1h0bmRRTFB6OXJVcmVZamRwNE9mL1ZWMTR1eS9sRlJKU0dsL1pyQ3ZhSVJPcm8wYU1IR0lieE95SzZtWWo2TVBOM3pQem52THk4SlpCWmxKMlNuSnc4QnNEcHpPeTNMT3N1eU9Nb2hCQkNDSEhRRE1Pb2J3WXJNMUtGRUNJS1JlMFQ4OUNSSS9zQzlBc0NqRitmZng0R0R4b1k2WkFPU2sxTkRSNTV2T2x5L2p0dS9WMmt3eEk5VUZWVlZialpGQWVZNmNkSXgzTzRwYVdsSmRudDlwY0JuQXJBenN6dkVkRWRQcDlQdW1wMm5rMHA5U1FSS2EzMWdvS0NnczJSRGtnSUlZUVFvanVvckt3c1RVeE1CQkhGQTdCSE9oNGhoQkJOUlcwaWxVTDJDVEQ0bUw1OSsrTDZhNitPZERnSFpkKytjancxNTFtOC90WTdzcHhmUkZ6ZXF0VUFBR1pzTnFBcUloek9ZWk9lbnU1TVNFZ1lEK0FsSWhyTXpIc0JMUFQ3L1ZNTEN3c3JJeDFmVitaMnV5Y0IrQW1BZmN6OFJxVGpFVUlJSVlUb0xvcUtpc3BOMHd3Q2lHRm1aNlRqRVVJSTBWVDBKbElWcmdVUm5UWHBkUFJPNmhYcGNBN0trN09md1pzTDNwWGwvQ0lxckZxOXR2NW1zZDh5dW1WQ2NjeVlNYjBOdzdpVGlIN0x6SDBBK0pqNWtieTh2QVVBT05MeGRYRU9BTDhEUU16OGJTQVF5STEwUUVJSUlZUVEzY3h1SWhwb0dFYWZTQWNpaEJDaXFhak01dlVkT25JZ0U1MW10OWx3L3MvUGpuUTRuZFo0T2IvRDRaRGwvQ0lxckM0c0JBQXdlS3V0ZGxlM1M2Um1aV1g5ekRDTUo1ajVHQUJPSXZvNkdBeGV2bXJWcW1KSUV2V2daV1ptamljaUUwQlFhLzNQdFd2WGR2dnlFRUlJSVlRUVJ4SVI3UVl3VUd1ZEhPbFloQkJDTkJXVmlkVFlXUHVaQktJUnc0L0RvRUVwa1E2blU1b3Y1Ny9tcXNtNCtZYnJJaDJXNk9HcWEycXdhZk1XTU1NaVlITkpTVWx0cEdNNlJNZzB6U0VBYmlTaVc1ZzVCa0FaTTgvMitYei9COENLY0h6ZGhXRVl4cGtBVWdEczl2djlyMGM2SUNHRUVFS0k3a1pydlZzcEJhV1VKRktGRUNMS3FFZ0gwQkxTR0FNQXFZTUdJVFkyTnRMaGRNcVRzNS9CNjIrOTA3Q2NmOG8xT1FlOW5EOFFDS0MyTnZKNXI5cmFXc3laTXdjbEpTVk50cytkT3hmdnZQTk9oS0lTSGJGdDIzWlVWbFlDQkQrRHQ2QWJ6TkFjUFhyMGdLeXNyT3VKYUNHQS93UGdJS0tsUkRTbG9xTGlYa2dTOVpCSlQwK1BJNkpmQUNDdDljeDE2OWJ0YWZjZ0lZUVFRZ2h4UUlob0p3QXdjLzlJeHlLRUVLS3BxSnlSU2tTakFXQkEvMzZJY2JraUhjNEJxYW1wd1JPem5zSDhWMTQvcE12NTkrelpnNnV2dmhwang0N0YvZmZmZjFEbjJyZHZINnFxcXRvZDE3OS8veGFUdjh1WEw4ZHp6ejJIWTQ4OUZxbXBxUTNiRnk1Y2lMUzBORnh3d1FVb0xpN0czWGZmamJ2dXVndloyZGtIRkY4Z0VFQW9GR3B6VEZkTnNFZGF5WC8vaTZycWFnQmNDM0J4cE9NNVNPVHhlQzVuNW51STZGZ0FMZ0E3QWZ5K3ZMeDhjVkZSVVhtRTQrdDJFaElTZnNuTUk0aW9wS0tpWW1hazR4RkNDQ0dFNktaMkFBQVI5WXQwSUVJSUlacUt1a1JxMzc3REV3QWNwWlJDeW9BQnNOdnRrUTZwdytxWDg3LzYrbHVIZkRsL2NuSXlSb3dZZ2NXTEYrTzAwMDdEK1BIald4M0x6SGo1NVpkYjNKZVVsSVMxYTlmaXJiZmVhdmVhaXhZdHdsRkhIYlhmOXZmZWV3KzllL2ZHeElrVG0yeDN1Vnl3ckxySmY3R3hzUWlGUXJqeHhodHg1NTEzNHVLTEwyNFl0MkhEQmhRVUZMUjR6ZFRVVkh6ODhjZFl1SEJocTNIWjdYWjg5ZFZYN2NZdm1tSm1yTjlZaElxS1NvQlJ6dFcwdHYyam9rOW1abVljZ0o4WWhuRVBnRE1BYUFCbFd1dmx6SHgzZm43K21zaEcyRzNaQVR4SVJNVE04emR0MnJRdjBnRUpJWVFRUW5SSHpMeURpRUJFTWlOVkNDR2lUTlFsVXVQN09BWURpTFhiN2VqZnZ4K0lLTkloZGRpVHM1L0Jtd3ZlUlNBWXhQWFhYbjNBeS9tWExsMks3ZHUzdDdvL0pTVUZzYkd4OEhxOTJMeDVjNHRqQmc4ZWpBa1RKdUNsbDE0Q0FBU0RRVlJYVnlNaElRRktLUXdaTWdRalI0NUVmSHc4L3ZLWHY3UjREcS9YaTMvODR4OHQ3dHV3WVFPKysrNDdYSGZkZGZzbHVXTmlZaEFNQmdIVXpXWjk3cm5uTUhYcVZEejY2S1BZdVhNbmJyNzVaZ0RBVjE5OWhSa3paclI0L3ROT093MVRwa3pCU1NlZDFPTCtCUXNXWU92V3JTM3VFMjJycmZXamNPMzY4R3hmK25McjFsVmxrWTdwUUl3YU5hcVB6V2Fib0pUNk9ZQmZFVkZ2WnE0RzhKN1crbzI4dkx6M0FiUTlsVmwwbW1tYUZ4TFJVR2IrMGJLc2R5TWRqeEJDQ0NGRWQwVkVPOEkzWlVhcUVFSkVtYWhMcERMUklFV0lkZGp0Nk4rdmI2VEQ2WkRteS9tdnUzcHlwNWJ6di8zMjIvRDVmSEE2blcyT2EyMDJxZC92eDRrbm5valRUejhkbjN6eUNRRGdvNDgrd3IzMzNvdVhYMzY1WVhicG80OCtDb2ZEMFRDcjlmMzMzOGVhTld2d2h6LzhBUUJRWFYzZDZyVmZmUEZGT0J3T1hITEpKZnZ0aTR1TFExblovM0p6U1VsSmVPYVpaM0RmZmZmaDVKTlBidGllazVPRG5Kd2NBTURreVpPUmtwS0N4eDkvdk1tNTVzNmRpN0t5TXJ6d3dndE50ci8vL3Z2bzMxOCttTzJNcXVwcXJGbTdEZ0RBVnJETEZMTk5UMDlQakl1THUwNHBOUVZBS2hIRm82N3U2ZEpRS0hTbncrSDRQamMzdC9WZlduSFFqam5tbUY0QXJtRm1CckRjNy9kdmpIUk1RZ2doaEJEZEZUTnZEMDhva2pjK1FnZ1JaYUl1a1FwMHJlNDNsVlZWZUdMbW5DYkwrVys0N3VwT24yL1VxRkdZUDM4K2dMcGFwcjE2OVdxeVB4UUs0WnR2dmtGcWFpcUdEQm5TWk4va3laTTdkYzAxYTlaZytmTGxEWW5VMW16YXRBbkxseTlIV2xvYSt2VHBzOS8reE1SRWJObXlwY2sydjkrUDMvNzJ0OWl4WXdmZWZmZGQvT3BYdjJyWXQzdjNicXhkdTdiSnN2OTZwYVdsU0U3ZXYwbmx6cDA3bTlSbEZSMjM5WWNmc0dYckQyRHczbUJWMlpKSXg5TUcyOGlSSS9zNUhJNmpsRkpYQTdpSWlQb0NzSmg1TnpQbmhrS2hSeTNMK3Jpd3NEQVE2V0I3Z2w2OWVvMGxvbEhNSEFEdzRmcjE2eXNpSFpNUVFnZ2hSRGYyMy9DL0tSR05RZ2doeEg2aUxwR3EyYXF3c1Mxb2FTdmNGQ2U2elp3ekQ2Ky85VTZUNWZ5dVRqYkljanFkVUVvQkFEWnUzSWdycjd3U1o1MTFGcVpNbVlMQmd3Y0RBTXJMeTNITExiZmdtbXV1d1UwMzNkVGtlSmZMMWU1czFvTXhmZnAwYUswYnZ0KzdkeSsyYjkrT25UdDNZdnYyN2RpK2ZUdjI3ZHZYa0RqZHVYTW4vSDUvazNPY2NjWVpTRWhJQUZCWHlzQm1zN1ZZNzdXMHRCVERoZzNiYi91dVhidGdtdVlodm1jOXc4ZWZyZ2pYc09VVjI3WnRpN3IvWEtOR2plcmpkRHBQMEZyL1ZDbDFLak9mUUVTTzhPN3Z0ZGFMaWVoRG44LzNLZXBtcElvand3YmdWR1pPQWJDanVycjZnMGdISklRUVFnalJuUkZSV2ZnRDdNUkJnd2JGUnVOcmR5R0U2S21pTHBHcW1Db1pDRnFXUmxWVjlQNjlDQVpEZUh6R0xNeDdZZjVCTGVkdmJOYXNXUTIzano3NmFOeDIyMjJZTzNjdWxpeFpnc3N1dXd4VHBreHBTR1MyVkh2MXVlZWU2L1MxNnhPNHJWbXhZZ1crL1BMTGh1OERnUURPUFBQTUpvbFZwOU1KclRXVVV2akpUMzZDQVFNR29ILy8vazMrYlp4a1hyaHdJVTQ5OVZUMDd0MTd2K3VWbFpYdE55TlZhNDNTMGxMMDZ5ZWxnZzZVMWhvZmZyUWNyRFdIUWxiVUpNS0dEUnZXMStWeW5XRVl4amxFZEJLQWZ1R2wrNHFJd013cnROWnpMTXY2ek9sMGx1Ym01Z1lqSFhOUGs1R1IwWmVJTGdKQWxtWE5rTm1vUWdnaGhCQ0hsOVk2WkJoR09ZQyt5Y25KS2R1MmJkc1U2WmlFRUVMVWlicEVhb2hWaFFNSVdwYUZxcXFxU0lmVHFzSjE2L0gyTzRzUTQzSmh5alZYSGRSeS91WisvUEZIOU92WEQ1ZGVlaW5PUHZ0c3pKZ3hBOHVXTGNOMTExMkhRS0J1SlhON00wOHZ2ZlJTL1BEREQrRVppSFhmQThBRkYxeXczOWphMnRvMlowZkNQZGtBQUNBQVNVUkJWTkh1M2JzWER6LzhNSTQ2NmlqMDZkTUhGUlVWY0RnY2VPeXh4OUNyVnkvMDc5OGYvZnYzeDJlZmZZWjc3cmtIVTZaTWdjZmphVE8renovL0hKczNiMFpLU2dxZWVPSUpBSFhKM0tsVHB5SVFDS0NxcW1xLzhnR2xwYVd3TEV0cXBIYkN1dlVic1dYclZzUTdWZEFlYXp6Vnp6U25BUEFDeUNPaVBNdXlTZ0ZVVlZSVVZHN2F0S2tLaDY1cGs1R2RuZTJzcUtpSWpZMk5qUStGUW9rT2h5T2RtY2NDT0pXSVRBQXhBTURNR3NCZUlpclVXditMbVYvS3o4OWZjNGppRUoza2NEaCt4c3pEQUpUVzF0Yk9qblE4UWdnaGhCRGRuV1ZaSWNNdzlnSG9TMFNEQVhTclJPcWdZMGNmNWJEYmpvMTBIRUtJNk9mMyt6Zi91SG50bHZaSEhqbFJsMGl0MXBVVmRrb002U2hmMmw5VFV3TkxhOFRGeFdMOHllTTZ2WnkvdVZBb2hCdHV1QUVBTUdYS0ZKeDk5dG40MDUvK2hPcnFhc1RHeHVMSEgzOEVBTVRHeHJaNW5weWNIRlJVVkdEZHVuVll2SGd4Y25KeWtKU1VoT09PT3c3TGxpM2I3NzdFeE1TMGVxN1hYbnNOcGFXbGVPU1JSekJ2M3J5RzdSTW5UbXd5N3RoajYvNFdidHEwcWMxRXF0WWFjK2JNQVZCWEo5WHY5Nk8wdEJSYnQyN0YxS2xUVVZwYUNxQ3VkbXQ5SXJoK0xBRGs1ZVZoNzk2OU9QMzAwOUczYjlkb1NCWnBpejljQWdKQWhGb2lTZ1J3ZlBnTEFDeWwxQTRpMnRxclY2OHRicmQ3SzRBeUFOVUFxZ0RVaFArdFl1WWFacTVtNW1vaThnTndNTE1EZ01ObXN6bTAxaTRBU1VTVUhLNXJtcVMxN2hzWEZ6Y0l3RkM3M1Q0VVFGeTRlSDY5cmN5OEJuVkozZTlxYTJ1L0tDd3MzSDRFSGhiUlBvT0k3Z0JBekR4ZlpxTUtJWVFRUWh4K29WQW9aTGZiOXhJUkRNUG9WZzBpMHRMY2FiRHppeUFlRWVsWWhCRFJ6K2x5YkUxTGMxOVNYSnhYSE9sWTZrVmRJclZzMDZaOVNTUGMyN1Rtak8zYmR5QVFDTURoY0xSL1lNUVFWTk9rMEVHeDJXeDQ0SUVIOE5SVFQrSCsrKy9IQ3krOGdMdnV1Z3ZqeG8wRDhMOWtZa3ZObmhvNzU1eHpBQUFmZmZRUkZpOWVqSFBPT1FkSEhYVVVBT3lYU04yMmJSdFNVbHF2WTM3Q0NTZUFtWkdkbmQwa2tkcmMwS0ZEWWJQWnNHYk5HbHg0NFlXdGpudnp6VGV4WWNNR0FNQ2RkOTZKc1dQSDRzTVBQOFQ5OTk4UG9LNE9yTXZsd3RLbFM3RjA2ZElteDdwY0xpeGF0QWlCUUFDalJvMlNSR29IbE8zZGk0OC9YUUhOWkZVRnJPZDd1ZWd6QUc0QUhnQW1FUTBob2tFQUJoSFJpZUVrcDhYTUZvQWdFVm5NSEFJUUlxSVFFWVdZMlFwdk4xQzNERjh4c3pJTXd3Z25WcDFFNUFKZ05JK0htZmNDV01YTVh3UDRWQ20xb2FxcWF1K0dEUnZLSUxWUG80cHBtcE9JS0pPWmR4TFIyNUdPUndnaGhCQ2lKd2dFQXFHWW1KaTlBS0MxSHRMZStLNGs0TlJPQjFFdmdBN05UQ1FoUlBmRzNDdmcxSWV2R1ZBblJGMGlGUUNZOVVJaWRZWXZmeFgybEpaaFlNcUFTSWQwUkxuZGJyend3Z3Y0OU5OUE1YdjI3Q2JMK0gvNDRRY0F3TUNCQXcvSnRTekxRbkZ4TVk0OTlsanMycldyeGZxajJkblpIV3J3WkxQWk1ITGtTT1RsNWJVNWJ0R2lSUmczYmx5VG1xdU5EUnMyREN0WHJtejErTTgvL3h5MzMzNzdJWnNGM0oweE0vN3p4VmZZdVhNM1FMeFBoK2hObjgvM05ZREY5V1BTMHRLU2V2ZnVQWmFaM1VUa0FYQWNFYm1JeU1iTUJqUGJpTWhnWmh2cW5qT2NSR1JEWFFKVmg1ZmsxMzlaUkZURnpLWE03QWNRQkZBRVlLUFdPajhVQ3VXdVdiTm1NeVJoMmhVb0FMY0FBQkY5WFZsWnVUSEM4UWdoaEJCQzlBaTllL2NPTW5NcEFCQlJ0MHFrYmx0ZnNIRkkrcWpKeW1hWGVtMUNpSFpaeEx1M3JTdUlxdmVpVVpsSURYSHRZanRpbjE2M1lTTjI3ZDdkSXhLcHRiVzErODIrQk9xVzZKZVVsS0NrcEFRQXNIejVjZ0JBWVdFaHZ2LysreGJQTlg3OCtCWWJPTFdrb0tBQVZWVlYrUERERC9Iamp6L2ltV2VlMlc5TWVFbEpoODUzNG9rbll0NjhlU2dwS1VGcWFzdXJVTzY1NXg0a0pTVzFXSysxSTJwcmF3R2d6WElFb2s0d0dNUlgzM3lIaXNwS0VPUDd6UnZ0M3VaamlvdUw5eFlYRnk4SHNEeThTUTBZTUNDbVY2OWVNUTZISTBZcEZVdEVzVVFVQ3lBV2RUVk5Zd0U0VUpjb0RRQUlhSzBEUk9UWFdwY2Jockdub3FLaXJLaW9xUHdJM1ZWeGlMbmQ3bXdBWThJSjhSVWJObXpZSGVtWWhCQkNDQ0Y2aUNBejd5WWlFRkYzcXlXcXR4YXRLUVJRR09sQWhCQ2lNNkl5a1ZxeVljTi9odzdQL0M0UUNJeGQ4ZmxLWkk0ZUZlbVFEcnQ5Ky9iaGdRY2U2UEQ0YWRPbXRicnZwWmRlYWpXUnVuMzdkcHg3N3JrWU8zWXNBT0N0dDk1Q1RFd01SbzM2MzJNOFljSUVmUFRSUngxT3hqYjIwNS8rRlBQbXpjT0hIMzZJNjYrL3ZtRjdiVzB0MXE1ZEM5TTA0WGE3RzBvVU5MZHIxeTZzV0xHaTFmTW5KeWRMSXZVQTdDc3Z4OWZmNW9LWjJiTG9hYUJEWGUvMWpoMDdxbmJzMkJHOTNkN0U0V1lBT0FOQWZ3QzdtWGx4TytPRkVFSUlJY1Foa3B1YkczUzczVHNCTUlEdWxrZ1ZRb2d1TFNvVHFRQUF3cHNBeGk3K2NBbW1YSlBUN1pkeER4Z3dBRjk4OFVXcit3T0JBS1pPbllyOC9IdzgvUEREK3pWNmFxeWxtckl2dlBBQ1ZxOWVqVTJiTnVIcnI3L0dxRkdqOE8yMzMyTFpzbVhJeWNuQjk5OS9qNXFhR3F3cFhJZUt5a29Bd0Z0dlBZYVJJMGRpekpneERlY3AzVnVPaXFvYWZQWE5kNjNmbDRHRDhmS3JyMlBrcURHdzIrMEFnT0xpWXZ6MXIzL0ZsVmRlaWZIangyUGZ2bjBJV293MWE5Y2pwSUVOUlpzUXRCai9Xcm9jTTJiTWFQWGNSeDk5TkxLeXNoQzBHS3NMMXgyUytybkZXMzZBMysrSDFocnIxbTlzVWtyaGNFc2RQQWlwZ3djZHR2Ti8rNTBQbTR1M0FPQWZyS3BkYngyMkM0bHVaZlRvMFgyVlVxY0RjR2l0bCtYbDVSVkZPaVloaEJCQ2lKNkVtWGNycGZ6TUhETnMyTEMrc2pwSUNDR2l3Nkhya25TSURUNG1hNWpkU1Y4cm9xUy8vUG1QdU95aXppMERQMXkrK3VZNy9QYVdPK0IwT0RCMzVuU1k3c3pEZHEyU2toTGNkOTk5V0xWcUZlTGo0MUZWVllWVFR6MFZWMXh4QlR3ZXozN2phMnRyOGRGSEgrSExMNy9FMTE5L2pmTHljc1RIeCtQa2swL0doQWtUY1BycHAyUFRwazI0NFlZYjBLdFhMN3o2NnF1NCsrNjdzV2I5OTZnTldnZ0U2eVl0bHBXVndXYXpJU0Vob2VIYzVlWGwwRm9qS1NtcDFYajlmajhxS2lvUUd4dUwyTmpZaHBncUt5dVJsSlFFbTgwR3JUVktTMHZScTFjdjJPMTIrUDErVkZaV0lqazV1ZDNIbzdxNkd0WFYxWWVzMFZRb1pHRmYrSDcxU2t5RXcyRS9KT2Z0aUVFRFV6RHI3NDhoTmZYd0pGTXZubndOdnZQNm9EWC9aY3Y2L1A5M1dDNGl1cDNNek13VERjUDRqSWhzb1ZEb2hJS0NndjFLUWdnaGhCQkNpTU1uS3l2ckVxWFVYQUIrSXByZzlYclhSam9tSVlRUVVUd2psUUo3ZmlCbjh2dGE4eFZ6bjN1SnpwNTBCcEo2OVlwMFdFZlVEei84Z05kZmZ4MExGeTZFWVJoNDZLR0hjTnBwcCtHZi8vd25Ybm5sRlV5Wk1nVWpSNDdFRlZkY2dUUFBQQk0yVzkyUGs0Z3dmZnAweE1URVlOS2tTWmd3WVFLT1AvNzRodjByVnF6QS9mZmZENGZEZ2VuVHA0T0lzTzc3WW16YStsL1liRGE0WEM0UW9TRUo2dmY3RzJLcW42M1plRnRMNnBPdjllT0lDQWtKQ2JBc0M1WmxOWXpSV2plTWlZK1BiL2U4QUdBWUJoSVNFam8wdHFQaTQrcnVLN00rcE9kdGpSV3lVRk5iQzc4L2dKSnQydzVMSW5YckR5WDR6dXNETTJvc1dOSnhYWFNZWVJoWEVaR1RtVCtYSktvUVFnZ2h4SkZuR01ZdVpxNEY0R0RtZmdBa2tTcUVFRkVnYWhPcEpTVWxOVWNQNy9NMmxEcDcrNDZkeWY5YStqRXV2dUNYVUVwRk9yVERKaFFLWWYzNjlmam1tMit3WXNVS3JGcTFDa1NFczg4K0d6ZmVlQ01HRGFwTHRsMXl5U1c0OE1JTHNXelpNcnowMGt1NDc3Nzc4TlJUVCtHU1N5N0JCUmRjZ0lTRUJMenh4aHRJU1VrQjBmOG1IZS9Zc1FPelo4L0dCeDk4Z0xTME5FeWZQaDBwS1NtWU1Yc3VObS9kQm9mZGpzbVhYNElKNDM4S202MWp6YVZFNXhTdVhZK1pjNTZGWmo1czE0aUxpMFZDUWp3cUtpcGpiS3hPQmxCdzJDNG11bzNVMU5RWUFKZUd2NTBUeVZpRUVFSUlJWHFxVUNpMDB6Q01HZ0R4cUt0Ykw0UVFJZ3BFYlNJVkFJSlZwY3RzOGNrRmdVQmc0cEtseTNIbWFST1FuTnduMG1FZEZzWEZ4Ymo4OHNzYlprTU9HREFBMTF4ekRjNC8vM3lrcHFidU45NHdESngxMWxuNDJjOStoczgrK3d6ejVzM0R6Smt6OGQ1NzcySEJnZ1VZT0hCZ2svRmFhMHlkT2hWRlJVVzQ0SUlMY1B2dHR5TW1KZ2JUWno2TithKytnVkFvaENzdnZ3UzMzWFFENHVQampzaDk3dW5zZGp2OGdjQmhPMzl5bno0NC85eHo4TXJyYndGSzNRSkppb2tPU0U1T3ZwU0lrcGk1S0JRS2ZSUHBlSVFRUWdnaGVpS3Q5UzZiemVablpqdUFmcEdPUndnaFJKMm9UcVNXbEpUVUREa3U2UkhEWmh2L3hWZmYyTHo1QlRqenRBbVJEdXV3U0V0THc3WFhYZ3U3M1k0VFR6d1J4eDEzWEpQWnBLMGhJa3ljT0JFVEowN0U1NTkvRHB2TjF1SnhTaWxNbXpZTmdVQUF3NFlOZzkvdngvU1pUMlBXbkhsdzJPMjQ4dkpMOE1COWR4K091eVlpS09meVMvRDJ3bi9DNy9lUEhESWk2OXl0Ni9MZmozUk1JbnFscGFXNWxGS1R1YzRuZS9iczJSN3BtSVFRUWdnaGVxTFZxMWZ2TkUyekNvQWtVb1VRSW9wRS9UcjVyUnRYTDJmR3E1Wmw0YUZwajZQbys4MlJEdW13dWZiYWE1R1RrNE5odzRaMUtJbmEzQ21ubklLVFRqcXAxZjFwYVdrTlNkUVpzK2ZpK1pkZWdjTnV4elZYWFlHN2JydmxZRUlYVVNwbHdBQ01PMkVzQUVBQmR5QTkzUm5oa0VRVVMwcEtHZ05nR0JGVkVORi90bTNiVmgzcG1JUVFRZ2doZWlobTVxMVU5OGF3WDdxOGpoZENpS2dROVlsVUFBemd6d0N2TGluNUwrNTc0Qytvckt5S2RFeGQydXhubjhmOFY5OUFUVTBOTHJubzEvamQ5ZGZKY3Y1dUtqWTJCdU4rY2dMc2Rqc0F5a3hEckJucG1FVDBJcUlUaWFndk0rOGtvaThqSFk4UVFnZ2hSRTlHUkp2Q04vdHByVjBSRFVZSUlRU0FycEZJUmZHNnZHSnQ4UXd3VjNyekN2RGFtd3NRQ29VaUhWYVgwM2c1dnhXdWlmckFmWGRMRXJVYlUwcGgvTW5qMEw5Zlh3QklZb1BPUUJmNWZ5K09yUFQwOUVRQUp3RndFZEhYWHEvMyswakhKSVFRUWdqUmt6SHoydkROZ1M2WEt5YWl3UWdoaEFEUWhSSXF0ZnZ3dWdhL0hncUY4SS9YM29BM0x6L1NJWFVwc3B5LzV6b3UvUmlZV1dOQUJFTXBPbkh3aUJHOUl4MlRpRDZKaVluOUFZd0RBSzMxYTZoYkRTQ0VFRUlJSVNLRW1RdkNONDlTU3Nuc0Z5R0VpQUpkSnBHNlkwZEJsVlZwM2MzTTY3Yjl1QjEvZW1nYXFxcWtmRjlIeVhMK25zc3dESngxNWhrQUFHWjJVOERWSjhJaGlTaGtXVlltRVExbDVwMTVlWGtmUmpvZUlZUVFRb2llanBuWE1ITVF3Q0NielpZUTZYaUVFRUowb1VRcUFKU1VyQ2tOaElLWE0zUFpobzFGdU9uMk8xRmVYZ0ZtbVRqVkdsbk9Md0Jnd2lrbncyNjNnWWdHSzRjZUVlbDRSUFFob2w4QkFETXZpblFzUWdnaGhCQUNLQ2dvcUFLd2tZaWNSRFF5MHZFSUlZVG9Zb2xVQU5oV1ZMZ2FUTk1Bcmx6NTVUZDQ1UEVuc0srOFBOSmhSU1ZaemkvcXhjYkdZdUtwNHdFQXhIUlJoTU1SMFllSTZPenc3Y1VSalVRSUlZUVFRalJnWm0vNFptWkVBeEZDQ0FHZ0N5WlNBUVNyU2dOUHMrYm5MTXZDdTRzL3dPTlB6cEpacVMyUTVmeWlzYk1uMVMzdkorSnpBTmdpRzQySUpxWnBua0pFeWN4Y0FtQkRwT01SUWdnaGhCQjFHaVZTc3lJYWlCQkNDQUJkTTVHS1hic0tLNHZYRjl6T3pITURnVURndFRjWDRJR0hIME90M3gvcDBLS0NMT2NYTFRsaGJEYmk0K05BcEpJSER4ODFQdEx4aU9qQnpCZUhiL3FDd2VDZWlBWWpoQkJDQ0NFYWFLMXp1VzdXa0R2U3NRZ2hoT2ppczlKcXl2ajNNYjFCQkZ6MXhvS0Z6dVRrUHJqMjZzbUlqWWs1WWpFRWcwR3NMbHdMZnlCd3hLN1psa0FnZ0lYL2ZBOGZMZiswWVRuLzc2Ni9MdEpoaVNnUUd4dURrY09INDl0Y0wreGttd0RnMDBqSEpDSXZOVFUxaG9qT1lHYXR0ZmF0V2JObWI2UmpFa0lJSVlRUWRaaDVNNEFxSWhxWWtaR1JVbGhZdUQzU01Ra2hSRS9XcFJPcE8zWVVWQTNxTmV5UGRoV1RIQWdFTG5qMmhaZGdXUlp1dS9tR0l4WkRlVVVGbnBnNUJ6WmJkRHlVVmRWVnFLbnhBMkJjZWZrbEVWbk92Mi9mUHZUcTFhdk5NWldWbFhqNDRZZHg2cW1uNHF5enpqcmdhd1FDQVZSVVZDQTVPZm1BajEyNWNpWCs5YTkvNGFHSEhtcDM3THAxNnpCLy9uemNkdHR0R0RCZ3dBRmZLNW80blU2a3BnN0N0N2xlTUpBZDZYaEVkT2pmdjM4V2dEN01YRTVFcXdIb1NNY2toQkJDQ0NIcUtLWDhSRlFDWUlUVDZUUUJMSWwwVEVJSTBaTjF5YVg5alczYnNHSDNsblg1bDRPeHJLcXFPdmpVMDNOeDV6MS93cjU5NVllMWJtcS9mbjNSTjdrUDR1UGpZV2tOZnlBUTBhOWF2eC83S2lwUVUxTUxoOTEyUU12NVE2RVFGaTFhMU9MajlmWFhYK09MTDc1bzhXdlZxbFg3algvODhjZVJrNU9EMHRMU05xOVpXMXVMcFV1WFlzT0cxc3N4N3QyN0YzZmNjUWMyYnR5NDM3NFZLMVpnMHFSSitQNzc3OXU5ZjgxdDJiSUZ5NVl0NjlEWVhidDJZZW5TcGFpb3FEamc2MFFiaDkyT1FTa3BBQUFDUmdJd0lodVJpQVphNjU4QWlDZWlQVW9wWDZUakVVSUlJWVFRLzFOZFhWMExZQ3NBTVBOUEl4eU9FRUwwZU5FeGpmTGdCVXFyclV0Nnh4a1BBN2hxMFhzZnhGWldWZUh1MzA5RjJ0QWhoK1dDUnc4ZGd0bFAvZzE3OSs0N0xPYy9FQWU3bkw5K2R1YmF0V3R4enozM05ObDN4eDEzb0xhMnRzWGpSbzhlamZuejV6ZlpObTdjT0x6eHhodTQ5ZFpiOGV5enp5STJOdmJBNzFCWVpXVWxkdXpZZ2NtVEoyUEtsQ200K3VxckcyYit2dmZlZTBoS1NzTFdyVnV4ZGV2V1ZzK1JsSlFFMHpTeGNlTkdiTjY4R1pNbVRXcXkvOGNmZjhTWFgzNkpzODgrRzh5TU45NTRBMWRkZFJVTW8vdmxHSlZTR0pneUFFNm5FN1grMnRpaHd6T0hiRmxmc0RuU2NZbklHVFJvVUN5QUxHWjJNdlBXdkx3OCtYMFFRZ2doaElnaURvZWpscGszQVdBaU9oVUFBWkJPeTBJSUVTSGRKWkdLZlZ0WGxSbnA2WGNuMkdKTExJdi9zdnlUejJqTDFxMlk5Y1RmY096UmFZZjhla29wakJoMjNDRS9iMmRNbi9rMGxuMnlBbjYvdjFQTCtjODk5MXg0dlY0c1dMQUE4Zkh4dU9XV1c1cnN2K2lpaTVDVGs5TmsyNE1QUG9pYW1wcjl6blh5eVNmajFsdHZ4WXdaTTNEUFBmZGcrdlRwblU1S3BxYW1Zdjc4K1hqcXFhY3daODRjakJvMUN1UEdqY1BhdFd1eGN1Vkt1Rnd1M0hmZmZRRHFHbXdSRVJ3T1I4UHh0YlcxY0x2ZGVQNzU1K0h6K1RCMzdseE1uRGl4eVRXV0xGbUM1NTkvSG1lZGRSYnk4L1B4ekRQUHdPdjFZdHEwYVlpUGorOVUzTkZzWU1vQXhNYkVvTlpmNjlTTVZBQ1NPT3ZCK3ZmdjN4OUFCaEVSZ0E4QVdCRU9TUWdoaEJCQ05GSllXQmh3dTkzcmlDZ0E0T2lSSTBlbXJGMjc5c2RJeHlXRUVEMVZsMS9hMzFocFVWSDVsblVGZjlWczVWaVdWYlp1L1VhK0xPZGFmSnZyZzJWMXYveUEzKy9IOUpsUFk5YWNlYkJDb1FOYXp0L2N2ZmZlaTZ5c0xMei8vdnZZczZldWFYZGxaU1ZxYTJ1UmxwYUdRWU1HTmZseU9wMnRuaXNuSndmang0OUhWVlVWQWdmWmhNdG1zK0dPTys3QWdnVUxNRzdjT0lSQ0lVeWJOZzFEaHc3RmloVXJzSExsU3Z6NzMvOUdVbElTSmsrZWpKVXJWMkxseXBWNDdybm5BQUFUSmt3QUFKeHh4aG5ZdDI4ZlB2MjBhWCtsNWN1WDQ3VFRUa05zYkN6R2pSdUhXYk5tWWRXcVZianFxcXRRVWxKeVVMRkhvNEVwS1lpSmlRRkFUcVhVVVpHT1IwVGNZQ0lhd2N3NkVBajhNOUxCQ0NHRUVFS0kvUkhSQmdEbEFHSmNMdGV3U01jamhCQTlXYmRLcE5iYnVuNzE2MHk0RmtEUjdqMmwrUDNkOStHVjE5K0MzKytQZEdpSGpOL3Z4NHpaYy9IOFM2ODBMT2UvNjdaYjJqK3dGVGFiRFk4OTloaGVmdm5saGdaT3k1Y3ZCd0NNR2pWcXYvRkUxR1p5K3NFSEg4U3NXYlBDU2J1RGw1S1Nna2NmZlJUdnZ2c3VWcTllamJ2dXVxdGhtZitTSlV0UVZsYUdMVnUyTk5SNW5UZHZIdnIyN1l1TExyb0lBTkNuVHgrWXBvbkZpeGMzbkxPb3FBanIxNi9ITDM3eGk0WnRKNXh3QXA1OTlsbFlsZ1d0dTEvUG5RSDkreUVteGdrd25JQWVGT2w0Uk1RZER5QVJ3Sm8xYTlZY2VNRmhJWVFRUWdoeDJBV0R3UTFFVkE0Z2xwa2xrU3FFRUJIVUxST3BBS3d0YS9NWGh3TDZBdFpZVy9MZmJYanNpWm00N2E1N3NYUFg3a2pIZGtqTWZ2WjV6SC8xRGRUVTFPQ1NpMzU5d012NVc5SzNiMS9VcmZRRmlvdUxNWFBtVEl3Wk13Wmp4b3paYjJ5dlhyMndZY01HekpneEF5KysrQ0tXTGwzYVpIOWlZaUpjTHRkQnhWTnZ5NVl0eU1uSndkdHZ2NDFCZ3diaHRkZGV3N2h4NHdBQTMzNzdMYVpObTRheFk4Zml1KysrdzBNUFBZUkFJSUFISDN3UVR6MzFWSk1ZSmsyYWhMNTkrelo4djNIalJoeHp6REVZTzNac2src05IejRjQ3hZc3dKQWhoNmUrYmlURnhjV0dFOUNzQ0RpNFh4alI1UkhScFBDeS9rV1FXbHRDQ0NHRUVGRnA5ZXJWVzVoNU93QUhFUTBIWUk5MFRFSUkwVk4xbXhxcExiQktOcTFhbFRCNHhQamtlTWNMMWRYVlAvdG8rU2ZPbmJ0MzQ0SDc3c2JJNGNPNlpFT2hZRENFV2MvTXc2dzU4K0N3Mnh1VzgzZEdaV1VsYnIzMTFvYnZqejMyV1B6eGozL0VKNTk4Z2djZmZCQXhNVEY0OU5GSFd6ejJzc3N1dytyVnEvSDIyMitEbVRGcDBpUUVnMEY4Ly8zL0pyV05IVHNXSjUxMEVyNzQ0Z3Y4OE1NUFRZNnZxcW9DQUt4YjkvL1p1L080cXVyMEQrQ2Y1NXg3TDVkRjNFRU5reEpGa2VXZVM3YVlaWnZaUHRXVU0rMmI3VFhOVERsbDB6Ylp0TnR1dGs3TlpEYTJXcGIxVTB2THpESzU1d0tDWXFpb2lDQW9LanYzblBQOC91RENJSUtnQWdmaGViOWV2cnljOHozZjg3bFhFTzdEZDFtTHVYUG43dFAvaFJkZWlKQ1FFSHorK2VkNDVwbG5FQjRlamxtelptSHMyTEVBZ0pLU0Vyenp6anY0OE1NUDRmRjQ4UHp6enlNckt3dDMzMzAzc3JLeWNPdXR0MkxDaEFsNzlYbnBwWmZpMGtzdnhadzVjd0FBWjU5OU5pWk9uSWk2T2hMdzg4OC9vM2Z2M2hnOWVuVERhTmZ1eHVWeXdlRndnSWlJTFlRQ1VDSHJZdlpJeWNuSjRRQk9CaEJnNXZsMjV4RkNDQ0dFRUMweWlPZ25BQ2N5ODRneFk4YjB5c3JLMm1sM0tDR0U2SW02WjdXb2tiS3RhM2YwUFRMcFdvVGlLcFZ3ais3UEdIcmRUWGZnbWlzdncrVi8rRDM2OWUxcmQ4UURrcjAyQng5OU9pODRuZjlLM0hiVERRZmRsOFBod0xoeDR3QUFpeFl0d3JwMTZ3QUFvMGFOd3Jubm5vc2JiN3dSZmZyMGFmYmFVYU5HNFpOUFB0bnIyRk5QUFlWZmZ2a0ZRTjBvVWdBWU4yNGN2djc2YTN6MzNYZk45cE9XbG9iMDlQUjlqaytZTUFIUFB2c3NsaXhaZ3JGangrTHh4eDlIdjM3OXNHREJBaXhjdUJBclZxeUEyKzNHYmJmZGhxdXZ2aHFxcW1MczJMRjQvLzMzOGVpamorTHV1Ky9HRVVjY2dRa1RKdUNTU3k3QjdObXpzV0RCQWdDQVlSZ3dEQU1ubm5oaXcvMisrdW9yZlBMSkovamhoeDl3MDAwMzRicnJyb09pZE04QjI3MGplOWM5VU1nTkpLaEF0aFJTZXlZdkVZVXo4enJETURiYkhVWUlJWVFRUXJUTU5NMGZWRldkU2tRam5VNW5KQUFwcEFvaGhBMjZmU0VWQURadnppd0ZNSE5ZWFBLUDVLQlhTbmJzT1A3bFdXOVE5cHExZUhEYVBSZzhhSkRkRWR1c3Fxb0tobWtpSkNRRTQ4Y2RmMGpUK2QxdU42Wk1tUUlBV0w5K1BRb0tDZ0FBUTRZTVFYRnhNYzQ5OTl4Vyt6anR0Tk13ZmZwMEFNQzk5OTdiY0x4KzVDZ0FUSjgrdmFGTnZaS1NFa3lhTkFsWFhISEZYcU5pRzNNNm5iaisrdXR4NjYyM05oUTFMY3ZDamgwNzhPYy8veG5ublhjZWV2WHF0ZGMxUTRjT3hadHZ2b2tWSzFiZzQ0OC94cElsUzNERERUZmdnZ3N1YUpqQy8venp6Nk8wdEJRUFBmUlF3M1hoNGVGNDZxbW44UGJiYjJQV3JGblFkUjNQUHZ0c3E4Ly9jQlRaSzZMdUFiTTdKbWFQMmczMzFCSnRvQ2pLU1VEZDVnV1ZsWlhWZHVjUlFnZ2hoQkF0cTZpbytDRXlNdEpnNXFPSmFEQ0FQTHN6Q1NGRVQ5UWpDcWxCNXFiY0RGOXNiTUxGQ0hXK1ZCc0luUHZOb20vRC9CbVptUG5DTTlCU2t1M09kMkFJSFRwaWN2TGt5U2d2TDhmYXRXdHh6ejMzN0hPK3NMQVFNMmZPUkdSa1pJZGxlUHp4eDBGRStQVFRUekZqeG95OXpyM3l5aXQ0NVpWWFdyeDJ4SWdSZVBmZGQyRlpGaFJGUVo4K2ZaQ1VsSVExYTlhZ3VMZ1lUcWNUMGRIUmlJK1AzMnREckJ0dnZCSHg4ZkVOSTE2N280WkNLc2hkVXhONStLMXZJZG9GRVowQ0FNeTh6dTEyVjltZFJ3Z2hoQkJDdEN3M04zZVBwbWsvRWRISnpId09nQlYyWnhKQ2lKNm9KeFZTQVFCNWVkbUZRTUtWc2ZIT0swQzR0N0JvZS96OUQwM0hsNS9PaGFwMno2bmNCNk4rOU9iTk45K012bjM3Tm16dVZHLzY5T2x3T0J5NDZxcXJPaXhEL2RxbGdVQUExZFhWdVBmZWU5dFUzUHp3d3c5UlhWMDN3SzVwc1huMjdObHdPcDFnWmt5ZlBoMVJVVkY0NmFXWDRIVCtiNzMyazA4K0dTZWZmRElBTlBUejY2Ky9JaTB0RFlXRmhaZ3laUXJDd3cvZmZab2FSdkVTdTQxZTFTcUs3YzBqYk9FQzRBRmdBTWpMenM2dXRUbVBFRUlJSVlSb0JUUFBKYUtUQWZ3T3dFT1F6VUtGRUtMVDliaENhcDNzMnJ3Yy9QdW8rSlFZRUI3Y1UxYm1ySzZ1Um5oNG1OM0J1cFJqamprR21xYmg2YWVmeGdjZmZOQlF4RnkxYWhYbXpadUhLVk9tWUZBbkxvdHc5dGxuN3pXVi83WFhYc09pUll2MldhdDEyYkpsKzJ4dUJRQjVlWGxZdkhneHpqNzdiSHp6elRkNC92bm5jZTIxMTJMYXRHbTQvZmJic1dqUkloUVZGYUd3c0xEaFQzMGg5ZGxubjBXZlBuMHdaTWdRWEhIRkZZZDFJWlZJZm1IUTAzbTkzdUhNSEFwZ0Y0Qk5kdWNSUWdnaGhCQ3RVeFJsSVlBOVJKUXdac3lZNUt5c3JIMDNteEJDQ05HaGVuSkZ4V0tnbUJtR2FWcW9yS3EwTzArWHNudjNiZ0IxNjU1dTI3WU5qejc2S0pnWitmbjV1TysrK3hBZkg0OGJiamo0amE3YXc4NmRPeHNLbmEweFRSTVBQZlFReG80ZGk1RWpSd0lBamp6eVNNeVlNUU5ISG5ra2lvdUw4ZFZYWDJIcjFxMklpb3JDcEVtVGNPKzk5K0tXVzI0QlVEZVM5ZHR2djhWNzc3MkhBUU1HZE5oejZneWx1M2JWUDZ4d1ZVUVlkbVlSOXJBc2F5UVJPWmg1RnpQTFJsTkNDQ0dFRUllQlFDQ3dnNWt6QWFoT3AvTlN1L01JSVVSUDFFTkhwTlloUmdXSURjc3lVVmtwU3dRQ1FGRlJFUjU5OUZGTW1EQUJreWRQeG9nUkl6QjE2bFE4L3ZqanNDd0x1cTdENFhEZ3VlZWVnOHZsYWxPZjFkWFZlT3V0dDNEdXVlZmlxS09PYXJlczlVWFB0dmozdi8rTk5XdldZUGJzMlVoTFMyczRybWthTkUwREFIeisrZWY3WExkczJUSUEyR3ZxLytHdWRGZHAzUU5HZVZGL0k0QWllL01JVzR3QTRBUlFXbGxaS2R1TkNTR0VFRUljQmx3dVY3bGxXVDVtSGtkRTU4ZkZ4VTNQemMydHNUdVhFRUwwSkQxNVJDb3NCUlZNTUV6TFFsVWJSeloyVjJWbFpjalB6OGZreVpPUm5aMk5vNDgrdXVIY09lZWNnOUdqUjJQUm9rVW9LU25CMy83MnR6WlA2Vis0Y0NFdXZ2aGl6SjQ5RzRiUmZvTWZTMHBLb09zNnRtM2JodG16WjZPd3NIQy83ZlB6ODNIdHRkY2lQajYrM1RJY3JuYnVyQ3VrTW5NWnNyTUROc2NSeDE4amZBQUFJQUJKUkVGVW5VOVZGT1VvQUNvUkZhMWJ0NjdFN2tCQ0NDR0VFS0oxYVdscEFXWk9JNkp5SWhvU0hoNmVZSGNtSVlUb2FYcjBpRlFMcUhBd0RNdXlVRlhWYzBla0ZoY1h3Ky8zbzZxcUNpZWRkQkllZU9BQkRCZ3dBQlVWRmZqc3M4L3czbnZ2b2FTa0JKTW1UWUxQNThQVXFWTng2cW1uNHVhYmI4YUlFU1AyNmEra3BBU1daV0h1M0xtb3JxN0crUEhqTVhYcVZNVEV4QnhVdmxOUFBSWERodzlIYUdnb0FHRE5talY0NUpGSEFBREp5Y21ZT1hNbW5uLytlU1FuSjJQaXhJbVlQSG55UG11WTNuenp6WWY5bFB6MkVBZ0VVRlZkRFdhMmlGQUJXYUMreDlFMHJSK0FZUUJnV2RZcW0rTUlJWVFRUW9nRFlKcW1qNGgyRWxHMG9paGVBTHJkbVlRUW9pZnAwWVZVc2xEQkNnVXMwK3JSVS92NzlPbURFU05HNE95eno4WUZGMXlBWDMvOUZRc1hMc1IzMzMySDZ1cHFqQjA3RmpObXpFQmlZaUlxS3l2eDVwdHZZczZjT1ZpeVpBbGlZbUl3YnR3NG5ISEdHVWhOVFFVQXpKOC9Id0FRR1JtSnh4NTdES2VlZXVvaDVTTWlCQUlCL090Zi84S1BQLzZJckt3c0RCZ3dBQys4OEFLT1BmWllsSmVYWStIQ2hmanFxNjh3WThZTUtJcUNFMDQ0QWVlZGR4NG1USmlBa0pBUVJFZEhIL0xyMUIxVVZGVENNRXdRa1FsR3VkMTVST2RqNWo0QWhoSVJMTXVTSDd5RkVFSUlJUTRqcG1ubU9CeU8zNWo1U0dZZW41eWMvTitNakl3S3UzTUpJVVJQMGNNTHFWeEpLaG1HWVdEWDdqMTJ4N0dOMCtuRTIyKy9EVVZSOE5wcnIrSE5OOStFMiszRzZhZWZqc21USnlNeE1iR2hiVmhZR082NjZ5NWNldW1sK1B6enovSGxsMS9pbzQ4K3dvUUpFeHJhWEhycHBhaXFxc0kxMTF4elNMdmJ2L3p5eTVnelp3NXFhMnNCQUE2SEF5a3BLZmo3My8rT2M4NDVCMjYzR3dBUUVSR0JpeSsrR0JkZmZERzJiTm1Deno3N0RQUG56OGZ5NWN0eDBra240WVVYWGpqb0ROMU42YTVkcUsydEJRTUJCdTJ3TzQvb2ZNemNsNGhpbUprTncvRGJuVWNJSVlRUVFyUmRkbloycmFacGJ4UFJHVVEweWJLc0dBQTVkdWNTUW9pZW9rY1hVazJsdW9nNHRMcW1wZ2FidDJ3Qk00T0k3STVsQzBXcFd5NTN5cFFwaUl1THc3aHg0eEFXRnRaaSt5RkRodURXVzIvRkxiZmNncnk4dkwwMmtZcUlpTUJ0dDkyMjMvc05HREJncjAyZm1uUEpKWmVnb3FJQ3c0WU53OGlSSTVHUWtOQXd2YjhsUTRjT3haLys5Q2ZjZHR0dCtQNzc3ekZzMkxCOTJseCsrZVc0L1BMTDk5dFB2Wk5PT3FuVm5JZVRMZmxiVVZGUkNZQ3JBVFBQN2p5aTh5bUtjaVNBdmdBS3NyT3pOOXVkUndnaGhCQkNIQmhkMXoveWVyM1BBeGlzcXVxNWtFS3FFRUowbWg1ZFNNMWZ0MjViN0tpVVRSYnp5QzFidHFLNnVnYWhvVzY3WTluSzRYRGdqRFBPYUhON0l0cXJpTnFlQmc4ZWpQdnV1Kytncm5VNEhEajk5TlBiT2RIaEwyL1RacFJYVkFDTXFocWoramU3ODRqT1IwUWFBQUt3M080c1FnZ2hoQkRpb0pqTS9EaUFGd0hjRWhNVE15cy9QNy9ucmxVbmhCQ2RTTEU3Z00wc1p2d01BSnUyYkVGRmhTd3RJN292d3pDd2VVcythbXRyUVlTdGhibTVzbHQ3RDhUTVd2RHZIKzNPSW9RUVFnZ2hEdG9YQUxZQmlCc3dZTUI1ZG9jUlFvaWVvcWNYVXFHUStTTUFiTjZTWHpkU1Q0aHVxcWFtQnB1MmJBRUFzTVVyQUxDOWlZUk40Z0NBbVRQdERpS0VFRUlJSVE1T2NYSHhkZ0JMQVlDSS9nSjVieStFRUoyaVIwL3RCd0NxcmZ5RlhiMXFDb3UyaHhRWGx5QjIySkYyUnhLaVExUldWZU8zM0EwQUFDWXNzem1Pc0FrUkRRV0EydHJhdFhabkVVSUlJWVFRQnljL1A3OXF3SUFCaTRqb0FnRHh5Y25KeDJaa1pQeHNkNjYyaWgzbE9jWHVERUtJcnErbXBtYmp0bzFyTnRtZG83RWVYMGpkc0dIRDd0aFJLWDdUTkkvTHpGNkRzY2Q0N1k0a1JJZFlzellIK1ZzTHdNelZWTDNuVzd2emlNNlhtSmdZRGNBTm9LeTJ0cmJTN2p4Q0NDR0VFT0xnV1phMVdGWFZBaUlhcmlqS1dRQldBVERzenRVbXhCL1lIVUVJMGZXRnVGMmJZMk05ZjhqTDgzZVp6Yko3ZkNFVkFCajBMUUhITGY1MkthNjk4cktHSGV5RjZDNllHWE0vL2d5V1pRSEF2THk4dkYxMlp4S2RUMVhWRVFEQXpOdGRMcGRsZHg0aGhCQkNDSEh3TWpJeThqMGV6OWRFZEplaUtKT1RrcEwrazVtWnVjSHVYRzFEUFh1WFp5RkUyekQzcmcyeFF1eU8wWmdVVWdFWVZ1QkRsK0s0YzJXYXIxZDY1bXBvS2NsMlJ4S2lYZVVYYk1PM1M3OEhtR3NBdkd0M0htRVBJb29MUHR5K1o4OGUwOVl3UWdnaGhCRGlrQkhSMDh4OEVSR05WbFgxQmdCL3R6dFRtekF1c2p1Q0VLTHJNNGxMQ3RabS9HWjNqc2Fra0FxZzBxaktjNFgwV21sWjF1bHZ2UDF2ekhwcGh0MlJoR2hYWDN5NUFMVzFBUUNVR1RDc0xMdnpDSHNRMGRIQmh5VnV0MXRHcEFvaGhCQkNIT1owWFMvUU5PMUJabjZIaUc1UFNrcDZMek16czh1dmhaKzMxci9VN2d4Q0NIRXdaQTQ3Z05JTkcvWXdZekdBUUpydXgrWXQrWFpIRXFMZGxKZFhZTUgvTFFZek04QS9iTTAxdHR1ZFNkaG1SUER2b3R6Y1hCbVJLb1FRUWdqUkRSaUdNUi9BTHdBaVZWVjlCdkkrWHdnaE9veU1TSzNEcG1WODYxQWN0Ky9lVXhiejQwOC80N0xKdndjUjJaMnJSYVpoSW50Tmp0MHh4RUhLWHBPRFFDRFE0ZmRoWnZ6ZjR1K3daVXMrQ0ZUR2JDMENzbXM3L01haXE2cWYybDhNUUVha0NpR0VFRUowQTVtWm1iczhIcysvRkVWSkpLS1RQQjdQNlg2L2Y1SGR1WVFRb2p1U1FtclFsblZaL3RoUktWbUJRQ0RtdTZVLzRLd3pUMGUvdm4zdGp0V2lxdXBxdkR6ckRUaWRUcnVqaUlNUUNBU3dwNndNRVJFUkhYcWZzdkp5ZlBiRmx5aXZxQUNEZjNhWWxVczY5SWFpS3lNaWl1VTZSWkJDcWhCQ0NDRkVkOEdtYVg1Q1JOY0JPSjZJL2hnZkgvOXpUazVPbWQzQmhCQ2l1NUZDNnY4RXdEU0xnVE9XTGx1dXJsemx3MWtUVDdjNzB6NEdEaHlBcUlFRFVGTlRDNHNaTmJVeXVQQndGUkVSZ1FIOSsySGd3QUVkZG84MG40NmZmbDRKQmlxTmdIRjczdnJjbWc2N21lalNFaE1Ub3dDNGlLaWFtWGZiblVjSUlZUVFRclNmek16TTBwU1VsSCtvcXJvQXdCOWRMdGNIQUJiYm5Vc0lJYnFicmp0MzNSNXFiSHpLSEZKbzhwRXhNZmp2ZTI5aFVIUzAzWm4yWWxrVzFtL1lpQjA3UysyT0l0cEIzNzU5TUdMNDBWQ1U5bC9HcUtSa0J5NjU0bHBzMnJ6RllzYkRtM0xTSDJ2M200akRSbUppWXJMVDZWeE9SRFdXWmQzZzkvcy90enVURUVJSUlZUm9YeDZQNTNVaW1nSmdzMlZaNTZXbnA4dEdzMElJMFk1a1JPcmV6QURoUVJmenVNMzUrVEhQUHY4S25uMXl1dDJaOXFJb0NrYkVEVy9ZTVVhSWxyejZ4dHYxRzZmNUFYN2Y3anpDWHFxcURpSWlsWm1yaUdpWDNYbUVFRUlJSVVUN1krWkhpU2lSaU1ZcGlqTFQ0L0ZjNlBmNzVXYy9JWVJvSjdLYlh4TmIxNmF2dDRqL0RjQll2T1I3L0x4eUZaalo3bGhDdEpsbFdmaGszbng4UEc4K0FBNHdyUGMzNVdSc3NqdVhzSmVpS0lPWVdRRlFHUWdFWkVpN0VFSUlJVVEzbEo2ZXZwV0laZ0RZUVVUakFOd0lRTFU1bGhCQ2RCdFNTTjJYeVFiL2k1bXo5cFNWNGIwNWM3Rjc5eDY3TXduUlpsbHIxbUxtNjIraHZMd2NiT0ZUcnNRN2tJMkZlandpNms5RUNoSFZLSW9pR3c4SUlZUVFRblJUUHAvdmMyWitocGxWUlZIdVRFNU9ubUIzSmlHRTZDN2tOMVBOMkwxemUybmYvZ04zZ3BSTE4yL0poNnFxT09HNHNYYkhFcUpWTzB0MzRlWTcvb3dORy9OZ01WWUZ1T3FLL0ExcmR0cWRTOWd2T2pyNk5DSTZGVUFoRWIxWFdGZ294VlFoaEJCQ2lPNkpIUTZITHlJaUlockFxVVEwdG4vLy9ndUxpNHZsZllFUVFod2lHWkhhZ28wNXF6KzBtSit2cmEwTnZEenJEY3hmOEExTTA3UTdsaEROWW1iczJyVWJmL25iL1ZqMzIzcG01ZzB3amFzTDFxMHJzVHViNkJxSXlBMkFtTm1zcUtpb3RUdVBFRUlJSVlUb09QbjUrVldWbFpYVG1Ia1ZnTkV1bDJ0UlVsTFNLTWlHMDBJSWNVaWtrTG9mRlZ6OU1GdjhLUURqb2VsUFlPbXk1VEF0bVNFdHVwNnRCUVc0OTRGSHNPS1hYd0hRSHJad3o2YmZWdWZZblV0MEhjenNCZ0FpTWd6RENOaWRSd2doaEJCQ2RLeTFhOWZ1TUF6aklRQjVBSTUwT0J3ems1S1M0dTNPSllRUWh6TXBwTzVIU1U1T21XVlo5ek56MXU3ZGUvRDBjeTlpMDZiTmRzY1NZaS9yZmx1UG0yNy9DNzVkK2dNQ2dVQTFtK1p0bTlZNXZvU3NpeW9hSVNJM014TXptN1cxdFRJaVZRZ2hoQkNpQjhqTXpGd0U0Rm9BeFFCT1VWWDEzY1RFeEtFMnh4SkNpTU9XRkZKYnNmbTN6QTAxcG5rWk0yLy9MWGNEYnJyakwzWHJUOHJJVkdFenk3THcwODhyY2UxTnQyRk56am8yVFhNVHMzSE9wdDh5NXdCcE11SlFOQldLdXFsY1puNSt2aFJTaFJCQ0NDRjZCa1BYOVI4TXd6Z0Z3SG9pR3V0ME9oY25KaVlPaDB6ekYwS0lBeWFGMURiWTl0dnFOYVpwWGNyTU9lczNiT1NycDl5S1JkOHRSU0FndFNwaGo1SWRPL0RPZjk3SDFQc2ZSbUhSZG9Ed0s4TzZiRk5PMWxLN3M0a3VpUUE0ZzQ4REFHVEJaeUdFRUVLSUhpUXpNelBIc3F5YkFhd0dFT2QwT3Q5SVNVazUwZTVjUWdoeHVGSHREbkM0MkxOeis1WmVmYVBTU2FFSjVlVVZmWDlabVlib3FDaU1qaDlwZHpUUmd4aUdpYThYTHNaRDA1L0FsMS8vSDNidDNnMjJyTTlyQTlaMStiK3R6ckk3bitpYVVsTlRuY3o4ZXlKS0pxTHNiZHUyZldCM0ppR0VFRUlJMGJtS2lvbzJEUnc0OEVkRlVVNEJNSmFJVGgweVpJaTViZHUyVlFCNGY5Y21KQ1JFeE1URS9MVi8vLzQ3aTR1TGl6c25zUkJDZEQxU1NHMDczck56KzZaZXZRY3NVQlQxak1yS3FuNEx2LzFPMmJHekZHTVNSaU0wMUEyaXcyOW1CRE9qc3JJS0sxZWw0WnVGMytLb28ySVJHdXEyTzVadHFxcXI4ZUVuOC9Ccm1nK1JrYjBBQUlxaVFsVVZXLzk5YTJwcWtiZHBFeDZjL2dSZW52VUdpcmFYbUlaaGJMT1kvaGtvSzc2M1lQUDZIYmFGRTEyZXFxb2hFUkVSdndjd0JvQi8yN1p0SDl1ZFNRZ2hoQkJDZEw3dDI3ZHY3OWV2MzZjT2gyTWNFWTBHTUNrcUttcHcvLzc5TTR1TGkvZTBkRjFVVk5TUkRvZmpPVlZWcHc0ZVBEaWlYNzkrNjRxTGk4dlJTZ0ZXQ0NHNkd5bWtIcUE5cGNVN3cvdEVmYUdxT0pLQUVabFphOVNWdjZiQjZYUmkrTkZId2VFNHZGNVNuejhEVHozM0lsNmMrVHFXL2JRQ3RZRUF4cVpxY0RxZHJWL2N6UVFDQWJ6d3ltdDQ1dm1Yc1d6NUNuenc0U2RZdW13NXN0ZXNSY0cyUWdScUE0aU03SVVRbDZ0VDhoaUdpVTFiOHJGcytVOTQvNzhmNFlsblhrQlc5aG9BMkFUdzY1WmhUTjM4VythOHNySXlXV05DN05mZ3dZTkRYUzdYSlFCR01mT3F3c0xDZVhabkVrSUlJWVFROWlndUxpNlBpb3BhQXNBQU1JcUlUblk2bmFkRVJVVUZCZzhldkxHd3NMQzY2VFZISEhIRThVVDBSeUtLSktMeERvZGpZblIwZE84aFE0YVViTnUyYlNla29DcUU2Q0VPdnlHVVhjUVJvMGIxVjYyUTIxV1YvZ0VBRVJIaE9PRzRzWGp3dnFtSU9XS0kzZkZhVlZaV2pqZis5Vzk4L05ubjJGNWNBdWE2NzN1UnZYcmg5VmVleDNGalUyMU8yUGwrV1A0VDdwbjJFRXBLOWgzYzZYSzUwRHN5RXYzNzkwWDh5QkZJOWFUZ0dLK0c0Y09QZ3RQaGFOY2MyNHRMOE8yU3BWaTRlQWsyNUcxQzZhNWRxS2lvQkRPRExmNHdZQVdlMlBvYnNvRnMyVEJJdEVsU1VsSmZwOVA1SG9Cem1YbVdydXUzMloxSkNDR0VFRUxZS3lFaHdhV3E2dkVPaCtNeEFDY0NxQVR3TFlCWGRGMWYzTGl0eCtPWlFrUXZBQWdIVUQ5YnoyVG1MR1orWi92MjdXOFVGQlJVZHZKVEVFS0lUaWVGMUVOMHhNZ3hLVTdWOFRveE5CQzVvcU1HNHBxckxzZnZMemdQZmZyMDdsSWpPMDNUUkZsNU9YUi9CcDZhOFNMVzVhNEhNMXNBNWJQRno1Q0NLVVNVTWpwK0pENmU4eTVDUTBQdGp0eHB5c3NyY1BkOUQyRFJkMHZCekhtMWxuVzIwK1IrY0txWEVIQTJRQU1KSEFHaWtNYlhSWVNISXlreEFhUGpSeUp1K05FWUVYYzBCZzhhQklmREFVVWhLS1NBRkFKUjNSKzJHTXdNaXkyd3hiQXNDenRMZHlFekt4ditqRXlzU3ZOalExNGVUTk1FTXpPSUtnbThreTFyVVlDdGw3YXV5MHEzNnpVU2h5OU4wd1lTMFd3QVp6THpjN3F1MzIxM0ppR0VFRUlJMFRVa0p5ZUhPeHlPUjVqNWVnQjlpRWhoNW1VQUhqUU1JeU16TTNPUHBta1BFOUdEOVFOd0dpTWlNUE5XQU5NTXcvZ3lNek96dExPZmd4QkNkQllwcExhRG80NUtqR2FYOGtjb3lrMEVKQURBRVVNRzQreEpFM0htNmFmQzYwbUdvaWkyWnR5U3Z4VmZmYk1JaTc1ZEFqMDlvKzRnY3htWTNqTU1hOWFXOVJsWlEwZDZqbEZWZkU3QTRNc20veDdUcHY0RkVlSGh0dWJ1REtacDRxMTMzOE56TDcyS1FHMXRqY25XVlp0ek1qK3FQejl3WUVLRXV5K05kaWlLaDRrU0FDVVdqS01JT0lyQnZhako0cWx1dHh2OSt2WkJTRWdJWEM0blhFNFhuRTRuRkZWQklCQ0FFVEJRRzZoRmJXMEExZFhWS0NuWkFkT3lHcTVuWmd1RXRXVHhVbWI2d1VEVmovbnIxbTN0eEpkRWRET2pSNDhlSEJvYU9odkFhY3o4bUs3ckQ5cWRTUWdoaEJCQ2RDMmFwazBBY0JNUm5RWmdFRE5YRU5GS1psNEtZRHdSVGF3YjYxSDM5cWR4VVRWWVRBMHc4MElBY3lvckt4ZXVXN2V1eEk3bklZUVFIVWtLcWUxSGlSays1bWpWNGJoR0lib1RoTjZxcXFKL3Y3N3dwQ1RoMmlzdmg5ZVRBcGVyODBhb0Jnd0RQLy95Szc3OGVpRisrWFVWQ291Mm83YTJGZ0FNWnV0cmh2VmtZTTlPZjZNcEdNNWhvNUlmVjBqNXM4dmxjdnpwdHB0d3d6VlhJU1NrYzlZRXRjdHJiNzJMbDJlOWpxcXFhbGl3WHQyMEp1TlBBTXptV3llNFltSW93bkp4aEVPaENFVlJSaklwaVFwaGxBV09KeWdqaU5EN3dCSndnQmtiQU5ZWlNETU4vdFhoQ0d3eXlzdUw4dlB6cXc3NUNZb2VMekV4Y2FqTDVYb2Z3RW1XWmYzZDcvYy9ibmNtSVlRUVFnalI5Ung5OU5HOUl5SWloaXVLY2o0UlRTR2ltTHBaakRDSXlOVzRrQXJzWFV3RkdncXE1UUJXV1piMVJIcDYrc0xPZlFaQ0NOR3hwSkRhQVdKaXh2UlR3eDEvSnFKckNCeGRQeDA4S21vZ3pwNTRPczQ5ZXhLR0RZMkJPOVNOVUhmb0llOEl6OHd3REFQVjFUV29ycW5HMW9KQ0xGejhIZWJOL3dxRlJkdnIyMWdnN0FGemhtRllEK2Zucmw3YVhGK3hzUW1ENEhiT0FYQ0syKzJtNlE5T3c0VVhuSGZZYmFMVkZxWnA0cU5QUDhmalR6K0hzdkp5aXdoTHVDcHdaVjVlZHVFaGRFdEh4Q1Vmb2FybU1EWWQ0WXJEakdCTERWY0k0VXh3Z0xtS0xGU1NnZ3JUNGtvTFpsbUZXYjIyZE1PRzNlMzJ4THFBbUpFamozQW9ZU1BzemlIcUtERDY5WEs3cmlKd2JLM0I4eW9OZkc5M0p2RS90UUZqZmNINjFWdnN6aUdFRUVJSTBWaGNYRnhrUkVURVZZcWkzTW5NSTRKVC92ZjczclhwZWN1eUZwcW0rVWhwYWFsZkJvbUlnNkI2UEo3ai9INy9UKzNjcnhJYkcrdkt5OHZiWjJPMS9XVkJpd091N0pXUWtPQUtEUTNsdExTMFZqZWlUa2hJaUZBVUpYejE2dFZGblpHdE81SkNhZ2NhY25UQ2tTRXUxeVNBSnpIaFJEQ2lpWWhVUmNHZ1FkRVlmdlJSR0JFM0hNT1BHb2JvcUNoRVIwZGhZUC8rR0Rod1FJdDltcWFKcXVwcVZGVlZZOWV1M2RpU3Z4V2I4L094Y1dNZThqWnRSdDdtTGRoV1dBVERNT291WU94bVdINFEvUUsyRnVRcDVncGs3MytUb21HalJ3OG1kcjFDUkJlNzNXN2NlY3VOdVB5UGw2QjNaR1M3dmo1MnFxMnR4VWVmenNPTE0xOUh5WTZkWU9hZkxNTzRjWE51VnJiZDJRNTNSOFFseHpoVjVYVW83TFU3aTZoVDl3TXRpQmhrQWRhaC9PSkdkQURHV2xUVGRYbDUvank3b3dnaGhCQkNOSldVbEhTMHcrRlkwOXlJMUhvdHJaMGFWTWJNY3dHOFYxWlc5a3R1Ym01Tmh3YnVKbEpUVTUzTS9JY0R1Y2F5ckJ5LzMvOXJSMlZxVE5PMDY1bTV6V3NZRWxHV3J1c3JEdkFlandKNGdJakcrWHkrbjl0eWpjZmppU1dpaFFEdTBuWDk2eGI2dllTSVBpS2lnV2xwYWEwdFFVRmVyM2MrTTIvVWRmM081aHA0dmQ3NUFBeWZ6M2RSTTZkVlRkTzBsanF2cXFyYUdCb2EydUw1eGt6VDNKS1JrWkhUelAzWE0vTnlYZGV2YnEwUGo4ZnpHQkhkbyt1NnV5MzNGUHRxMyszR3hWNEtObVJ2QnZCbWJLem5vNENib3h6TUp4SGhNdE95VHQ1YXNNMjV0V0FiZnZqeEo3amRib1M2M1hDSHV1RU9DVUdvMjQyd3NGQ0VoNGNqSWp3Y0xwY1RaZVVWMkwxck44b3F5bUdhSmd6RFJHMXRBSldWRmFpb3FFUnRZTzlmUERCWUIvTkhWb0FYS3FhNU5TOHZld2VBVm44N0FRQ2IxcXpaTmpRKy9rNFY3b2pxNnVvelgzcjFkZVJ1MklnSDdyMGJmZnYyNllCWHFuT1Y3TmlKcDJhOGlLOFhMa1psWlNVWXJBY00vc1BXM0t4OHU3TjFCMDRnQm9RRUFnMEtEUTN0dE5ITWxtbWhxcm9LbHNWd3U5MXdPcnZIZjI5a0dXQUFJQlZvcHdKb1IvVFpIR1lHOGYvVy93VXBIWHEvdzQxcG1LaXNxZ0lUQTI3RUFwQkNxaEJDQ0NHNkhDSWEwN2lJMmx6UnRCVzlpR2dLTS8rdVY2OWUzeWNsSlQyYW1abVoyUkZaMjFOU1V0TFJUcWR6ZlF1bjAzdyszekgxSDhURXhJUkdSVVV0WitadHVxNmZEOEJxNGJvMk0wMHpYRkdVOXdBWXpOenFTRWdpQ2xFVVpTYUF2UXFwS1NrcEdoSDkvbUJ6S0lxeXcrZnpQZC9NL2Q0Z29nTjVzemNUd0Q2RjFNVEV4S0dPbHQ4MGZrRkU5ekR6c3g2UDU4cm1HaEFSNjdxK3FkSEhmeUdpR01Nd01nRWdOVFcxdDJFWVNVMHVHd1VBcG1rZWw1S1NzdGZzMFBUMDlKK3c5NzhmTTdPUGlPNVBTa3A2bzVuUFhXTG1FNW41emVieWVUeWVYa1RVWW5FN0xDenNmQUR6V3pyZm1NUGhtT254ZUI0Z29uL1UxTlE4a1oxZE41dVdtWW1JR2o1SHZGN3YrY3c4UXRmMUY5RkZSOUVlenJwSHBhR0x5OHZ6N3dLd0M4QTZBRzhQSFJvL1JBbHpuVXFrVGdUNGhPcnFxdDVWMVZVdTdDSVhBUzRBclM2a0dseW5waGFFYWpCVk1iaVFpSDloNW1XR1VmWEQxdHpjclFBTytEdGN2UzA1T1FWRGhpZE9jYnFVMTJ0cWEwNy83SXN2WFZuWmEvRFNjMC9oNk5oaGNEZ092MDhkeTdLd2VVcys3bjk0T241ZXVRcW8rNGEwdURaZzNsU3dmclVVVWR1WjArSEFuYmZlQkU5eVlxZmNMMi9UWnJ3ODYwMXNLeXpFbEd1dndyampqKzJVKzNha3Fxb3EzRHYxYnBpbWliQ3djRHp4MU5ON2ZlM2xiZHlJc3ZLeU52VTFjbVE4UWtKQ09xVFBsbXpkdWhXUFAvWm93OGVQUGY0RSt2YnQxNmErZTRMc05UbDQ3cVdacUtpcWJMMnhFRUlJSVlSTkZFVnArSUYrUHlOU21ZZ01acTVCM1FDZVdnRFZ6RnpPekpzQUxEZE5jeVVScmMzTXpEd3MzbnNwaWxJL1ZYUTFNKzgxQ3BDWjl5cXc1dWZuVi9YcjEyK0txcW9yTkUxN1FOZjFSOUZPbVBrZnVxNC8xbG83VGRQS20vdTNJYUlVUlZIK2ZnZ1IxZ1BZcDVBYXpQWmFhV25wWDFycm9GKy9mdVV0blhNNm5iOFNVZlQrcmllaUU0bG9Zd3VuVFFSclc0bUppZEhCb3YyekdSa1orY0dNeVlxaTdEVXl0YjRBVEVSem03NW15Y25KMFJrWkdSVjczY0EwbjNJNEhCYzVuYzRSQURLYnREK1dpUG95YzdPalgvMSsveDZQeDNOVWsvc1BKcUt2bVhsVlRVM05RcGZMMWJmSitZMEFQbVhtdXhzZkx5a3BxZW5UcDAra3krVzYzTzEyeHdNNEczVjFIeVZZSTBKOGZId3ZabjRWUUhWQ1FzSWJJU0VoZndkd2xhN3JNUzI4ZnVJQUhYN1ZzRzVneTVhY0FnRHZBM2gveUpEVU1ISWJNWXBxRFZKSkdjekUwU0NsSDRoREFRb0JzeHVBcTM0WUZ6RU1pN0NMQ0NWZ3F3ak1lYlVCckM5WXY3b0E3ZnliaG9MMXE3ZEVSeWRmR3RvUE54SHpYOWZscm8rNTR0b2JjZjAxVitMQzg4L0I0RUdEMnZOMkhhcW9hRHUrWHJnWTc3dzNCMXZ5dDRJWnU1bjQ1ZW9BdjF5MGZ2VjJ1L04xUjZRb0dCMC9Bc2NmZTB6cmpkdEJaSzllQ0EydG01MHdZdmpSblhiZmpyUjQ4V0tZWnQyWDljU0paMkQ4dU9QM09qLzdQKzlpeFlxMnpZNzU1Sk5QRUJzYjJ5Rjl0aVEzZCs4UjdGNVBDcUtqOS9zelVvK2pkc1AxcDRVUVFnalJ2UkRSY2NHLzZ3OFpBRW9BbERCekVZQmR6THlabVl1SktCL0FOc013OGszVDNKRGR5ckp5WFptaUtQMEJnSmxmMVhWOVZtdnRNekl5ZkY2djl5VUFEeVluSjcrWGtaSFJVdUd2VS9uOS9uY0J2TnZjdWVUazVCaUh3N0VGd0lzK24rL1BCOW8zRVpsdFdXZTBYNy85RDZaZzVvK0phRWFqUXpjeHM1K0lWalp1WjVwbXBLcXExd1A0RWtBdUFCaUcwVENBek9sMDNnOWdoMm1hVHdHQTErdTkwalJOUFQwOVBhSnhQL1ZUK3hWRmlXMXVhcittYVhjRDJHc2FmM0FrOW5PYXBqMVhmOHd3REUxUmxEOHdzMFZFUXpWTisyUFR2blJkLzlqdjkrZDV2ZDZUVE5Nc3I2aW95STZNalB3QVFFbHRiZTNrNE5kSXc5ZEo4TitrRHpNdjkvdjl1NXIybDUrZlg2VnAyaTFFOUxHbWFYL1ZkWDBHRVNrSTFvUEN3c0plSjZKQmhtR016ODdPTHRjMHpVbEVNbzIvSFVraDFXWUZCV21WcUJ1cHVxN0pLUlVKQ1dwTTJSNDFFT2luV0ZhQUFNRHAzR1VWRkJUVW91NmJWNGNyS3Nxb1FCRmVHam9xSlZ0bDY5VWRPMHVQZnVuVjEvSHA1L054elpXWDQ5S0xMdGp2aURTN01UTVcvTjhpdlBIMnY3RXVkejFxYW1yQXpIbHMwaDJidUdJeDFzdjZQS0xyK3Zyci8vMVM4NHN2dnNEOCtmK2I4ZkhQZi82enkvUXBoQkJDQ0NHNk5RWEErOHk4MnJLc3JhcXFwbHVXVldVWVJyVmhHSldLb3RSa1oyZTNPT0x3TUZZL0lyVzRyUmRVVjFmUGNMdmRkNmlxZWorQUc5c3BoK2J4ZUs1dFE3dkR0cjVEUkVXTjEwRFZORzB4RVcxdXVpNnF4K09KQmZBSFp2NVkxL1c5enFXbXBvNWk1bHNCL0Q0akk2TWlKU1ZGWStaL0s0b3kxZXYxbnNqTURRWFEraEdwbG1YbE5WNitsSWpHK255K05hWnAvdWh3T0ZxdEZRUUNBY1hwZEY0TndHVG14c1gyVUNKaVpxNU9UazZlbjVHUllURHpiYXFxbmhNWkdia0N3QmhtUGo0cksyc25BS1NrcEl3aG9oSEJETW5Cdi90N1BKNEw2enRVRktXdy92WFFkZjBUVGRPK0lLSzdVMU5UWnpHems1bk5sSlNVTTRub01tYStKeU1qNDVmVzhvdURjOWgrb2ZVQUpyS3p6Ym81RDdiUGZEQzNyRTMvdnlGRFJoN25qQXg3dkxxbTV2ZTU2emYyZVhqNjQ4b1hYMzJOdjk1NUcwYU9pRU5rcndpb3FycmZYUnc3SmF4cG9xeThIRG5yY3ZIOEs3T3c4dGUwdXFVUWlQYkE0cVdXWmQyOStiZk1EYmFHRktJVmhZV0ZXTFpzV2NQSHpMelhlbFRNakxQT09ndWpSNC9lNjdvVksxWmd6Wm8xQUlEeDQ4ZGo1TWlSQUlBK2ZmcDBTSjlDQ0NHRUVLSjcwM1g5QXJzejJJR0k2Z3VwYlo3Qm1KMmRYZWoxZWo4QmNIVnljdktmbTA0UlAwam5FZEdrMWhvUmtSMGpuRVkwTndxenFlQWFudnR0RTl3d0tSb0FpQ2djd1AyYXB0M1R1RTE5SjBUMG5xWnA3d1lmKzN3KzM2bVdaYjBGWUZGdGJlM3loSVNFUWFxcXZzak1hYnF1djVpU2tqS0lpTlkxNm1jQ2dFZVkrUW9BRFd1a21xYTVHUUNDUmNoZkVoTVRoN3BjcmdlWStRRmQxNHM5SHMvdkFJVDcvZjQ1UU1QSTFmNEFYdEIxdldHSkE2L1htd2tnVzlmMWhzM0NGRVc1MnJLc2VVUjBEak5QMDNVOXU5RzU2NGhvcjJuOEFKNVdsTDMyOHZvS3dIbU5QcjZWaURndExhMVMwelFYQUNNOVBYMmh4K001MSsvM0w5anZpeTBPaVJSU1Jac1ZGS3dyUVFGdUdUYks4eTR4cm1RTGw2eEswd2RlZWYzTkdCVS9FdU5QT0E3SEgzc01qa25WRUJFZTN1bG5VdTlnQUFBZ0FFbEVRVlQ1cW10cXNDcE54ODhyVitIbmxhdXdPbnNOYW10ckFlWXlFRDVpaTJkdnlrbGZpa05ZTzFhSXp2TCsrKzgzVE1HZlBIa3lqajEyN3pWZng0d1pnNmlvcUgydUt5OHZieWg2bm5MS0tiam9vdjl0SERsanhveDI3MU1JSVlRUVFvanV5TEtzL29xaWdJais3UFY2cjJEbW5jejhzOS92L3dyN21TSEt6QXVKNkFwVlZVOEcwT3k2bVcxUlVsSlNFeFVWOVNJemYrWDMreGUxMXQ3ajhUelZkQ3A4SnppVGlNNXNqNDZZK2VaR1U5QS9ZdWJQaUdoT2t6WlJSUFEyTTc5QVJNc0J3RFROWFltSmlVT0k2RVFBQ0FrSjJSRnNIakFNSTlYajhYZ0J0S2xBb1NqSzJOVFUxTUswdExTMUFNamxjcjNMekVrQS9nRUFSSFF5RWYzSjQvSHNKaUtkaUI0SzVocmFKT2NRMUJVK0VSc2I2KzdUcDg4ZzB6VEJ6SDlUVlRVZXdJamc2Rm9FQW9FOXdjdHlmRDdmS0FEd2VyMXh6T3lxTDdacW1qYVBpQnpCeDBNQS9CV28yd2NtT0tJMmdvakdhWnIyYkxETmFRRFd0MlZKQ25IZ3BKQXFEcFMxYWEzL3B5RkRodmlkWVFQZUlwWHVOZG04SUh2Tld2ZmFuSFg0NkxQUE1TZzZDaWVlY0R4T1BYazhUamh1YkllR01Rd0Qvb3pWV1BMOU12eTQ0bWNVRkJTaWROY3VXSllGTU5kYXdDSm00NGxLTmpKS2NuTGF0b09PRURZcktDakFSeDk5QkFCd09CeVlPSEVpd2h2OWNpSXNMS3paZ21kbjkzbWdicmpoQnFocTgydUNUcHc0RVhmY2NVZUgzbDhJSVlRUVFvaTJhalFpOWFMZ3h5QWllTDNldFlaaFhKaVJrWkhUM0hXS29pd056dnFhZ0lNc3BNYkV4SVFPSERqd2Q4ejhNeEgxYjh1b1R3QTZBS2ZYNnoyKzZaVDRqaEFjWlRxenVycjZ2dGJhdXQzdWZkYjZiRXJYOWNYMWp6Vk5NNGxvbmMvbis3SnhHNC9IRXhzY2xKcld6TG1MQUZRb2ltSUcxMXg5S1RNek0xUFR0SlVBRXBwa0I0QUtJbnEvYVE3THNtWUR1RVhUdEw4eTg2bVdaWjJWbnA1ZUVNdzRWZE8wT0VWUlBtVG1sd0VRZ0xrQWt1dXZUMDFOSGNETS9TekxXZzhBZmZyME9WNVJsQ1dONzBGRXc0bm9lZ0FJQ1FtWnljeE4xNWw5RE1BZ0FLYzB6Y2ZNNFlxaWpHOXkyTVhNZzRob2ZLTjJZVTJ2RmUxRENxbmlvQlFVRkZRQ0JUNEFmeGg4MU9oaHJoRFhuOWcwTDl4WldocGRXcm9yZk0zYWRYanJuZjhnSWlJY2s4NDREU2VQSDRjeG8wY2hQQ3dNVHBjVExxY0xEcWNEQ2hHSUZDZ0tOWHhqcXA5dWJER0RMUXZNaklCaElGQWJRRzBnZ0txcUtxek4rUTAvTFA4SjN5MzlBZHVMNjlhRzVyb3RKS3ZBMkFYd2x3Rmd4dGExNlUzWG5oV2l5OHZKeVVFZ0VBQlE5OHVDRzIvY2UzbWxsSlFVL090Zi83Szl6d08xYmR1MkZzL3QzTG16USs4dGhCQkNDQ0hFZ1dEbSt4UkYrV3RhV2xxMXBtbjlBYVFRMGNNQXhxdXErbVZDUXNLWTVqYlRTa3RMMjZwcG1rVkVSeHpzdmZ2MTY5ZWZpRDRJYm1KMElETXFWZFJ0Yk4zUmhWUWx1TUhSN3Jhc2ordjFldmQ3bmh1dk4vWS9MVTd0YjQ3Zjc1OEhBSnFtdlExZ3JjL25ld3dBZEYwL3RxVnJXcEtTa2pLZWlKNEU4RVI2ZXZyQ1JxZXNtcHFhSzl4dTl3b0E0WlpsbmF3b2lnYmcwcmk0dU1qYzNOdzl6SndLQUpabHBRRkFWVlZWV2xoWTJOamc4eHlwS01yN0FHNWg1alFBU3dBVUFtanptbWwrdi84M0FBMDdCbzhaTTZaZmNCVHV5ejZmNzhrRGZhN2l3RWtoVlJ5eWJSdlhiQUp3OTZBNDdVbVhhazVRQ1NjdzRBV1FYRjVlMGUrVGVmUHh5Yno1SUNMMDY5c1hVVkVERURWd0lQcjM2NHNRVndpY1RnZWNMaGVjVGdkY1RoY0NnUUFDZ2JxaWFmM2puVHQzb1dqN2Rtd3ZMa1p4eVk2R2U5Y1ZUN0dMZ1N3QTZjVFdjcWJBMGsxcjFyUmNzUkdpaXhzL2ZqeDY5ZXFGc3JMMkcwVGRFWDBLSVlRUVFnalJYVFhlTVYzWDlXSUFpK1BpNHBaRlJrYXVKS0prbDh0MURvQjV6VnhxRWxFcGdJR0htb0dJN3ZMNWZLODBQdWJ4ZU1ZcWluTGluajE3WnVYbTdyMTVzcVpwZVoyeFowbGNYRnhFOEdIbG9mWkZSR0hNdk0vR1RzejhYd0QvYVh6TXNxeG9SVkZtdDlTWHgrTzVsb2grYjFtV0I0MldYL0I0UEZjUTBldXRSQ25YZFgwUUFDaUtjaTJBRmJXMXRhK2xwS1NNU1U5UHp3SUFyOWM3R25XRjZydDBYVjhDZ0wxZWJ3MFJLYjE2OVRvVHdNZVdaVTFTRktVeUl5TWpBd0J5Nm1iR3Jncm1NSUxQSTRlWnExUlZqVEJOYzZtaUtCYzJ5YUlRa2RWS1hnQ0F3K0VZREFETVhOS1c5dUxRU1NGVnRKdkNYTDBZd01jQVBqL3FxTVIrbGdQOVRKV09jMEE1ejJJY3B5aUkyYkZ6SjNiczNJazFhdzkrb0dqZGI2dW9FTUN2QUJZWWxybENyVGFMTjFGVktmTHltZzZKRitLdzQzUTZNV0hDQkV5WU1BRTVPVGw0NjYyM0FBRFhYMzg5THJyb0lyaGNyaTdSNTRINjczLy9pNEVEbS85NXNqUHVMNFFRUWdnaHhLSEl6YzJ0OFhxOWN3RWtFMUVTbWkra0lqaVN0RU1xbW9xaW5BUGdFWmZMOVJhQVZuZVc3d2k5ZXZYcUN3RE1mSlRYNnoydnRmYjcyV3lLbURrQ3dKN0dCOHZLeXZybjV1YWFhSDR0MnJrQXpLWUhQUjdQT2NGaTZidEVkSmFtYVhFQVJnSzRqNW1kQUVLSjZOeGdubkFBZllob2EvRHk4NW41bXZxK2RGMi8wZVB4OUhZNm5XOFMwYWtwS1NrVDA5UFRkV1ora0lnU2EydHJmME53N3hXZno3Zkc2L1Z1SWFKTEFYeEtSQmNEV05oQzlnYUtvbHpFekR2VDA5Ti8xalN0YVNFMWtwbjNOSGRkOFBVK3B0R2hZY0grenZSNnZUR04yeExSMDViVnBucXNPQUJTU0JVZEliQng0K29pQUVVQTFnQjRGd0NpbzZQRDNYMEhwb0NWMFNCS0FQaElZa1NBRU1wQU9FQmhCQW9qY0MyRHk4QlVDVUlGZ1Nzc2k3YXhZbVVhYkdVUm1XdTNybDI3WTc4SmhEak1UWjA2RlJFUkVTZ3NMR3c0MXF0WEx3d1pNcVJMOVhrZ0lpTWowYWRQbTJldENDR0VFRUlJMGVVd2MxbXdLTmpTbEhzRmRUdTVGM2ZRL1VPSkNLR2hvYllVVVlNWllvSkw4OTBBNEliVzJyZFVVL1o0UEwyREZkWXlqOGN6bG9nYTFoSU5icUswdno0WCtYeStpeHA5L0FnUnVRRGNCR0FuZ0J3aXlna0VBdHRVVlFVUnNjL24reVo0Mzd1STZHR2Z6OWNQcU52Y3FlbFQ5UHY5dXp3ZXo0MUV0RmhSbEc4MVRic0x3QitZK2ZYVnExZHZhZHpZc3F3UEZFWDVxOGZqdVpPSWhqRnpxK3ZHRXRGL0xjdktSRE1GVjJZZUNlQzdGaTQ5QmtEak5YTUhCZjlPUnFPMVdnSEFOTTBYT21PRWNrOGpoVlRSYVlxS2lpcFFWUFFUZ0ovc3ppSkVWN1pnd1FMODg1Ly9CRkMzbm1tOW1UTm40dlhYNjJha25IYmFhWmcrZmJxdGZRb2hoQkJDQ05FRG5RSUFSSlRWM01uVTFOUm9abGFZdWJDNTgrM2dTR1l1OXZsOGdRN3F2MVhCMGJoZzVqTnFhbXFhZlIwYWM3dmQrYzBkdHl3clhsRVVNUE5tQUw4UjBSOHR5enBKVVpTL01mT1RSTFM4NmEyWmVSb1JuUURnaHlhWjdtWm1WeUFRV0wxNjllcWl4dWM4SGsvVC9JUFFoa0szMysvZk5XclVxRW1ob2FFL0VORi9tSGxuVlZYVmcwM2JtYWI1dXFJb2Z5V2k1NWg1YTFsWjJXZXQ5ZTN6K1hJQjVEWTlIaXpxSGhWY1E3VzU2eDRCOEVqOXg1cW1yU2FpTFQ2Zkw2bTU5cTBWcE1XQmswS3FFRUowTVlaaG9McDYzMVVxRE1Ob0tJSTJkNzZ6K3hSQ0NDR0VFS0s3OG5xOTUvdDh2cS9SYU1TZ3BtbTNFdEhGekp4ZldscjZkWFBYR1laeFVuQUVaTk1pNENHTGpZMTFBemdkZ0pxU2tqSTVQVDM5VTdReWhid2pFTkdaekZ4YlUxT3pyTGtOdDVwcWFiTXBWVlVUQVlDWk00SnIwbjRKNEV0TjAvb1IwVjBBVnZwOHZzOEF3T1B4OUNHaU53RWN4OHkzNmJvK3EzRmZQcDl2MlFFOGhRbEVWQjRiRyt2T2EyVjV3TFZyMSs3UU5PMVRBQWxFcExwY3JtRUE5cG9obTVtWnVjSHI5WDVMUkpNQXZOVjA3ZG9EZEQ4QUVGRkVhdzA5SHM4cFJEU0dtUjlxcVEwenJ3YXc0QkR5aUNha2tDcUVFRjJNMSt0dEdCbTZZc1VLTEZoUTkzMXYwcVJKR0Q5K1BBQmc4T0RCdHZjcGhCQkNDQ0ZFTi9hTXBtbHZFdEVQekJ3QTRDR2lCQUM3bWZrUExSWGdWRlU5QTRCcFdkYVM1czYzaGRQcHJHYm0vd093cWZIeHZuMzdQa1ZFVVFEV3FxbzZWOU8wQWdDdkJRS0JOMWF2WGwxRVJPK2ptVkdPN1NreE1UR2FtYzhCOEhWYmlxajdRMFFUQVpUNS9mNzFqWS9ydW42THBtbDdpT2hUcjlmN3ZtVlpTNG5vbjBSVXc4eG42cnIrYlV0OUppY25SeEdSUjFFVWpZaFNBWHh2V1ZaRi9mbVVsSlF6Z3lOYWQvZnQyemV6YjkrK3R6SnpGWUJtTjJ2U05PMTZJbm9Bd0lmTWZJckQ0VmlZbkp4OFNrWkd4dXI2Tmg2UDUwSm1ua2hFWU9hN2twS1NQc25Nek14czYrdFFVMU56ZjJobzZFTmVyL2NPQU5jQldNdk1UM3E5M3JOTTA3eTF0TFQwajgxY3BpcUs4aHd6bHl1S01xdVo4d0FBdjkvL0xvTExMWXIySVlWVUlZVG9ZbUppWWhBVFU3ZE8rSzVkdXhxS25xTkdqY0k1NTV6VFpmb1VRZ2doaEJDaXUyTG1kd0ZjRGVCOElsS1p1UURBRzRaaFBKbVJrYkd4dVd2aTR1SWltZmxTQVBPQ0l5d1BTbHBhV2dtQXMrby9Ua2xKR2FtcTZnd0E1ekh6NTdxdVgranhlTVlxaW5JM2dJZWRUdWNEWHEvM2ZRRFArSHkrTmZYWGViM2VPTXV5RWx1NkR4SDFEejRjN3ZGNG1tNTQxTGhkamE3clh3T0EwK244T3hHRkFIaXJMYzlsMUtoUi9RR29qWXVaQUpDY25CeU91azJlUGdiUWRFY2tNeEFJdk9CeXVSSUJYS0VveWhYTVhHNVoxazErdi8vNzV1NmphZHJuQUk0am9tZ0FZT1pkekp6R3pQbCt2LzhMQUxPOVh1OUZBTjVoNWdXS29sd080SGtBaXdDOFQwVEhOTzNUNC9GY1FVUnZBSmpuOC9rdTkzZzhYZ0JMVkZWZG5KeWNmRXhHUmthKzErczluNW5ub3E3NCtUQ0EyUTZINDV2azVPVFRNakl5Y2hyM3g4eXU0T3U1MS9xNnRiVzE3cENRa0tlSjZHWm1YbEZaV1RrcExDeE1ZK1ozRlVYSjZOT256ei84ZnYvVGphL3hlcjNQQXRDSTZJSGc1MHViRU5FQTJEQ0t1VHVSUXFvUVFoeG1Nak16a1pUVTdCSTRYYXBQSVlRUVFnZ2hEbGU2cmo4SjRNa0R1U1lpSXVKMkl1cGptdVkvRC9IMjVQRjQ0aFJGT1JQQUJjdzhFWURGekRNVVJaa0dBSDYvLzFjQWYweEtTanJhNlhUZURlQjZacjVXMDdRdm1ma3B2OSsvM0xLc0N4VkZlYVlOOXp0UFVaVHo5bk4rQjRBQndhbmt0ekh6Q2wzWHYyeXVZV3BxNm1ETHNxWVJVWmxsV1V4RVp3SUFFZW1OMnprY2p2c0JoREh6YktCaDZuNHFFUjNIekw4RE1KYVpkeFBScTh4Y1JFUzNFdEU4VGROMkF2aUdpUHlXWmExVFZUVW5MUzF0SFlBTUl0cG9XZGF2elB4cmVucjZid0E0T1RrNXh1djEzb2k2a1o3SE0vTi9GVVc1SVMwdHJSTEE5UjZQNXhORlVkNnlMQ3M3SlNYbGp2VDA5QStUazVQRFZWVjlpWWl1WitadlMwdExMd05nK3YzK1h6MGV6MlFpT2lrakk2TkEwN1EvQVhpT2lQS1llYUt1NndVZWo0ZUk2TCtxcXFaNXZkNDdMY3Y2VEZHVTJ3RlVNUE81QUdDYVppRUF4TWZIOXdvUEQ1L0N6UGNGUnhxL295aktIVGs1T1pVQWZvaVBqMDhKQ3d1YnFTaks0NXFtWGFnb3lqVnBhV2xyTlUxN0ZNQ2ZBU3p4K1h6Ny9SeE5UazQrVGxYVnlVUlVCcUFQZ0d1WWVlMytyaEg3SjRWVUlZUTRUT3pZc1FQVHBrM0R5cFVyOGUyM3pjOW1PZEIxVGcrMXo1cWFHcGltMmVLNXB2MVVWbGJ1TjQvYjdZYWlLSzJrRmtJSUlZUVFvbXRKVFUwOTByS3NxY3o4ci9UMGRMMzFLNXFuYWRwclJIUVpnRWdBQ0JZUlh3MEVBczlsWm1adWFObytlT3oyMU5UVXh5ekxtcW9veWkxRWRMNm1hYitycXFwNngrVnlmWFB3ejZxTzArazBBSUNJcmdCUWF4akd6UzIxTFNvcTJoVVZGWFVyQUVmdzUvb3labjVOMS9VUEc3ZGo1Z3NCTFBYNy9VdThYdS9QQUk0TG5pb0RzSnlJcnQ2K2Zmc24rZm41VlFDUW1wcjZoR21hRTRub1lnQ25BYmc4dUZGVkRvQUVYZGYzMlFSSzA3UXppR2dSTXpPQTd3Rk0xSFY5Y2VNMmZyLy9LMDNUa29ub0hWVlY1NmFrcE94U0ZPVjJJcnJBc3F6bi9YNy8zOUJvQktmZjcxOEE0R3V2MXpzWHdLWE12QnpBWkYzWEM0TG5QL0o0UExXS292eUhtZCt1cXFyS0RBc0xlNGlJWE1GaTVndjFJMVZEUTBQUFl1WVpSS1F6OCtWTmx5ekl5Y2twQTNDMXBtbmZFOUdUZ1VBZ0xDNHVMaExBSlFCK3FhbXB1UVJBODIvR0dnbXVONnNHWDRmZmlPaFByVjBqV2lhRlZDR0U2TUlhRnpGbno1NE5BRkJWRmN5TXlzcEs3TjY5RzJGaFlYQTRITml5WlF0Ky9QSEhodll0RlNUYnM4OXAwNmJoKysrYm5WMnpqNHN2dnJqVk5uUG56a1ZjWEZ5YitoTkNDQ0dFRUtLTFVDM0xtZ09nUUZHVU93K2xJOHV5NWlxSzBndEFHb0FWdXE3L2duMm52dThqTFMxdEc0Qy9wcWFtUG1OWjFqVzZyczhId0dpeU1kS2gwSFg5NXBTVWxEZjN0LzVuZm41K1ZYNSt2aE9BSXk0dVRtMXA0eVhUTkM5Mk9Cd0s2b3FVVHdHSVplWmx1cTdyYUtZNG1KYVdGa0RkcGtrTEFDQWhJV0dRMCtsTVp1WVN0UEQ2NkxxK1dOTzB5eTNMK2lFOVBYM3JmcDVYTVlEek5FMjdJRDA5ZldGeWN2SW1WVlgvNC9mN1AybmhFcllzYXhHQS9LYUZWZ0R3Ky8yZnA2U2tqRlVVNWZ5Y25KeFZBRUthNjhUdjkzK1VrcEtTblo2ZW50VlN0bUMrdDJOaVl1YlVGNVVURWhKT0ExQ2VuWjFkdnIvckFDQWpJK01YMU5YK0tQaW4xYzhsc1g5U1NCVkNpQzVzM2JwMSt4enIzNzgvYW1wcWtKK2ZqOHN2djd6RmEvdjM3OS9zOFk3b1V3Z2hoQkJDaUo0cUxpN09RVVRYRWxGeGNNcjRRVXRQVDE4QzRLQTNxZ29XVkE5b1NZSURZS1ducDY5c1kxc2pOemUzeGJVNEc2OGY2dlA1UGp2UUlObloyWVVBQ2x0cnArdjZCMjN0VTlmMUx4cGx5OWxmVzcvZi8rYit6cWVucDY4RE1LTzFlN1pXUksxWFgwUUZHcDc3Z2VMZ0gzR0lwSkFxaEJCZGxHVlp5TXI2My9kVnQ5dU42NjY3RGxkZWVTWGNiamZpNHVJUUZoYlc3SFQ1M3IxN1E5TzBEdTh6T2pvYXc0WU5PNVNudVJlWHk5VnVmUWtoaEJCQ0NORVpncU11YyszT0lZVG9lRkpJRlVLSUxrcFJGRHo5OU5PNDRZWWJjT3l4eDJMYXRHbUlqbzV1T0srcUtwS1NrdkRMTDcvQTRYREE1WEtoVjY5ZVNFaEl3TTAzMzR6dzhQQU83L1BlZSsvdHVCZEFDQ0dFRUVJSUlZVG9RcVNRS29RUVhkam8wYU14Wjg0Y3hNYkdObnYrMVZkZjdSSjlDaUdFRUVJSUlZUVEzWjFzalN5RUVGMWNTd1hQcnRhbkVFSUlJWVFRUWdqUm5Va2hWUWdoaEJCQ0NDR0VFRUlJSVZwQmRnY1FRblF2c1hISng4T2hmRUFFR2ZJb1JCc3d1QkJNbCtXdDlTKzFPNHNRUWdnaGhCQkNpSmJKaUZRaGhCQkNDQ0dFRUVJSUlZUm9oV3cySllUb0VFNm5Fdy9jZXpkU05VK24zRy9EeGp3ODlkeEwyRnBRZ0tsLytSTW1qQi9YS2ZjVjRtQmxaR1hobjAvT1FIbGxoZDFSaEJCQ0NDR0VFRUswZ1JSU2hSQWRnb2h3NU5BWUpJeU83N1I3aG9TNEFBQXhRd1ozNm4yRk9CaDd5c3FncURJeFJBZ2hoQkJDQ0NFT0YvSU9UZ2doaEJCQ0NDR0VFRUlJSVZvaGhWUWhoQkJDQ0NHRUVFSUlJWVJvaFJSU2hSQkNDQ0dFRUVJSUlZUVFvaFZTU0JWQ0NDR0VFRUlJSVlRUVFvaFdTQ0ZWQ0NHRUVFSUlJWVFRUWdnaFdpR0ZWQ0dFRUVJSUlZUVFRZ2doaEdpRkZGS0ZFRUlJSVlRUVFnZ2hoQkNpRlZKSUZVSUlJWVFRUWdnaGhCQkNpRlpJSVZVSUlZUVFRZ2doaEJCQ0NDRmFJWVZVSVlRUVFnZ2hoQkJDQ0NHRWFJWEQ3Z0JDQ0NHRUVFSUlJWVRvR1lZTVR4enFjanFHMjUxRENOSDExZFRVYk55MmNjMG11M00wSm9WVUlZUVFRZ2doaEJCQ2RMallXRThzblB3T2lFZlpuVVVJMGZXRnVGMmIvNys5T3crcXN1Ny9QLzQ2Z0N5QklscUs2RmRaVk13bEZTbDNVMUV4YjB0VDBqTGJ6S1hOcFVSYk5HM2N5bjBwbHl5M1RMekpwZFN2YUxjbTVaSm11RVJxbEJRUS9rS012TldEc3AzbCs0ZmorWFU2QjlsTVNKK1BHU2V1ejNhOXo1bHBHRjd6dVQ1WFlHQ0xnYW1weDFQTHU1WnJDRklCQUFBQUFNRGZMdC9ENHVGdU1QaEtCcy95cmdYQVA0RFY2cHZ2WWZFbzd6TCtqQ0FWQUdBbkt5dEwrL2J0VTd0MjdWU3paczN5TGdjQUFBQzNpTjkrVER4ZHQzNlR3UzV1bFdxVWR5MEFLajZ6d1pyMVcxTGk2Zkt1NDg4SVVnRUFkbEpUVXpWdDJqUzkrKzY3ZGtGcVRrNk8zbjc3YlQzOTlOTUtEZzYydGYvd3d3OHltVXpGV3J0Qmd3Ynk5UHovR3hDTVJxUHk4dkpLVkorcnE2djgvUHhLTkFjQUFBQVZndVhYNUpPbkpKMHE3MElBb0RRSVVnR2dBakVhamZyb280L0t0TVpUVHowbEh4OGYvZmUvLzlVWFgzemhkRXliTm0xVXAwNmRFcTJibVptcGZmdjI2ZENoUTFxK2ZMa0NBd01sU2FOR2pkTDU4K2VMdFVac2JLenExNjl2dTU0eVpZcjI3TmxUb2pydXV1c3U3ZHk1czBSekFBQUFBQUFvSzRKVUFLaEFqRWFqVnE1Y1dhWTFvcUtpNU9Qam80eU1ETDM5OXR0T3g4eVlNYVBFUVdwZ1lLQVdMVnFrNTU1N1RzOC8vN3hXckZpaGdJQUFMVnUyck1nZHFRa0pDWm8zYjU1RCs4c3Z2NnloUTRjV3U0WjE2OWJwOE9IREphb2JBQUFBQUlBYmdTQVZBQ3FRZ0lBQUhUbHlwTkQrUG4zNnlNdkxTLy8rOTcrTHZlYUNCUXZVc1dOSFNWSnljcklHRGh4WTZ2cWFOV3VtdDk1NlN4TW1UTkN4WThjVUVCQ2drSkNRSXVmOTl0dHZUdHNEQWdKS2RIOGU2UWNBQUFBQWxCZUNWQUM0RGVYbDVhbFZxMWJYSFROeTVFaEprb3VMaTc3OTlsdGJlL2Z1M2RXNGNXUFZybDI3ekhYczI3ZFByNzMyV3JISG0wd213bFFBQUFBQVFMa2dTQVdBMjVDYm01dGVmLzExcDMxcGFXbUtpWW5Sd0lFREZSd2NMQmNYRjRjeE55SkVsYVNtVFpzNmZlUy9NSnMzYjlaMzMzMTNRKzROQUFBQUFFQkpFS1FDd0czSTFkVlZVVkZSVHZzU0VoSVVFeE9qRGgwNnFGMjdkcEt1N2h6ZHVuV3JiVXkzYnQwVUdSbFo1anI4L1B6VXVuWHJZby8vK3V1dkNWSUJBQUFBQU9XQ0lCVUFibkVaR1JsS1RrNldKS1ducDl2YTgvTHlGQnNicTN2dXVVY3RXclM0N2hvRkJRVXlHbzJTcmdhdGdZR0J0aUExSlNWRmd3Y1B2dTU4aThWaWQ1MlFrS0FMRnk2VStMT2twYVVwTHk5UHUzZnZsaVQ1K1Bpb1RaczJKVjRIQUFBQUFJQ1NJa2dGZ0Z2Y3pKa3puYlpiTEJhdFdiTkd0V3ZYMWtjZmZYVGROYnAyN2FxdVhidEtra053YVRhYmxadWJxd2NmZkZEQndjRk81Ly95eXkvYXRtMmI3WHJseXBWRjdpek56YzJWdTd1NzA2TUZKaytlTEVrS0RnNG1TQVVBQUFBQTNCUUVxUUJ3aXhzM2JweGF0bXdwU1RwejVvekdqeDh2U2ZMeTh0SlRUejJsaFFzWGF0ZXVYZXJldlh1WjduUC8vZmVyUzVjdVR2dCsrKzAzTlczYVZEVnExSkFrTFZteVJKSzBhOWN1cHkrdVNrMU5WZi8rL2ZYaWl5ODY3SGE5ZlBteWZ2enhSNFdGaFpXcFhnQUFBQUFBU3NKeG13OEE0SlpTdTNadGhZYUdLalEwVlBYcTFiUHJHekJnZ0twV3JhcWxTNWZLYkRiL2JUVUVCQVFvS2lwS1ZhcFVzYlhsNU9Sb3dZSUZldVNSUjdScTFTcVpUQ2FIZVN0WHJ0VEZpeGR0MTk5Ly83MGVlK3d4dmZEQ0MwcE5UZjNiNmdVQUFBQUE0SzhJVWdIZ051YnA2YWxISG5sRUdSa1pTa3BLdXFuMzl2THlVbXhzckhyMjdLbjMzbnRQZ3dZTjB0bXpaKzNHWEx4NFVSTW1URkIyZHJibXo1K3ZJVU9HeUdxMTZwMTMzbEZnWU9CTnJSY0FBQUFBY0h2ajBYNEF1TTBOR2pSSVVWRlJ1dlBPTy8vVyt4aU5SczJkTzFlUFBmYVlRa05ESlYxOVdkU2tTWk1VR1JtcG5UdDNxbXJWcXRxM2I1OHFWNjRzU1JveVpJaGlZbUxVczJkUFdhMVdQZmZjY3hvOGVMQThQRHorMWxvQkFBQUFBUGdyZHFRQ3dHMnVTcFVxcFE1UkxSWkxzY2VlUFh0VzI3WnRVMEpDZ2wxN1FVR0I4dlB6WmJGWUZCa1pxVEZqeHVqa3laT1NwTkRRVU0yWU1VTm1zMWtCQVFGcTE2NGRJU29BQUFBQW9GeXdJeFVBYm5Iang0KzN2Zm5lYXJYZXNIWFBuajJyaVJNbmF1ellzY1VhbjU2ZUxra0tEZzdXcFV1WHRILy9mbjMxMVZmNit1dXZkZVhLRlFVRkJXblFvRUdLaUlpUW01dWI1czJiSitucVM2eFdyRmloNk9ob0RSNDhXRjI2ZE5HQUFRTVVIaDV1KzF3QUFBQUFBUHpkQ0ZJQm9JSXdHbzBPdXpYL0tpY25SMmF6V2ZIeDhkY2RkOTk5OTlsKzd0bXpwNEtDZ2lSSmYvenhoejcrK09QcnpzM096cFlrdWJrNS9vb3dtVXd5bTgwNmN1U0lQdm5rRTdtN3U2dWdvRUNTOU4vLy92ZTY2eDQ5ZWxUUzFWMm16enp6akZKVFV4VWNIS3dubm5oQzNicDFVM0J3c0czc3RmTmFEUWFESktseDQ4YmFzR0dEVnE5ZXJYWHIxaWsrUGw3VnFsVlRuejU5OU5KTEwxMzN2Z0FBQUFBQTNBZ0VxUUJRUWFTbnB5czZPcnBZWTRzYUZ4c2JhL3U1YTlldTZ0aXhveVFwT1RuWklVamR2SG16VWxOVGRjY2RkOGhxdFdybnpwMHlHQXlxVzdldXc3b0pDUW15V0N6NjdydnYxTFZyVjAyWU1FR2VucDd5OVBUVWtpVkxsSjZlTGs5UFQ3czVGb3RGdi83NnEzYnQycVd3c0RCVnExWk5iNzMxbGlwWHJtejN3cWlGQ3hmSzFkVlZibTV1MnJkdm55VEozOS9mMXUvdDdhMFhYM3hSZ3dZTjBvNGRPeFFYRjZkMjdkb1Y2L3NDQUFBQUFLQ3NDRklCb0lJSUNRbXhDMERMb203ZHVzck56ZFdNR1RQVXFGRWpXM3RnWUtEaTR1TGs2K3RyYS92OTk5KzFidDA2MjNYbHlwVTFldlJvdXhEekdyUFpMRTlQVDQwYk4wNTkrL2ExdFUrZVBGbExseTdWaGcwYkhJNFBNQmdNOHZIeFVmZnUzVzNIQURScjFzeGg3Y1RFUkIwL2ZseVM1T25wcVFFREJxaEpreVlPNC96OC9EUm8wQ0FOR2pTb3VGOEhBQUFBQUFCbFJwQUtBQldFaDRlSDZ0ZXZmOFBXYzNkM1YyUmtwRjJibTV1YmF0YXNhZGMyWXNRSWpSZ3hRaWFUU1ZhclZaVXFWU3AwemZidDIydkxsaTBPTDZmcTBhT0hldlRvVWFaNlY2eFlJYlBaTExQWkxIZDM5ekt0QlFBQUFBREFqVWFRQ2dDUTVQeE1WR2YrR3FMZVNLNnVybkoxZGYzYjFnY0FBQUFBb0xSNDNURUFBQUFBQUFBQUZJRWdGUUFBQUFBQUFBQ0tRSkFLQUFBQUFBQUFBRVVnU0FVQUFBQUFBQUNBSWhDa0FzQXRKaXNyUy9IeDhicHk1VXA1bDFJcTMzNzdyVTZkT2xYZVpRQUFBQUFBWUtkNHIyZ0dBUHhqZlAvOTk0cU9qdGFtVFpzVUdCZ29TVXBKU1ZGK2ZuNlJjNnRVcWFKYXRXb1YrMTQvL2ZTVGpoMDdWdXBhYTlXcXBVNmRPdG0xelowN1YwRkJRWHI3N2JjbFNaY3VYVkpHUmtheDFnc0tDcEs3dTN1cDZ3RUFBQUFBb0RBRXFRQlF6dkx6ODlXbFM1Y1N6eHMwYUpCZWZQSEZZbzBkTTJhTXpwdzVVK1M0WHIxNmFlclVxWVgyeDhURWFPN2N1VnF3WUlFNmR1eW9oSVFFelowN1Y1NmVuc1d1KzVxOHZEeTFhZFBHSVVqOXEvMzc5K3ZOTjk4czFwcGJ0bXhSblRwMVNsd0xBQUFBQUFCRklVZ0ZnSEptdFZxVm01dXJwazJicW5QbnprV096OC9QMS9MbHk0dTF3L1RQdW5UcG90R2pSeGZhUDJMRUNQbjQrRngzalUyYk5zbmYzMS90MjdlM2E5KytmYnVxVnExcTE1YWRuYTFSbzBicHlTZWZkUHE1aGd3WlVvTHFwZVhMbDZ0R2pScE8rK0xqNDdWdzRjSWk2d2NBQUFBQW9MUUlVZ0dnZ21qWXNLR2VlZWFaSXNjWmpVWXRYNzdjb2YzdzRjTzZmUG15VHB3NFlidE9TVWxSdzRZTkpVbmUzdDc2bi8vNW4wTFh2WHo1c3FwVXFWSm8vNUVqUjVTYW1xcm5uMzllTGk1Rkg3RnRNcG4wM1hmZktTc3JxOGl4NTg2ZDA4bVRKeVZkRFdEUG5UdW4rUGg0dThmMGE5V3FwWUNBQUtmejNkeXUvam9qU0JIMzV1a0FBQld1U1VSQlZBVUFBQUFBL0YwSVVnSGdGdkhPTys4b0xTM05kajF6NWt4SjB2ang0eDNHeHNmSEt6YzNWejQrUG5KemM5UGh3NGVWbloxdEMxMmQyYmh4bzF4ZFhkVzNiMStuL2VmUG45ZUREejdvMEQ1bnpoek5uei9mZGoxMjdGajE2OWZQYnN5eFk4ZjB4aHR2Mks0ek1qSjAvUGh4K2ZyNktqbzYybTVzWm1hbXZ2NzZhL242K3NyVDAxT1hMMS9XaGcwYkZCSVNZZ3RVQVFBQUFBQzQwZmlMRXdCdUVaczNiNVowTlNUOTY4dW1ZbUppN01idTNidFhXN2R1dFYyN3VMam9vWWNlS3ZTczFnc1hMbWpQbmozcTFLbVQ3cnp6VHFkanZMMjlOV25TSk52MTVjdVhOWDM2ZFBYcTFVdXRXN2UydGQ5OTk5ME9jeU1qSXhVWkdTbEpldlRSUisxZU5oVVhGMmMzMW1xMWF0cTBhWFp0L3Y3K2R2Y0dBQUFBQU9CR0kwZ0ZnTnZRYTYrOXBsR2pSc2xzTnN0cXRhcHExYXFxVktsU29lTzNiTmtpazhtay92MzdGenJHdzhQREZvWktWOFBYNmRPbnEzSGp4bmJ0WmVYdjc2ODllL2JJWkRMSmJEYkx3OE5EdnI2K04yeDlBQUFBQUFDY0lVZ0ZnTnRFZW5xNjNTNVVaL3o4L05TeFkwZTdOcXZWcXMyYk42dDI3ZHBxMDZaTm9YUDc5T2tqazhsa04wK1NGaTllckZXclZ0bU5mZXV0dDBwYXZuYnYzdTN3UXF1L2F0MjZ0V3JXckZuaXRRRUFBQUFBS0FwQktnQlVFRnUyYkhGNGpMMHN0bS9mcnBNblQ2cG56NTZTcEJNblRpZ3BLVWw1ZVhueTlQUjBHSitYbDZkR2pSbzVCS25mZlBPTnpwdzVvNUVqUjhwZ01OajFXU3dXU1pLcnE2c2VmL3h4VzNoYWxOcTFhMSszUHlNalE3Tm56OWJKa3ljMVlNQUFTZEw3Nzcrdi9QeDhHUXdHaDkyekZvdEYrZm41V3JCZ0FVRXFBQUFBQU9CdlFaQUtBQlZFYUdpbzdyLy8vaUxINWVYbGFlWEtsWFp0Rm90RlI0NGMwY0dEQi9YVlYxOUprdGFzV2FPd3NEQUZCd2RMa2g1NDRBRzk4c29yNnRhdG0yYk9uS2tPSFRyWTVwdE1KdlhvMFVPTkdqVnl1TittVFp2azV1YW1QbjM2T1BSZEMxSmRYRnhzZ1dkcC9QNzc3OXEvZjc4T0hqeW90TFEwNWVmbjYrelpzN1lRV0pJMmJOaWc5ZXZYNi9qeDQxcTdkcTNkL0k4Ly9sano1OCsvN3N1eUFBQUFBQUFvQzRKVUFLZ2dHalZxcEtGRGh4WTV6bWcwT2dTcEpwTkp6ejMzbkx5OHZGUzNibDFKVjRQVXY3N1l5ZGZYVjgyYk45ZU9IVHZzZ3RROWUvYm80c1dMNnRXcmw5MzRyS3dzZmZYVlY0cUlpSkNmbjU5RExibTV1Wkt1bm84cVNaOTk5cGxtejU1ZGFPMzMzbnV2Rml4WTROQWVHeHVyVmF0V0tUZzRXQjRlSG1yVHBvM216WnNuZzhGZ3QwdTNVNmRPaW9tSlVWcGFtdXJWcXlmcDZoRUNXN1pzVVhoNE9MdFJBUUFBQUFCL0c0SlVBTGdGdUx1N2E4bVNKV3Jac3FVT0hEaWc2T2hvZVhsNU9SM2J2MzkvVFo0OFdjT0hEMWU5ZXZWVVVGQ2c1Y3VYcTFtelpnb0xDN01idTJYTEZwbk41a0pmTXBXVGt5TjNkM2U1dVYzOWRXSXltWlNibTZzcFU2YlkycTVaczJhTkxYajlxOTY5ZTZ0djM3NnFVNmVPSG4zMFVYbDZlam9jSXlCSjRlSGhxbGV2bmo3ODhFTk5uVHBWa3JSanh3Nzk4c3N2ZXVXVlY2Ny9KUUVBQUFBQVVBWUVxUUJ3aTJqZHVuV3h4blh2M2wwclY2N1UxS2xUdFd6Wk1pMVpza1NwcWFrT0w0U3lXQ3phdkhtejZ0V3JwL0R3Y0tkclpXVmxxVnExYWc3dDNicDFzKzFTdlNZdUxrNTVlWGxPMXdrTURDeFc3UWFEUVNOR2pOQWJiN3loWHIxNktTZ29TSFBtekZHSERoM1V0bTNiWXEwQkFBQUFBRUJwRUtRQ3dHM0d6YzFORXlkTzFQRGh3elZzMkRBbEppWnEyTEJoYXRhc21kMjRBd2NPNk96WnM5ZmQ2Wm1jbkZ6a2k2TnV0TWpJU01YRnhlbTExMTdUWFhmZHBVcVZLbW5peElrM3RRWUFBQUFBd08ySElCVUFia05ObWpSUnExYXQ5TTAzMzhqUHowK1BQUEtJdzVoTm16YkozZDFkdlh2M2RycEdSa2FHZnZycEp3MGJOc3locjJ2WHJnNXQrZm41YXRXcVZkbUxsL1RFRTA5by8vNzl5czdPMXZEaHczWFhYWGZka0hVQkFBQUFBQ2dNUVNvQVZCQy8vUEtMWW1Oaml4eFgyT1B4MTVoTXBpTHZNM255WkNVbEplbWhoeDdTRjE5OG9haW9LSTBhTlVxOWUvZFdwVXFWbEptWnFRTUhEcWhuejU3eTlmVjF1czdtelpzbFNSRVJFUTU5Yjd6eGhzTVpxWkpVdlhwMTI4ODVPVG1xWExseWllbzNtVXhhdDI2ZGxpeFpvcENRRU5Xb1VVUExseTlYVWxLU3hvd1pZM3NCRlFBQUFBQUFOeHBCS2dCVUVJbUppVHA1OG1TcDU4ZkV4TWhvTkdydjNyMlM1QkNBR28xR3pabzFTeHMzYmxUZHVuVzFhdFVxTlczYVZNT0dEZE9rU1pNMGJkbzBMVjY4V004Kys2d3VYcndvaThXaXFLZ29wL2M2ZCs2YzFxMWJweFl0V3FoQmd3YTI5ckN3TUwzKyt1dnEyYk9uWEYxZDdlYXNYcjFhYVdscE9ubnlwTTZjT2FPZmZ2cEo5OTU3cnlRcEpTVkYyN2R2VjE1ZW5sSlRVMjN0ZjNidzRFSEZ4TVFvUFQxZGp6Lyt1SjUvL25tNXU3c3JOalpXaXhZdFVyOSsvZFM2ZFd0Tm1qUkovdjcrcGY0ZUFRQUFBQUJ3aGlBVkFDcUl2bjM3YXNLRUNVV09NeHFONnR5NXMwTjdZbUtpZHUzYUpYZDNkdzBhTkVoK2ZuNTIvYTZ1cmtwS1N0TExMNytzUng1NXhMWmpOQ0FnUUI5KytLSGk0K1Axd1FjZnFGR2pSbnI5OWRjVkVoS2k1czJiTzYzQjI5dGJkZXZXMWJoeDQremFnNE9ERlJ3YzdIVE9pUk1uRkI4ZkwrbnFPYTNoNGVGNjhza25iZjNYWG5aVnAwNGRwd0Z1Wm1hbWF0V3FwVGx6NWlnb0tNaldQbkRnUUhYcjFrMGZmdmloL3ZqakQ5V3NXZFBwL1FFQUFBQUFBSUFLSTdEK1BXMENHN1ZJQ1cxK24vWEx2ZnV0Tjh2SlUwbldpRjU5clVGM3Q3QnUvZDhkTisyK0ZZblpiTFlXRkJSWUxSWkxtZGJKek15MExsdTJ6SHI0OE9Icmpzdkp5U25WK29YVldGQlFZQzBvS0NqVm12OUVCNy81MW5yUGZSMnNnWGMzendoczFNSXhHUWNBQUFBQVZDanNTQVdBVzRTTGk0dGNYRnpLdkU2TkdqVTBZc1NJSXNkNWVucVdhbjFuWjZkZXJ4MEFBQUFBZ0lxZzdIOXhBd0FBQUFBQUFNQXRqaUFWQUFBQUFBQUFBSXBBa0FvQUFBQUFBQUFBUlNCSUJZQi9rS05Iajhwa01wVm9qc2xrMGpmZmZLTno1ODdaMnZMejg1V2JtK3N3N3NxVksyV3F6Mkt4YU9QR2pVcFBUeS9UT2dBQUFBQUFWRFFFcVFEd0QzSGt5QkVOR3paTWl4Y3ZMdEc4N094c3ZmRENDOXE3ZDYrdGJmTGt5WHJoaFJmc3hxMWR1MVlkTzNZc05LajkrZWVmOWVpamorclVxVk9GM3V2Q2hRdGF0bXlaeG8wYnA3eTh2R0xYZU9iTUdlM2V2VnY3OXUzVDVjdVhGUjhmWCtTLzgrZlBGM3Q5QUFBQUFBREtpbGNrQTBBRllqS1paRGFibmZZMWJkcFViZHUyVlh4OHZKNTY2aWw1ZVhrNUhlZmk0cUpLbFNyZDhOcTh2YjFsTXBrMGRPaFFUWjA2VlJFUkVRNWpxbFdycGpmZmZGTVRKa3pReVpNbkZSWVc1blN0eFlzWEt5VWxSV2ZQbmxWNmVycXlzN01sU2ZmZGQ1OXExYXFsNk9ob3VibTV5V0F3T015MVdxMHltVXg2OTkxMzFhNWR1eHY3SVFFQUFBQUFLQVJCS2dCVUlHUEhqdFgrL2Z1TEhPY3N4THltVHAwNjJySmx5NDBzUzVMazcrK3ZsU3RYNnFXWFh0S3JyNzZxcFV1WEtqbzYydWtPVnBQSnBKRWpSenBkWisvZXZicHc0WUp5YzNOVnIxNDkvZkRERDNyMTFWY1ZHUmtwWDE5ZkpTY25TNUxtejUvdk5DaE5UazdXd0lFRGIreUhBd0FBQUFDZ0NBU3BBRkRCMUtsVHgrR3grMnVXTDE4dVNSbytmTGpUL2cwYk51ajMzMytYZFBVb2dNVEVSTnRacUFjUEhwVFJhQ3gwbDZnelc3ZHVWYU5HamRTd1lVTkpVcFVxVmJSMDZWSnQyclJKNGVIaEdqMTZ0Q3dXaXlRcEx5OVBIM3p3Z2JwMDZhSW1UWm9VdXFhTGk0c21USmdnU1VwUFQ5Zk9uVHZWb0VFRCtmcjZGcnN1QUFBQUFBQnVOb0pVQUtoZ3FsYXRxc2pJU0tkOUd6ZHVsS1JDKzcvKyttdGJrSHIwNkZHdFg3OWVWcXRWa25UbzBDRWRPM2FzMkkvOS8rYy8vOUdVS1ZQVXJsMDdMVnEwU0FVRkJhcFVxWks4dmIzMTVKTlBTcEw2OWVzbjZlcmo5dVBHamRQbHk1ZlZ2bjE3ZGV2V3piYk9uajE3MUtsVEo3bTU4U3NIQUFBQUFQRFB4VisxQUZDQmRPdldUVGs1T2JweTVZclQvbXU3UHd2cmI5Kyt2VUpDUWlSSnc0WU4wN0JodzNUaHdnVkZSRVRvNVpkZlZsUlVsQ1RwOWRkZlYxNWVubEpUVXlWSkhoNGVkdXZFeDhmcnpUZmZWRmhZbUdiT25LbnM3R3dOR1RKRWJkdTIxY2lSSSsxQ1VZdkZvaGt6WnVpcnI3N1MxS2xUN1VMVUgzLzhVZVBIajFmZnZuMDFjZUpFU1ZkM3JoNCtmRmlTYktGdlltS2lzck96NWVucEtUOC9QMG5TcWxXcnRHM2JOb2ZQYURRYXIvY1ZBZ0FBQUFEd3R5QklCWUFLNU1FSEg1VEpaRkxyMXEydk82NWp4NDVPMjJOalk5V2pSNDlpM1NzcEtVbjkrL2VYZFBWRlZwMDdkNVlrYmR1MlRUTm16TkM5OTk2cmVmUG15ZFBUVXlhVFNhMWF0ZExISDMrc3hNUkV6WjQ5VzNmZWVhY3VYNzZzYWRPbTZjc3Z2OVRzMmJOdGExd1RGQlNrd1lNSGErM2F0V3JZc0tFR0RCaWdTNWN1NmJYWFhwTWsyL21xNzcvL3Znd0dnMnJWcXFWMzNubW5XUFVEQUFBQUFIQXpFYVFDUUFVMWNPQkFkZWpRd2E1dDRjS0ZrcVRSbzBmYnRmLzg4ODlhc0dCQmlkWVBDUW5SK1BIakpVbmUzdDQ2ZE9pUUpHbmF0R25xMWF1WEprMmFaRHNHd00zTlRhKysrcXBDUWtJMGMrWk1MVnk0VUZPblR0V3p6ejZyMDZkUHk4ZkhSL1BuejlmTW1UT1ZsNWRuKzNmdFdBRkptanQzcnBvMmJhckdqUnZyd0lFRGtxU0pFeWRxeDQ0ZFdyeDRzVnEyYkNsSnlzM04xZXJWcXhVVUZDUWZIeCtIdW5OemMzWDY5R2tGQlFXVjZQTUNBQUFBQUZBV0JLa0FVRUVGQndjN3ZMVisxYXBWa3VUUTd1WGxWZVI2R1JrWldybHlwUm8zYml4Sjh2SHhVWGg0dUszL1dwRDY3TFBQRnZxeXE2aW9LTldyVjgrMlJzK2VQVlduVGgxVnExWk5kOXh4aCs2NDR3NTVlM3ZiZnI3ampqdHN0WTBkTzFhelpzM1M2dFdySlYwOW5pQStQbDZTOU4xMzM2bDY5ZXFxVzdldSt2YnRxL3o4L0NJL2p5UjkrdW1udktRS0FBQUFBSEJURUtRQ1FBVjE2dFFwZmY3NTUzWnQ1OCtmbHlTSDlyUzBOSWY1WnJOWmlZbUoyck5uanlScDllclZxbFNwa3ViUG4zL2QrdzRmUHZ5Ni9mZmVlNi90NTZlZmZscEhqeDdWaVJNbmJDK2cycjU5dXp3OVBSVVJFYUcwdERSdDJMQkJRNFlNMFlJRkN4UWNIR3lidTN2M2J2bjQrQ2czTjFkcjE2N1ZwazJidEdiTkdvMFpNOFoyRnF3a1pXWm02cjMzM2xOVVZKU2FOMjl1VjB0eEFtUUFBQUFBQUc0RWdsUUFxS0RpNHVJY0F0Tzh2RHhKMHBRcFUremEvL3dJL1RWang0N1Z2bjM3WkRBWUpFbjkrdlhUNk5HajVlUGpvNjFidDVhNnJ0allXSVdGaGFsQmd3YVNwQU1IRHVqVFR6KzFCYW1mZmZhWnFsYXRxb2lJQ0owOWUxYnIxNjlYVkZTVTdkSDlhL1Z1M0xoUjNidDMxL3IxNnpWKy9Iak5talZMWThlTzFmTGx5MjFIQ2toU2NuS3kzbnZ2UFRWdjNseTlldlVxZGQwQUFBQUFBSlFGUVNvQVZGRFIwZEdLaW9xeWF4czJiSmdrNllNUFByQnJQM2JzbUlZT0hXclgxcWxUSjNYdTNGa3RXclJRLy83OUZSb2E2dlRNMFpJb0tDalFnZ1VMMUw1OWU4MlpNMGZTMVVmMFBUdzhTclJPWEZ5Y2twT1ROWDc4ZUsxZnYxNDFhdFRROU9uVGRmVG9VYm01OGFzSkFBQUFBRkR4OE5jcUFOeWkrdlhySjBtNmNPRkNxZGY0OWRkZmRmVG9VVDN3d0FQeThQRFFxVk9ubEorZmIzZTJhbFpXbHZ6OC9JcTlaazVPamhZdFdxUi8vZXRmZHVlYnRtblRSbTNhdE5IaXhZc1ZFeE5qYTcrMjIzYktsQ21hUG4yNnJmM2hoeDlXZEhSMHFUOGJBQUFBQUFBbFFaQUtBQlhVbkRsekhNNHp2ZlpvZi92MjdlM2FuVDNhWHhLNXVibE8yMU5TVWpSMTZsVGRjODg5Q2c0TzF2SGp4eVhabjVONit2UnAyMlArUmZuODg4OTE1Y29WR1kxR1BmdnNzeW9vS0hBWTA2TkhENFdHaHRxdU16TXpOVy9lUFBYdjM5L3VlSUE2ZGVvVTY1NEFBQUFBQU53SUJLa0FVRUgxNk5IRGJ1ZW5KTnNiNzU5KyttbTc5dlQwZEsxY3ViSlU5OW15WllzMmJOaWdpSWdJaDc3TXpFeEpVczJhTlNWSjMzNzdyZno4L0JRU0VpTHBhb2lhbnA2dS92MzdGK3RlKy9mdlYwcEtpbWJObWlWL2YzK2xwNmM3akduUW9JRmRNSnVjbkN4SmF0S2tpYnAxNjFheUR3Y0FBQUFBd0ExQ2tBb0FGWXlycTZ2ZWZmZGRCUWNIeTkvZjM2NXYyN1p0a3FTSEhucklydDFvTktwbHk1WUtDQWh3V00vWmJ0WGMzRnlkUDM5ZXc0Y1AxNUVqUjlTN2QyKzV1TGhJa2t3bWsrMmMwcFNVRlBuNStjbmIyMXRYcmx4UlFrS0M3ci8vZnR1NDJiTm55OTNkWFpHUmtVNC95N1VYWFYycjRmZmZmNWUvdjc4NmRPaFE3TzhEQUFBQUFJQ0tnQ0FWQUNvWWc4R2dkdTNhbFdoTzVjcVZIZWI4K3V1dk9uandvRzFIWjVVcVZTUkoyZG5aU2t4TTFJVUxGK1RsNWFVVksxYW9SWXNXMnJWcmx5UnArdlRwdXZ2dXUzWHg0a1Z0M2JwVmJkdTJsU1FkT25SSUJRVUZhdFdxbGJLeXN2VG1tMi9xeUpFamV2bmxsMVdqUmcybmRWV3ZYbDJTOU1rbm55ZzBORlRIang5MzJFMzdaOU9uVDFkY1hKeGRXMkZucEVwWHoxV2RPM2R1c2I0akFBQUFBQURLZ2lBVkFHNVJmL3p4aDJiTm1pV0R3YUN3c0RCMTZ0UkprdVRwNmFrR0RSb29QRHhjenp6empGeGRYU1ZKWGJwMFVZOGVQYlJueng3RnhjWEpZRENvZnYzNmV1bWxseVJKUC8vOHN5UXBQRHhjMDZaTlUwSkNna2FOR3FYQmd3Y1hXa05JU0loNjkrNnRUei85VkFVRkJRb09EbGJmdm4wTEhmL3d3dytyZGV2V3hmNk0xNEphQUFBQUFBQUE0Qjhsc1A0OWJRSWJ0VWdKYlg2ZjljdTkrNjAzeThsVFNkYUlYbjJ0UVhlM3NHNzkzeDAzN2I0Vm1jVmlzVjY1Y3NWYVVGRGcwR2MybTB1MVpsWldsdTIvU1VsSlphcnZkbmZ3bTIrdDk5elh3UnA0ZC9PTXdFWXRPcGYzLzdzQUFBQUFnT3RqUnlvQTNLSU1Cb084dkx5YzlsMDdEN1drcnUwQXJWNjlPcnRCQVFBQUFBQzNsZEw5SlEwQUFBQUFBQUFBdHhHQ1ZBQUFBQUFBQUFBb0FrRXFBQUFBQUFBQUFCU0JJQlVBQUFBQUFBQUFpa0NRQ2dBQUFBQUFBQUJGSUVnRkFBQUFBQUFBZ0NJUXBBSUFBQUFBQUFCQUVRaFNBUUFBQUFBQUFLQUlCS2tBQUFBQUFBQUFVQVNDVkFBQUFBQUFBQUFvQWtFcUFBQUFBQUFBQUJTQklCVUFBQUFBQUFBQWlrQ1FDZ0FBQUFBQUFBQkZjQ3Z2QWdEY21xd1dpMzc0OGJROFBEeHV5djFTMDM1VlRrNnVKT24wejcvbzBPR0VtM0pmb0xSTy9mQ2p6Q1p6ZVpjQkFBQUFBQ2dtUTNrWEFPRFdFbGovbmpaeWMxbHZNQ2l3U3BYS2NxL2tmbFB1YXpLYlpEUWFaVFpiVk5uSDU2WUZ1RUJwRlJRVTZKTFJLSXZWY2xaV3cyT3BTY2UvTE8rYUFBQUFBQUNGWTBjcWdCdktZckNlYzVYMS8xbGxxSHJ4a3JGY2FyaVVuUzFsWjVmTHZZRlN5TWkzV2pMS3V3Z0FBQUFBd1BXeEl4WEFqZVlTRkhwUEE2dkJwVlo1RndMOEUxak5wc3kwMHlkK2xHUXA3MW9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CdXNQOER1cWVHSGY1UU9NVUFBQUFBU1VWT1JLNUNZSUk9IiwKCSJUaGVtZSIgOiAiIiwKCSJUeXBlIiA6ICJmbG93IiwKCSJVc2VySWQiIDogIjMzNDk3MjU4NCIsCgkiVmVyc2lvbiIgOiAiMyIKfQo="/>
    </extobj>
    <extobj name="C9F754DE-2CAD-44b6-B708-469DEB6407EB-2">
      <extobjdata type="C9F754DE-2CAD-44b6-B708-469DEB6407EB" data="ewoJIkZpbGVJZCIgOiAiMzc3NDI2NTc5MTQ0IiwKCSJHcm91cElkIiA6ICIzMDk5NDI4MTYiLAoJIkltYWdlIiA6ICJpVkJPUncwS0dnb0FBQUFOU1VoRVVnQUFCVG9BQUFTU0NBWUFBQUNSN0ZINkFBQUFBWE5TUjBJQXJzNGM2UUFBSUFCSlJFRlVlSnpzM1h0OHovWC8vL0g3eGs1bURDUEhtVzNLSWFjYytud21TUklsbjVSR1JRbVpsWnd5amRVbzY3UG1zSmx6cFRERGlIMmM2bU5hU2o1UklwbERHalpiQ0dVWW00M1o5dnZEYisrdmQzdnZQUFNhMi9WeTZYTForL1Y4dnA2dngydkc1K1B1ZWJES3pjM05GUUFBQUFBQUFBQVltUFdkTGdBQUFBQUFBQUFBeW9xZ0V3QUFBQUFBQUlEaEVYUUNBQUFBQUFBQU1EeUNUZ0FBQUFBQUFBQ0dSOUFKQUFBQUFBQUF3UEFJT2dFQUFBQUFBQUFZSGtFbkFBQUFBQUFBQU1NajZBUUFBQUFBQUFCZ2VBU2RBQUFBQUFBQUFBeVBvQk1BQUFBQUFBQ0E0UkYwQWdBQUFBQUFBREE4Z2s0QUFBQUFBQUFBaGtmUUNRQUFBQUFBQU1Ed0NEb0JBQUFBQUFBQUdCNUJKd0FBQUFBQUFBRERJK2dFQUFBQUFBQUFZSGdFblFBQUFBQUFBQUFNajZBVEFBQUFBQUFBZ09FUmRBSUFBQUFBQUFBd1BJSk9BQUFBQUFBQUFJWkgwQWtBQUFBQUFBREE4QWc2QVFBQUFBQUFBQmdlUVNjQUFBQUFBQUFBd3lQb0JBQUFBQUFBQUdCNEJKMEFBQUFBQUFBQURJK2dFd0FBQUFBQUFJRGhFWFFDQUFBQUFBQUFNRHlDVGdBQUFBQUFBQUNHUjlBSkFBQUFBQUFBd1BBSU9nRUFBQUFBQUFBWUhrRW5BQUFBQUFBQUFNTWo2QVFBQUFBQUFBQmdlQVNkQUFBQUFBQUFBQXlQb0JNQUFBQUFBQUNBNFJGMEFnQUFBQUFBQURBOGdrNEFBQUFBQUFBQWhrZlFDUUFBQUFBQUFNRHdDRG9CQUFBQUFBQUFHQjVCSndBQUFBQUFBQURESStnRUFBQUFBQUFBWUhnRW5RQUFBQUFBQUFBTWo2QVRBQUFBQUFBQWdPRVJkQUlBQUFBQUFBQXdQSUpPQUFBQUFBQUFBSVpIMEFrQUFBQUFBQURBOEFnNkFRQUFBQUFBQUJnZVFTY0FBQUFBQUFBQXd5UG9CQUFBQUFBQUFHQjRCSjBBQUFBQUFBQUFESStnRXdBQUFBQUFBSURoVmI3VEJRQUFBQUFBVUpFbEpTVXBPVGxaQ1FrSlNreE1WR0ppb2lUSjNkMWQ3dTd1OHZUMGxLdXJxOXpjM081d3BRQmdiRmE1dWJtNWQ3b0lBQUFBQUFBcW90RFFVS1drcE1qSnlVa2VIaDZtY0ZPU0tmUThkdXlZMHRQVDVlTGlvbkhqeHQzaGlnSEF1QWc2QVFBQUFBQW9aL3YyN1ZOUVVKQjhmWDNWbzBlUFl0MnpaY3NXZmZMSkp3b01ERlRyMXExdmNZVUFVUEVRZEFJQUFBQUFVSTZpb3FJVUZ4ZW53TUJBT1RvNmx1amV5NWN2S3lnb1NCMDZkRkQvL3YxdlVZVUFVREZ4R0JFQUFBQUE0SmJJeU1qUXBVdVhpdDAvTlRWVnFhbXBKWHBHY25LeTVzK2ZyNy9MSEo2b3FDaWRQMzllSVNFaEpRNDVKY25KeVVuVHAwL1gyYk5udFhyMTZsdFFJUUJVWEJ4R0JBQUFBQUFHRkIwZHJjNmRPNnR1M2JxbWE2dFhyMVpjWEp5Q2c0T0x2SC81OHVWS1QwOHZVdzB1TGk3cTE2K2Y2WE5tWnFZMmJkcWt6cDA3cTM3OStucjMzWGUxY2VOR0hUNTh1RmpqdmZqaWk2cGN1YkkyYk5oUTdCcFdybHlwcFV1WHFsNjllbnIyMldkTC9BN2xhZCsrZllxTGkxTklTRWlaeHhvMWFwUW1USmlnRmkxYXFGV3JWdVZRSFFCVWZBU2RBQUFBQUdBd2UvYnNVVUJBZ0I1NjZDRjkrdW1ucHV2eDhmR0tqbzVXMzc1OTFhbFRwMExIV0xCZ2dWSlNVc3BVUjdObXpjeUN6bSsvL1ZidnZQT09Qdnp3UTlXdlg3L0krei82NkNOVnJWcFZBd2NPTExEUHhZc1hkZUxFaVFMYnUzYnRxcFVyVjJyMjdObnk5UFNVbFpXVnhYN096czVxMUtoUmtUV1ZSVkJRa0pZdFcxWnU0MDJlUEZsRGh3N1ZtalZyeW0xTUFLaklDRG9CQUFBQXdHREN3OE1sU1crKythYlo5U0ZEaGlncUtrb0xGaXdvTXVqY3VuV3Jjbkp5U2wxRDc5Njk4MTNidkhtenJLeXNsSktTb2cwYk51amt5WlBLemMzTk4wT3pkZXZXYXRLa2lkYXVYU3NYRjVkQ2c4N3Z2LzllWThlT0xiS2VNMmZPeU52YnU4RDJQbjM2YU9iTW1VV09VMXFob2FIeTlmVXQxbkwxN094cytmbjVxWDM3OWhvMGFGQ0IvWnljbkRSczJEQ0ZoNGNYNjNzQUFIYzdnazRBQUFBQU1KRG82R2p0M3IxYlR6MzFsRnEyYkduVzFxaFJJejM5OU5OYXQyNmRvcUtpOU1JTEx4UTRqb09EUTVucStPdk15ZDkvLzExZmYvMjFjbk56OWZiYmI1dTF2ZlhXVzJhZkF3TUQxYVJKa3hJOWI5S2tTYnIvL3ZzbDNUaXc1NmVmZmxMTGxpMVZ1M2J0ZkgyLy8vNTdPVG82bXAxY1hxdFdyUkk5cnlTU2twS1VrcEpTck5QVnIxMjdwcGt6WityWFgzOVYrL2J0aSt6ZnExY3ZiZHUyVFNkT25MamxNMUlCd09nSU9nRUFBQURBSUU2ZE9xWGc0R0E1T3p0cjRzU0pGdnRNbkRoUk8zYnNVRWhJaURwMjdDaFBUMCt6OXVUa1pNWEV4SlM2aGg0OWVzamQzVDNmOVprelp5bzdPMXZyMTYvWFBmZmNJK25HVXU2WW1CanQyTEhEckcrVktsVksvTng3NzcxWEhUcDBrSFJqTDh4Rml4WXBMQ3pNZE8xbWt5Wk5VdE9tVFRWMDZOQVNQNmMwa3BPVDVlVGtWR1MvUTRjT2FmNzgrVHA3OW15QlMrd3RjWEp5VWxKU0VrRW5BQlNCb0JNQUFBQUFEQ0F6TTFQanhvMVRXbHFhWnMyYVpYRW1vM1JqTDhyMzMzOWZQajQrR2pac21DSWlJdVRtNW1acVQweE1WRmhZV0tucmNIVjF6UmQwcHFhbWF2ZnUzZkwyOWxiejVzMU4xMjF0YlNWSk5XdldMUFh6OHB3K2ZWcFJVVkdTcEpNblQwcVNkdTdjYWZGVTk3UzBOSjA2ZGNyVVg1SWVlT0FCM1hmZmZXV3V3NUtFaEFSNWVIZ1UyVy9xMUtscTJyU3BBZ01ETldMRWlHS1A3K0hob1lTRUJIWHAwcVVzWlFKQWhVZlFDUUFBQUFCL2N6azVPZkx6ODFOY1hKejY5dTJySjU5OHN0RCtYYnQybGIrL3Y2Wk5tNmFCQXdkcTZkS2xhdHEwcVNUcDRZY2YxdDY5ZTB0ZGk3MjlmYjVyMTY5ZjE5eTVjNVdWbGFValI0NllybCsrZkZtU3pLN2xxVmV2WG9tZWUvejRjUzFmdmx5U2xKdWJLMG5hdUhHanZ2amlpM3g5TXpJeWRQSGlSVTJiTnMxMDdhMjMzcnBsUVdkaVlxTDY5dTFiWkwrUWtKQVNMOW1YYmdTZEd6ZHVMRTFwQUhCWEllZ0VBQUFBZ0w5SVQwOVhZbUtpa3BPVGRmSGl4VktQMDdWcjF6SXZOODdPenRia3laTVZHeHVyOXUzYmErclVxV2J0Rnk1Y1VJMGFOZkxkTjNUb1VLV2xwV24rL1BucTM3Ky8vUDM5OWZ6eno2dFNwVXJGT2pDbkpGYXVYS2w1OCtZVjJONm5UNTk4MS9JT1ZDb3VMeTh2K2ZuNVNicXhkSDNBZ0FFS0NRbXhlQ2hTang0OTFMUnBVeTFZc0tCRXp5aXR4TVJFaTh2NS82bzBJYWYwZnpNNkFRQ0ZJK2dFQUFBQWdQL3YwcVZMV3JSb2tiNzY2cXR5R2MvZDNiMU1RZWZWcTFjMWZ2eDR4Y2JHcWttVEpwbzNiNTdzN094TTdYdjM3dFhMTDcrc1FZTUdXZHl6Yy9UbzBYSndjRkJZV0ppbVRKbWlYYnQyYWRhc1daSnVISXJ6MldlZkZhdU81czJiRjNwd3pqUFBQR1B4bFBlUFAvNVlPM2JzVUVSRVJMNjJ2Qm1tWmJGbnp4NWR2MzQ5My9YMDlQUXlqdzBBTUI2Q1RnQUFBQURRalZtQ1FVRkJ1bkxseXAwdXhTUStQbDcvKzkvLzFLeFpNeTFldkRqZlhwY3pac3hRVmxaV3Z0UFhielo4K0hDMWFORkM0OGVQTjF0ZW5aR1JvYUNnb0dMVk1XVElrRUtEem9ZTkc2cGh3NGI1cnYvblAvK1JsWldWSG56d3dXSTl4NUs4WmVyVzF0YjUydGF1WGF0MTY5Ymx1NTZSa1ZIcTU1V0d1N3U3RWhNVHkyVXZVa3VLdXdjb0FOenRDRG9CQUFBQTNQWFMwdEkwYmRvMHM1Q3pUWnMyY25OelU5V3FWVXM5YmxtWHJiZHUzVnBMbHk2VnU3dTdxbGV2YnRZV0V4T2p2WHYzeXN2THkrTFM4SnQxN3R4WnNiR3hGazhHSHp4NHNFYU9IR254dm95TURIWHQyclhZOVM1ZHVsVFoyZG1tejhlT0hWTnVicTQrL2ZSVHMzNmRPblZTcTFhdGlqVm0zajZmTjUvVVhyMTZkWFh2M2wxRGh3NjFlT3I2MUtsVFM3d0hhRm5rQloyV2Fpa1BCSjBBVUR3RW5RQUFBQUR1ZXJObnp6YnR4Vm10V2pXOTlkWmJoYzVndkozYXRXdVg3MXBHUm9aQ1FrSmtaMmVuS1ZPbW1MV2xwcWJtQzBVbFdRdzVwUnNubzF2cUwwbVZLNWZzcjR5aG9hSEt5Y21SalkyTnBCdkw0M056Y3pWMzdseXoydDk2NjYxaUI1MXBhV21TcEtwVnErcm5uMy9XNzcvL0xrbnEzYnUzenA0OWEvRXdvcnhmdXkrKytFSVBQZlJRZ2U5WFhqdzlQZlhkZDkvZHN2R1BIVHVtUng1NTVKYU5Ed0FWQlVFbkFBQUFnTHZhaFFzWHpFSXFQeisvdjAzSVdaQUZDeGJvOU9uVEdqTm1qTnpjM0V6WDkrL2ZyK0hEaDh2UHowL2UzdDUzcExhWFhuckp0RitvdjcrL05tN2NxSDM3OWttNnNYZm1Bdzg4VUtMeHpwOC9MK2xHVUR0bnpoeHQzcnk1UlBldlg3LytsZ2VkcnE2dXQzUmYwTFMwTkRWdTNQaVdqUThBRlVYK1RVNEFBQUFBNEM3eTIyKy9tYjV1MXF5Wk9uYnNlQWVyS1ZwY1hKdysrZVFUdFduVFJqNCtQbVp0OTk1N3IyclZxcVgzMzM5ZlI0OGV2VU1WbHEralI0K3FhdFdxcWwyN3RzTEN3blRvMENHOThzb3JzclcxMWV6WnMzWG8wQ0d6L3c0ZVBLamh3NGRMa3A1Kyt1bHlPZlNvS0c1dWJuSnhjZEdXTFZ2S2Zlek5temVyWHIxNlpkNEdBUUR1QnN6b0JBQUFBSEJYUzBwS01uM3Q2ZWw1QnlzcFducDZ1dno5L1dWdmI2OFpNMmJrVzFwdWIyK3Y2ZE9uYThDQUFSbzdkcXpXcmwwckJ3ZUhRc2Zjdlh1M1pzNmNhYkV0S3l1cjNHcTNaTTJhTlJZUEdiclprU05IVEdHbHRiVzFySzJ0NWUvdnIxT25UbW5jdUhHYU9IR2lYbjc1WlZsWldlbVBQLzdRbENsVDlQWFhYK3ZsbDE5V1FFQ0FyS3lzYnVrNzVCazNicHk4dmIzbDVlVlY0RFlCTjl1NGNXT1JmUzVldktpSWlBaXRXcldxUEVvRWdBcVBvQk1BQUFEQVhTMXZEMGhKdDN5SmMxa0ZCQVRvK1BIait1Q0REd3BjeW56Ly9mZnI5ZGRmMTV3NWN4UVVGS1RnNE9CQ3h6eDQ4S0RpNCtNTGJIZHdjSkNkblYyKzYzbW5vWmZFOWV2WEpVbVZLbFdTSkRrN094ZmEvK2pSb3pwOStyUWVlK3d4cyt2VzF0WUtEdy9YOU9uVEZSd2NyQysvL0ZJUFAveXdQdjc0WTFXdVhGbXpaODlXcjE2OVNseGZXUVVHQmlvb0tFalRwMDh2bC9HQ2dvSVVHQmhZTG1NQndOMkFvQk1BQUFBQS91Yk9uVHVub0tBZ3hjVEV5TlBUVXpWcTFGQk1USXd5TWpLVWtaR2h6TXhNWGJseVJSa1pHYnB5NVlycHBQTG82R2c5OXRoamV2VFJSd3NjZThpUUlmTHo4eXRSUGFtcHFVcEpTVkg5K3ZXTDFmL0hIMy9Vdm4zN1RNdnBMZDEzL2ZwMXBhU2ttQVc0ZVFjTldRb3RLMWV1clA3OSsydi8vdjNhczJlUDl1elpJeXNySzAyYU5FbWRPM2N1MGZ1VWw5YXRXNnREaHc2YU8zZXVSbzBhVmFheFpzK2VMUzh2TDdWczJiS2NxZ09BaW8rZ0V3QUFBQUQrNWxhc1dLR1ltQmhKTjA3Zzl2WDF0ZGpQeXNwS2pvNk9jblIwbEx1N3U1S1RreFVZR0toMjdkcXBSbzBhWm4yclZLbWlzTEF3ZVhoNEZQcnMvZnYzS3pRMFZGV3FWSkdkbloyc3JhMTE0TUFCWGJ0MnJkZ25wMSs0Y0VIejU4K1huWjJkbm5qaUNYWHIxazJTRkI0ZXJxU2tKTm5hMnVyWXNXTzZjT0dDZXZUb0llbEd1THQ4K1hMVnIxL2ZkRGpVNWN1WGRlalFJZTNaczBjeE1URTZldlNvN096czlOUlRUNmx4NDhaYXZYcTFnb09ETldQR0RIWHMyRkVkTzNhVXU3dTczTnpjNU9ibUpudDcrMkxWV3hiOSsvZlg2dFdyTldIQ0JFMmVQTGxZeTlodmR2SGlSUVVGQmNuTHkwdjkrdlc3UlZVQ1FNVkUwQWtBQUFBQWYzT0RCdy9XZ1FNSDVPbnBxWHIxNnFsNjllcHlkbmFXazVPVHFsZXZycXBWcTZwcTFhcHlkSFEwMjVNeU5EUlVIMy84c1diUG5xMTMzMzNYYkV3Ykd4djE3dDI3eUdjM2FOQkF1M2J0TWx1cVhyVnFWZlhzMlZPdnZmYWFXZCtJaUFqVnFWTW4zeGc5ZS9aVXo1NDk4MTIvZXZXcTZSUjFHeHNiZGVyVVNTTkhqcFFrZmY3NTU3cDgrYklDQWdJVUZ4ZW5TWk1tS1RFeDBYUnZzMmJORkJBUW9LZWZmdHEwQk43WDExZmJ0MjlYVEV5TWR1ellvWjA3ZDVyNnYvTEtLNW8wYVZLUjcxc2VCZ3dZb0JZdFdtam8wS0VhTm14WXNaZlJiOTY4V1JFUkVRb01ER1FtSndDVWdsVnVhVFpXQVFBQUFJQUtZc1dLRlZxK2ZMa2thZURBZ1JvMGFOQWRycWo4WkdabWF0NjhlZkx4OFZHMWF0VnUrL1A5L2YyMWNlTkdIVDU4dU5CK09UazVzckt5TWd0cHIxKy9ybm56NW1uTW1ESEt5Y25SNk5HajFhQkJBM1hvMEVFZE8zYk1OMFBWa29TRUJCMDZkRWhIang3VjRNR0Q1ZUxpVXVaM0txbnc4SENkT1hOR1RrNU84dkR3TVAyWFYxOUNRb0tPSFR1bTlQUjAxYTFiVjJQR2pMbnROUUpBUlVIUUNRQUFBT0N1VnBHRFR2dzkvUGJiYjBwT1RqWUZtd2tKQ1pKa0NqMDlQVDNsNnVvcVYxZlhPMXdwQUJnYlM5Y0JBQUFBQUxpRjhrTE1MbDI2M09sU0FLQkNzNzdUQlFBQUFBQUFBQUJBV1JGMEFnQUFBQUFBQURBOGdrNEFBQUFBQUFBQWhrZlFDUUFBQUFBQUFNRHdDRG9CQUFBQUFBQUFHQjVCSndBQUFBQUFBQURESStnRUFBQUFBQUFBWUhnRW5RQUFBQUFBQUFBTWo2QVRBQUFBQUFBQWdPRVJkQUlBQUFBQUFBQXdQSUpPQUFBQUFBQUFBSVpIMEFrQUFBQUFBQURBOEFnNkFRQUFBQUFBQUJnZVFTY0FBQUFBQUFBQXd5UG9CQUFBQUFBQUFHQjRCSjBBQUFBQUFBQUFESStnRXdBQUFBQUFBSURoRVhRQ0FBQUFBQUFBTUR5Q1RnQUFBQUFBQUFDR1I5QUpBQUFBQUFBQXdQQUlPZ0VBQUFBQUFBQVlIa0VuQUFBQUFBQUFBTU1qNkFRQUFBQUFBQUJnZUFTZEFBQUFBQUFBQUF5UG9CTUFBQUFBQUFDQTRSRjBBZ0FBQUFBQUFEQThnazRBQUFBQUFBQUFoa2ZRQ1FBQUFBQUFBTUR3Q0RvQkFBQUFBQUFBR0I1Qkp3QUFBQUFBQUFEREkrZ0VBQUFBQUFBQVlIZ0VuUUFBQUFBQUFBQU1qNkFUQUFBQUFBQUFnT0VSZEFJQUFBQUFBQUF3UElKT0FBQUFBQUFBQUlaSDBBa0FBQUFBQUFEQThBZzZBUUFBQUFBQUFCZ2VRU2NBQUFBQUFBQUF3eVBvQkFBQUFBQUFBR0I0QkowQUFBQUFBQUFBREkrZ0V3QUFBQUFBQUlEaEVYUUNBQUFBQUFBQU1EeUNUZ0FBQUFBQUFBQ0dSOUFKQUFBQUFBQUF3UEFJT2dFQUFBQUFBQUFZSGtFbkFBQUFBQUFBQU1NajZBUUFBQUFBQUFCZ2VBU2RBQUFBQUFBQUFBeXY4cDB1QUFBQUFBQ0FpaXdwS1VuSnljbEtTRWhRWW1LaUVoTVRKVW51N3U1eWQzZVhwNmVuWEYxZDVlYm1kb2NyQlFCakkrZ0VBQUFBQU9BV0NRME5WVXBLaXB5Y25PVGg0YUcrZmZ2SzNkMWRra3loNTNmZmZhZjA5SFM1dUxobzNMaHhkN2hpQURBdWdrNEFBQUFBQU1yWnZuMzdGQlFVSkY5ZlgvWG8wY05pbjVvMWE2cERodzZtejF1MmJKRzN0N2NDQXdQVnVuWHIyMVVxQUZRWTdORUpBQUFBQUxndHpwdzVvNlNrSk9YbTVwYkxlQmN1WEZEYnRtMjFhdFdxY2htdnZFUkZSV25WcWxWYXRteFpnU0duSlQxNzl0VGl4WXUxZlBseWZmYlpaN2V3UWdDb21KalJDUUFBQUFBR0ZCMGRyYzZkTzZ0dTNicW1hNnRYcjFaY1hKeUNnNE9MdkgvNTh1VktUMDh2VXcwdUxpN3ExNjlmc2Z2Nyt2cnF5SkVqT25qd29LeXNyTXIwYkVuS3pjMVZSa2FHcmwrL1h1YXh5a3RVVkpUT256K3ZrSkNRVXQzdjVPU2s2ZE9uYSs3Y3VWcTllclVHREJoUXpoVUNRTVZGMEFrQUFBQUFCck5ueng0RkJBVG9vWWNlMHFlZmZtcTZIaDhmcitqb2FQWHQyMWVkT25VcWRJd0ZDeFlvSlNXbFRIVTBhOWFzUkVIbmhRc1hWTHQyYlZsYkY3MjRjT1hLbFpvK2ZYcXh4ZzBKQ2RITW1UTUw3VE44K0hDTkhEbXlXT09WMXI1OSt4UVhGMWZxa1BObW8wYU4wb1FKRTlTaVJRdTFhdFdxSEtvRGdJcVBvQk1BQUFBQURDWThQRnlTOU9hYmI1cGRIekpraUtLaW9yUmd3WUlpZzg2dFc3Y3FKeWVuMURYMDd0Mjd4UGVjUDM5ZXpaczNMMWJmenAwN2E4YU1HWVgyU1U5UGw3Ky92NTU1NWhrOS9QRERoZlp0MHFSSnNlc3NyYUNnSUMxYnRxemN4cHM4ZWJLR0RoMnFOV3ZXbE51WUFGQ1JFWFFDQUFBQWdJRkVSMGRyOSs3ZGV1cXBwOVN5WlV1enRrYU5HdW5wcDUvV3VuWHJGQlVWcFJkZWVLSEFjUndjSE1wVVIwbVhucDg1YzBiWHJsMVRuVHAxaXRXL2NlUEdhdHk0c1NUcDk5OS9WMnBxYXI0K2x5NWRraVE1T3p1clljT0dGbXRzMXF4Wmllb3NyZERRVVBuNitzclIwYkhJdnRuWjJmTHo4MVA3OXUwMWFOQ2dBdnM1T1RscDJMQmhDZzhQMTlpeFk4dXpYQUNva0FnNkFRQUFBTUFnVHAwNnBlRGdZRGs3TzJ2aXhJa1crMHljT0ZFN2R1eFFTRWlJT25ic0tFOVBUN1AyNU9Sa3hjVEVsTHFHSGoxNnlOM2R2Y1QzL2ZycnI1SmtNYkFzU2xoWW1ENy8vSFBaMjl0YmJGK3laSWtpSXlQTnJsMi9mbDNaMmRrNmZQaHdpWjlYVWtsSlNVcEpTU25Xd1VQWHJsM1R6Smt6OWV1dnY2cDkrL1pGOXUvVnE1ZTJiZHVtRXlkT3FGR2pSdVZSTGdCVVdBU2RBQUFBQUdBQW1abVpHamR1bk5MUzBqUnIxaXpWcmwzYllqOW5aMmU5Ly83Nzh2SHgwYkJod3hRUkVTRTNOemRUZTJKaW9zTEN3a3BkaDZ1cmE1bUN6cDkrK2ttWExsMVN0V3JWU25SLzY5YXQ4NTFFZnY3OGVmM3puLy9VeElrVDg4Mk1YTHAwcWFaTm0xYmlPa3NqT1RsWlRrNU9SZlk3ZE9pUTVzK2ZyN05uejVab1JxeVRrNU9Ta3BJSU9nR2dDQVNkQUFBQUFQQTNsNU9USXo4L1A4WEZ4YWx2Mzc1Njhza25DKzNmdFd0WCtmdjdhOXEwYVJvNGNLQ1dMbDJxcGsyYlNwSWVmdmhoN2QyN3Q5UzFGRFNyc2lpN2R1MlNkR1BaOW80ZE8vVEVFMCtVNlA1TGx5N3BtMisrTWJ1V2xwWW1TVHAyN0ZpK3RvU0VoRkxWV1JvSkNRbnk4UEFvc3QvVXFWUFZ0R2xUQlFZR2FzU0lFY1VlMzhQRFF3a0pDZXJTcFV0WnlnU0FDbytnRXdBQUFBQUtrSlNVWk5vSHNqUWFOMjZzNnRXcmw2bUc3T3hzVFo0OFdiR3hzV3JmdnIybVRwMXExbjdod2dYVnFGRWozMzFEaHc1VldscWE1cytmci83OSs4dmYzMS9QUC8rOEtsV3FWS3g5Sk10VFdscWFkdS9lclFZTkdpZzdPMXZyMTY4dmNkQ1p0MnovWm5tSEtjWEV4R2pIamgxbWJaY3ZYeTViMFNXUW1KaW92bjM3RnRrdkpDU2tWSWNpZVhoNGFPUEdqYVVwRFFEdUtnU2RBQUFBQUhDVEgzNzRRWkdSa1VwTVRDenpXSUdCZ2ZMeThpcjEvVmV2WHRYNDhlTVZHeHVySmsyYWFONjhlYkt6c3pPMTc5MjdWeSsvL0xJR0RScGtjYy9PMGFOSHk4SEJRV0ZoWVpveVpZcDI3ZHFsV2JObVNicXhWK1JmbDRJWHBIbno1c1hhVDdJZzMzNzdyYkt5c3ZUWVk0OHBOemRYeTVjdjE5bXpaM1hQUGZjVTYvNVJvMFpweElnUnBsbXBlZktXcnIveHhodjVscTcvK2VlZk9uWHFWS2xyTG9uRXhNUmlMZWN2N2NudmVUTTZBUUNGSStnRUFBQUFnUC92eHg5LzFJb1ZLKzUwR1NieDhmSDYzLy8rcDJiTm1tbng0c1dxV2JPbVdmdU1HVE9VbFpXVjcvVDFtdzBmUGx3dFdyVFErUEhqeldZZFptUmtLQ2dvcUZoMURCa3lwRXhCWjk1QlFVOCsrYVFxVjY2c1pjdVdhY21TSlFVZXFIUXpMeSt2SW1kbkJnY0hGN2dmWjBCQVFLR256d01BS2c2Q1RnQUFBQUQ0LzQ0ZVBXcjJ1VW1USnFwYXRXcXB4eXZyc3ZYV3JWdHI2ZEtsY25kM3p6ZFdURXlNOXU3ZEt5OHZML1hwMDZmUWNUcDM3cXpZMkZpTEIrWU1IanhZSTBlT3RIaGZSa2FHdW5idFd2b1hrSFRnd0FIOS9QUFB1dSsrKzlTMmJWdEpOOTVyMWFwVjh2SHh5UmZlL2xWNGVMaXVYNzl1c2UzeTVjc2FQWHEwbm4vK2VUMzIyR05tYlZsWldmTHg4VkYyZG5hWjZpOE9kM2QzSlNZbUZ2a3VwVlhjUFVBQjRHNUgwQWtBQUFBQU43RzJ0dFp6enoybmwxNTZTWlVyMy9tL01yVnIxeTdmdFl5TURJV0VoTWpPems1VHBrd3hhMHROVGJVWXNCWjBLcml0clcyQmdXeDV2UCtNR1RNazNkZ3pOTSt3WWNNMFpzd1lUWnMycmNDWm1HZk9uTkdaTTJka2Eyc3JXMXRiaTMzeVFreGJXMXRWcVZMRnJPM2F0V3VTcEpNblQycmZ2bjJxWHIxNnFaZU9GeVV2Nk96UW9jTXRHWitnRXdDSzU4Ny9yellBQUFBQTNHRzV1Ym15c3JLU0pBMGFOT2h2djlSNXdZSUZPbjM2dE1hTUdTTTNOemZUOWYzNzkydjQ4T0h5OC9PVHQ3ZjNIYXp3aHZYcjEydlhybDN5OFBBd20zWGFzMmRQTlcvZVhPdlhyOWRUVHoxbDhUVHhOV3ZXYU42OGVjVjZ6cElsUzdSa3laSkMyN3AzNzY0RkN4YVU3a1dLNE9ucHFlKysrKzZXakMzZE9GWCtrVWNldVdYakEwQkZRZEFKQUFBQTRLNldsWlZsQ2prZEhSMy85aUZuWEZ5Y1B2bmtFN1ZwMDBZK1BqNW1iZmZlZTY5cTFhcWw5OTkvWDIzYnRzMTNlTS90bEpTVVpEb2xmZkxreWFwVXFaS3B6Y3JLU29HQmdYcnh4UmZsNStlbjZPaG9OV3pZME96K0VTTkdtTTBDdGVUaXhZdDY5TkZITlhIaVJQWHYzOStzN2RxMWEvckhQLzVoYXJ2NStlWE4xZFZWNmVucHQyejh0TFEwTlc3YytKYU5Ed0FWQlVFbkFBQUFnTHZhMmJOblRWL1hxVlBuRGxaU3RQVDBkUG43Kzh2ZTNsNHpac3pJdDdUYzN0NWUwNmRQMTRBQkF6UjI3Rml0WGJ0V0RnNE9oWTY1ZS9kdXpadzUwMkpiVmxaV3FlcThkT21TZkgxOWxacWFxaGRlZUVILytNYy84dlZwMzc2OVhucnBKVVZHUnNySHgwZExseTQxKy83bkxWbmZ2bjE3Z2MvSkN4ZC8rKzAzL2ZUVFQyWnRlZnQ2MnRqWXlOSFJzVlR2VVZ4dWJtNXljWEhSbGkxYjFMTm56M0lkZS9QbXphcFhyNTRhTldwVXJ1TUNRRVZFMEFrQUFBRGdybmJod2dYVDEyVTVlT2gyQ0FnSTBQSGp4L1hCQng4VU9NUHYvdnZ2MSt1dnY2NDVjK1lvS0NqSU5LdXlJQWNQSGxSOGZIeUI3UTRPRHJLenM4dDNQVGMzMTJML2MrZk9hZmp3NFRwKy9MamF0R21qZ0lDQUFzZCs2NjIzZE9EQUFlM2J0MCtEQmczU3dvVUw4KzFGT1hyMDZFTHJsMjRzYzErM2JsMlIvVzZsY2VQR3lkdmJXMTVlWGdYdWgzcXpqUnMzRnRubjRzV0xpb2lJMEtwVnE4cWpSQUNvOEFnNkFRQUFBTnpWQ2dycy9rN09uVHVub0tBZ3hjVEV5TlBUVXpWcTFGQk1USXd5TWpLVWtaR2h6TXhNWGJseVJSa1pHYnB5NVlvdVg3NHNTWXFPanRaamp6Mm1SeDk5dE1DeGh3d1pJajgvdnhMVms1cWFxcFNVRk5Xdlg5L3MrcEVqUi9UNjY2L3J4SWtUYXRxMHFUNzg4TU1DRHhLU2JzemFYTGh3b1Y1NjZTVWRPM1pNL2ZyMU15MDF0N2EybGlUdDI3ZXZ3UHZQblR1bnpwMDdhOUtrU1JvNGNLQloyN1ZyMStUdDdYM0xUa0szSkRBd1VFRkJRWm8rZlhxNWpCY1VGS1RBd01CeUdRc0E3Z1lFblFBQUFBRHdON2RpeFFyRnhNUkl1bkV3amErdnI4VitWbFpXY25SMGxLT2pvOXpkM1pXY25LekF3RUMxYTlkT05XclVNT3RicFVvVmhZV0ZGWG1hOS83OSt4VWFHcW9xVmFySXpzNU8xdGJXT25EZ2dLNWR1NlpXclZwSnVuSDYrU2VmZktLNWMrY3FLeXRMYmR1MjFZSUZDNG9WTXRhc1dWUExsaTNUYTYrOXByaTRPRTJaTWtWcjFxelJ5cFVyODgwa3pjcktVbEJRa0twVXFTSmJXMXZ0Mzc5ZmtsU3JWcTE4NDlyYTJtckRoZzFGUHI4OHRXN2RXaDA2ZE5EY3VYTTFhdFNvTW8wMWUvWnNlWGw1cVdYTGx1VlVIUUJVZkFTZEFBQUFBUEEzTjNqd1lCMDRjRUNlbnA2cVY2K2VxbGV2TG1kblp6azVPYWw2OWVxcVdyV3FxbGF0S2tkSFI5UEJTcElVR2hxcWp6LytXTE5uejlhNzc3NXJOcWFOalkxNjkrNWQ1TE1iTkdpZ1hidDJtYzE4clZxMXFucjI3S25YWG50TjBvMmdjL3YyN2NyS3lsTC8vdjMxemp2dldGenVYcEJhdFdvcE1qSlMwNmRQMTRvVkt6Unc0RUNMOTl2WTJPaXJyNzVTU2txS0pNbk96azdyQzE4VEFBQWdBRWxFUVZTOWV2VlM5KzdkaS8yc1c2MS8vLzVhdlhxMUpreVlvTW1USnhkckdmdk5MbDY4cUtDZ0lIbDVlYWxmdjM2M3FFb0FxSmlzY28yd1RnTUFBQUFBYmhGL2YzL1R6TUJXclZxVjI3TGp2NFBNekV6Tm16ZFBQajQrcWxhdDJpMTkxdm56NTNYNDhHRjE3dHk1VE9PY09IR2l5SU4zc3JPemRmMzZkZG5hMnBvRnUzOG5CdzRjME5TcFV6VnMyREQxNnRXcldQZHMzcnhaRVJFUkNnd01aQ1luQUpRQ1FTY0FBQUNBdTFwRkRqcHg1NFdIaCt2TW1UTnljbktTaDRlSDZUOUpTa2hJVUVKQ2dvNGRPNmIwOUhUVnJWdFhZOGFNdWNNVkE0QnhzWFFkQUFBQUFJQmJaT3pZc2ZydHQ5K1VuSnlzaElRRWJkeTRVUWtKQ1pKa0NqMGZlZVFSdWJxNnl0WFY5UTVYQ3dER1J0QUpBQUFBQU1BdGxCZGlkdW5TNVU2WEFnQVZtdldkTGdBQUFBQUFBQUFBeW9xZ0V3QUFBQUFBQUlEaEVYUUNBQUFBQUFBQU1EeUNUZ0FBQUFBQUFBQ0dSOUFKQUFBQUFBQUF3UEFJT2dFQUFBQUFBQUFZSGtFbkFBQUFBQUFBQU1NajZBUUFBQUFBQUFCZ2VBU2RBQUFBQUFBQUFBeVBvQk1BQUFBQUFBQ0E0UkYwQWdBQUFBQUFBREE4Z2s0QUFBQUFBQUFBaGtmUUNRQUFBQUFBQU1Ed0NEb0JBQUFBQUFBQUdCNUJKd0FBQUFBQUFBRERJK2dFQUFBQUFBQUFZSGdFblFBQUFBQUFBQUFNajZBVEFBQUFBQUFBZ09FUmRBSUFBQUFBQUFBd1BJSk9BQUFBQUFBQUFJWkgwQWtBQUFBQUFBREE4QWc2QVFBQUFBQUFBQmdlUVNjQUFBQUFBQUFBd3lQb0JBQUFBQUFBQUdCNEJKMEFBQUFBQUFBQURJK2dFd0FBQUFBQUFJRGhFWFFDQUFBQUFBQUFNRHlDVGdBQUFBQUFBQUNHUjlBSkFBQUFBQUFBd1BBSU9nRUFBQUFBQUFBWUhrRW5BQUFBQUFBQUFNTWo2QVFBQUFBQUFBQmdlQVNkQUFBQUFBQUFBQXlQb0JNQUFBQUFBQUNBNFJGMEFnQUFBQUFBQURBOGdrNEFBQUFBQUFBQWhrZlFDUUFBQUFBQUFNRHdDRG9CQUFBQUFBQUFHQjVCSndBQUFBQUFBQURESStnRUFBQUFBQUFBWUhnRW5RQUFBQUFBQUFBTWo2QVRBQUFBQUFBQWdPRVJkQUlBQUFBQUFBQXdQSUpPQUFBQUFBQUFBSVpIMEFrQUFBQUFBQURBOEFnNkFRQUFBQUFBQUJnZVFTY0FBQUFBQUFBQXc2dDhwd3NBQUFBQUFLQWlTMHBLVW5KeXNoSVNFcFNZbUtqRXhFUkprcnU3dTl6ZDNlWHA2U2xYVjFlNXVibmQ0VW9Cd05nSU9nRUFBQUFBdUVWQ1EwT1ZrcElpSnljbmVYaDRxRy9mdm5KM2Q1Y2tVK2o1M1hmZktUMDlYUzR1TGhvM2J0d2RyaGdBakl1Z0V3QUFBQUNBY3JadjN6NEZCUVhKMTlkWFBYcjBzTmluWnMyYTZ0Q2hnK256bGkxYjVPM3RyY0RBUUxWdTNmcDJsUW9BRlFaN2RBSUFBQmpVNmRPbkZSMGRyVC8vL0xOY3g4M056UzNYOFFwejdkbzFuVHg1VXBjdVhTcTNNYTlmdjY1dnZ2bW1WUGVtcEtRb0lTR2gwRDVuenB6UnVYUG5TalgrMzkzbHk1ZTFaODhlWldkbm02N2w1T1FvT2pwYVI0OGV2WU9WQWNZU0ZSV2xWYXRXYWRteVpRV0duSmIwN05sVGl4Y3YxdkxseS9YWlo1L2R3Z29Cb0dKaVJpY0FBSUJCYmQ2OFdkT21UZE9TSlV0VXUzYnRjaG56MkxGakdqTm1qTjU3N3oyeldVWlpXVmxtNFZkaHJLMnRaV3RyVzZ5KzhmSHhldTY1NXpSbXpCaTkvdnJycGFyNXIwSkNRaFFaR2FuWnMyZXJWNjllSmJvM01qSlNVVkZSMnJWcmw4WDJxMWV2cW4vLy9tclVxSkVpSWlKVXVYTHAvdTkwV2xxYWpoMDdWcXkrOXZiMmF0YXNXYW1lVTFKZmZmV1ZKazZjS0g5L2Z3MGRPbFNTdEdmUEhnVUVCTWpIeDBmang0Ky9MWFdnZUtLam85VzVjMmZWclZ2WGRHMzE2dFdLaTR0VGNIQndrZmN2WDc1YzZlbnBaYXJCeGNWRi9mcjFLN0xmcjcvK3FyUzB0R0tQNis3dXJwbzFhNW8reDhiR212YTFMQ2x2YjIrenNXNjFxS2dvblQ5L1hpRWhJYVc2MzhuSlNkT25UOWZjdVhPMWV2VnFEUmd3b0p3ckJJQ0tpNkFUQUFEQW9MWnQyNmFxVmF1cVk4ZU9CZmI1NVpkZmRPWEtsUUxiYld4czFLWk5HOU5uYTJ0cm5UdDNUajQrUGxxeVpJbXA3ZFZYWDlVUFAveFFyTG82ZGVxa3lNaklZcjVGK1h2MTFWZTFaczBhelpneFE5MjZkWk9kblYyNWpXMW5aNmVSSTBkcTh1VEppb2lJMExCaHd5ejJ1M0xsaXBZdVhXcXh6Y2JHUnUzYXRkUEFnUU9MOWN3bVRab29KaVpHa25UaXhBbk5uajI3ZE1YZlpNU0lFV3JhdEdtKzYxdTJiSkYwWTFiWlg2LzE2ZE9uek05Ritja0xvQjk2NkNGOSt1bW5wdXZ4OGZHS2pvNVczNzU5MWFsVHAwTEhXTEJnZ1ZKU1VzcFVSN05temRTdlh6OGxKU1hwOTk5L3Q5aW5ZY09HbWp4NXN1TGk0b285N3ZUcDAvWDAwMCtiUG0vYXRNbjBzMWhTM2JwMXUyMUI1NzU5K3hRWEYxZnFrUE5tbzBhTjBvUUpFOVNpUlF1MWF0V3FIS29EZ0lxUG9CTUFBTUNBVWxOVHRXZlBIdFdwVThkaThPWGc0S0NSSTBkcXdvUUpoYzRjckZXcmxuYnUzR242N083dXJvVUxGMnJ3NE1IeThmSFJpaFVyNU9ucGFlbzdhdFNvUXV0YXNHQkJLZCtvK0Q3NjZDT0ZoWVVWMmUva3laTkY3bkczYWRNbTNYdnZ2UVcyeDhiRzZxdXZ2c3AzM2RIUlVZY09IWksvdjMrK3RxRkRoOHJGeFVVZmYveXhwQnRMdjY5ZXZTcDdlM3RaV1ZtcFNwVXFhdGV1blNUcDdiZmYxai8rOFE5SjBqZmZmS093c0RETm16ZFBqUnMzbGlSOThNRUhPbjM2dEduc2l4Y3ZhdE9tVFVXOGVkR2VmZmJaZkVGbmFtcXFkdTdjcVE0ZE9xaEJnd2FTcEl5TURHM2F0RWx1Ym02cVVhTkdrZHNrMk5qWXlOblp1Y3oxb1dqaDRlR1NwRGZmZk5QcytwQWhReFFWRmFVRkN4WVVHWFJ1M2JwVk9UazVwYTZoZCsvZXBxL1hybDJyUllzV1dlejN4aHR2NklNUFBqRDdSNWZrNUdTTkh6OWVqei8rdUh4OGZQTGQwNmhSSTR0amZmMzExOFgrR1pzNWM2WldybHhackw3bEpTZ29TTXVXTFN1MzhTWlBucXloUTRkcXpabzE1VFltQUZSa0JKMEFBQUFHdEdYTEZtVm5aK3ZDaFF1S2pJeFVabWFtS2xldUxCc2JHMGxTalJvMU5ITGtTRWszWmdSYUN1VG16Sm1qczJmUDVydit3QU1QYU1xVUtYcjc3YmYxK2VlZmErellzWktrYXRXcTZZVVhYaWkwcnVYTGwrZTdGaFVWcFlNSEQxcnNmK0hDQlVrM2xreWZPblhLWWg5N2Uzc0ZCZ2JtdXo1NDhHRFZxbFdyMEhvS3NuUG5UdE1NMWZUMGRCMCtmRmpTalgxUHM3T3p0V2ZQSGtuU0gzLzhZVFpMN2Z6NTh6cDkrclJhdG14WllPaVhtWm1wV3JWcWFkKytmWkp1YkRFd2R1eFlyVnExU3MyYk41Y2swL2oxNnRVekJhMTVOVFJ1M05oMHpjbkp5U3pvYk5XcWxlTGo0d3Q4cjg4KysweUJnWUVLREF6VW9FR0RTdlE5MmJCaGc2NWV2U3B2YjIvVHRmWHIxeXMxTlZXcHFhbDY2S0dIaWh5alRaczI3Q3Q0RzBSSFIydjM3dDE2NnFtbjFMSmxTN08yUm8wYTZlbW5uOWE2ZGVzVUZSVlY2TzlaQndlSE10VmhaV1ZsK25yUW9FR21tY0R2di8rK1RwMDZwWVVMRjBxUzZ0U3BvM3Z1dWNmczNpTkhqa2lTSG4vODhSTE5WblJ3Y0pDam8yT3grcFoyYTRuU0NnME5sYSt2YjZIMXhjZkhhL0hpeFRwMjdKanM3ZTNWb1VNSERSMDZWTldyVjdmWTM4bkpTY09HRFZONGVManB6MklBUU1FSU9nRUFBQXhvMmJKbHFsR2poclp2MzY0Ly8veFRqejc2cUY1OTlWV05HemN1WDk5cTFhcXBXN2R1K2E0dlg3N2NZdEFwU2M4OTk1d2FOV3FrQng5OHNNeTFmdi85OTlxeVpZdkZVQ1h2NEtNalI0NVkzSC92NnRXcmNuUjB0QmgwUHZmY2MyYXpNVGR2M3F5MmJkdXFYcjE2WnYwaUl5UFZvMGNQczMwTXIxMjdaZ282RXhNVDh5MGp6L3U4ZnYxNjA5ZlhyMS9Yb0VHRGRPTEVDYjM5OXR2bHNtL21IMy84WVRyOEtDODRQWG55cENwVnFpUkpKZHJUc0t4V3IxNHRlM3Q3MDc2bTE2NWQwNkpGaTFTelprMjk4ODQ3K3ZYWFgvWHh4eDlyeUpBaEJRWlROV3JVdUczMTNxMU9uVHFsNE9CZ09UczdhK0xFaVJiN1RKdzRVVHQyN0ZCSVNJZzZkdXhvbXBXZEp6azUyYlFkUW1uMDZORkQ3dTd1WnRmcTFxMXIrajFXdFdwVjJkalltUDJjL1BISEgvcnR0OTlNbjcvOTlsdEprcTJ0clNuNHorUGg0V0c0bjZXa3BDU2xwS1FVZXZEUXFWT241Ty92TDA5UFQwMmNPRkdYTDEvV3A1OStxcVNrSklXRmhabCszLzlWcjE2OXRHM2JOcDA0Y2FMQW1hNEFnQnNJT2dFQUFBeG14NDRkT25yMHFGNTU1UlhaMnRycSt2WHJrbFRnWDVKTHF6eEN6anpXMXRhbUdZNDMyN1p0bTBhTUdLRjMzMzFYenozM1hMNzJ3WU1INjlDaFEyYlgyclZycCtIRGg1djIzRHQ1OHFUZWUrODliZCsrWGIxNjlUSmJ5di9qanovcTMvLyt0NlpObTZhbm4zNWF3NGNQbDV1Ym03cDA2U0luSnlmVnJsMWJEZzRPK3U5Ly95dEpldSs5OTNUNDhHR3RXclZLMG8yOUJmTk1telpOKy9idDArelpzMDBoWjNwNnVsNS8vWFYxN3R6WjR2TGJva3lkT2pYZnRkZGVlODNzYzVNbVRVbzhia2x0Mzc1ZHg0NGRrN096cyt6dDdTVkpLMWV1MUtsVHB6UnAwaVQxN3QxYlRrNU8rdmpqajlXK2Zmc1NuU0tOOHBPWm1hbHg0OFlwTFMxTnMyYk5LdkFRTW1kblo3My8vdnZ5OGZIUnNHSERGQkVSSVRjM04xTjdZbUppc2JaL0tJaXJxMnUrb0xNb1gzNzVwWUtDZ3ZKZEh6MTZkTDVyNGVIaGV1S0pKeXlPOCtlZmYrcmF0V3ZGZW1aaCt4T1h0K1RrWkRrNU9SWGE1OXR2djlXMWE5YzBaY29VVTE5N2Uzc0ZCUVVwUGo1ZUxWcTBLUEJlSnljbkpTVWxFWFFDUUJFSU9nRUFBQXptL1BuenFsdTNybW1tWWQ1cDZHVUpPbi82NlNkOTg4MDNwczhOR3piVTg4OC9YN1pDaXlGdldiYUxpMHV4NytuVXFaTTZkZXFrOCtmUEt6UTBWTXVXTGRPMWE5YzBjT0JBalJzM1Rpa3BLWXFJaUZDYk5tM1V2WHQzZmY3NTU1bzdkNjdXcmwyci8vem5QK3JidDYvZWVPTU52ZkxLSzZZeFBUdzhsSjJkcmNPSEQ4dmEybG9lSGg1bXoxeTRjS0dXTFZ1bWQ5OTkxK3lnSGtkSFI3bTR1R2pXckZscTFhcVYvdm5QZjViby9mMzkvVTJIU1czZnZsMXo1c3pSckZtelRHSEd6Smt6QzV4MVc1N216WnRuOXZuTW1UT2FOMitlNnRhdGUxdCtEbEMwbkp3YytmbjVLUzR1VG4zNzl0V1RUejVaYVArdVhidkszOTlmMDZaTjA4Q0JBN1YwNlZMVHZxd1BQL3l3OXU3ZFcrcGE4c0x3MHJqNTUvdXZEaHc0b1BmZWU2L1ErLy8xcjMrVit0bTNVa0pDUXI0L04vN3EyclZyc3JhMk52dis1UzFadjNUcFVxSDNlbmg0S0NFaFFWMjZkQ2w3c1FCUWdSRjBBZ0FBR0V5ZlBuMzAxRk5QbWZiSHk4aklrRlMyOENFK1B0NjB2MlptWnFZNmR1eDRXd0t1dkwwNzc3dnZ2bUxmYy9ueVpTMWN1RkFyVjY1VVJrYUdIbnp3UVFVRUJLaFpzMlpLU1VuUnl5Ky9yR1BIanFsQmd3WnEzTGl4UEQwOU5YdjJiQjArZkZpaG9hSDZ6My8rbzAyYk5tbmt5SkZtc3lkLy9QRkhYYnAwU1U1T1Rnb09EdGJnd1lQbDR1S2lHVE5tS0RJeVVsMjdkbFdkT25XMGVmTm1aV1ptS2pNelUxZXZYbFg5K3ZXVms1T2o4ZVBIYTlPbVRhWjlReTlldktpY25CelRyTEpMbHk3cC9QbnpadnNHTm1yVXlMUzhOMi9wdnFlbnAybEpmdlhxMVc5NTBQbjExMS9uT3czNzNYZmYxZVhMbHhVY0hKenY1eW85UFYzbno1L1BONDZWbFpYaGxoc2JSWFoydGlaUG5xelkyRmkxYjk4KzMwemdDeGN1V1B6ZUR4MDZWR2xwYVpvL2Y3NzY5Kzh2ZjM5L1BmLzg4NnBVcVZLeDk3a3NiemYvZks5WnMwWTJOamJxMjdldnBCdS90NHNTSEJ5c0tsV3FGT3RaNjlldjE3WnQyMHBmYkFra0ppYWEzcU1nUFhyMDBCZGZmR0U2OEMwOVBWMkxGeStXaTR1TDJyUnBVK2k5SGg0ZTJyaHhZM21XREFBVkVrRW5BQUJBTWExZnYxNkppWWs2ZS9hczl1L2ZYK3B4Qmc0Y1dPS0RZbTcyMjIrL21mWjFsR1E2VmYzRWlSTm1zekx2di8vK1lvLzU0b3N2NnNVWFg1UmtmcEx5clpTVmxXV3FOelkyVmkrLy9IS3g3ck96czlQMjdkdlZzR0ZEalJzM1R0MjdkNWQwWTBiVkcyKzhvVk9uVG1uaXhJbjY1Sk5QTkdEQUFJV0dodXFSUng1UjgrYk45Y2tubjJqbnpwMEtEZzdPZDRqTHVuWHJURjhmT25SSXc0Y1BWMWhZbU9uVTVtKy8vZGEwcjJBZVcxdGIyZHZicTA2ZE92cnp6ei9sNysrdlJZc1d5Y3JLU3YvNjE3L01Rc3E4OTJ2WnNxVUNBZ0pLK04yNk5USXpNL1h2Zi85YjFhcFYwMzMzM2FlalI0OUtrcDUvL25rNU9UbnA4Y2NmejNlUHBZT3RwQnVIeEZqYW5xQTBDbHEyZkRzY09IQ2dYSjhmR0Jnb0x5K3ZVdDkvOWVwVmpSOC9Yckd4c1dyU3BJbm16WnNuT3pzN1UvdmV2WHYxOHNzdmE5Q2dRUmIzN0J3OWVyUWNIQndVRmhhbUtWT21hTmV1WFpvMWE1YWtHek1NaTN0NFZQUG16ZFcrZmZ0U3Y0Y2xTNWN1bGFPalk1RUI0YzI2ZGV0bTJyYWlLR1dadFZwU2lZbUpSUzduYjlDZ2dWNTc3VFdGaFlWcDgrYk5rbTc4WThiMDZkT0xQQmdxYjBZbkFLQndCSjBBQUFCRlNFaElVRmhZbU1YRGN1NkUyTmhZVFo4K1BkLzFxS2dvUlVWRm1UNkhoNGVYNjNPUEh6K3V0bTNiRnRvbk16T3oyQ0hFaWhVcmxKS1NJZzhQRC8zNzMvL1d3WU1ITlhYcTFDSm5wdHJhMm1yWnNtVnlkbmFXdGJXMXBCc0hFUVVFQk1qR3hrYUxGeTlXaHc0ZDFLMWJOL242K21yRWlCRjY1cGxuTkhIaVJEazdPOHZMeTB1Yk5tMHlPekg2M0xsejJySmxpMXEwYUtIZmYvOWRDeGN1MUVzdnZhU2ZmLzVaYytiTTBXKy8vU1ozZDNmVnIxOWZHUmtacWxLbGlwbzBhYUxLbFN2cnlKRWpxbE9uanI3ODhrdjk5Tk5QdW5EaGd1a0FuNHlNREIwNGNFQ1JrWkVhTzNhczZ0ZXZMMmRuWjlOeng0OGZiM3FIdkMwSXZMMjlUYlZkdlhwVmpSczNMdGIzc3pTV0xGbWlreWRQS2lBZ1FELzk5SlBwK2lPUFBLSkhIbm5FNGoyREJ3L09GeEpMa28yTlRiblZsWnViYS9icmN6ZUxqNC9YLy83M1B6VnIxa3lMRnkvTzkvdHJ4b3daeXNyS3N2aHJrbWY0OE9GcTBhS0Z4bzhmYnhZcVptUmtXTnczMDVJaFE0YVVlOUI1dC9uaWl5ODBiOTQ4ZGUvZVhkMjdkMWRHUm9ZKysrd3pUWnc0VVRObnpsVDkrdlh2ZElrQVlIZ0VuUUFBQUlYWXVYTm5zWU9BMitXWlo1NHhteUcyWWNNR0xWbXlSTUhCd1dhSFdUUm8wQ0RmM290bFVhTkdqU0puWFVaR1JoWnJyTDE3OXlvc0xFejMzSE9QMXF4Wm84aklTTTJhTlV0SlNVbWFQMzkrZ1llczVNa0xlMDZmUHEyUWtCREZ4TVNZWnJ2bG5URHQ1dWFtTld2V0tEQXdVT3ZXcmRPMzMzNnJZY09HYWNDQUFma09EVm15WklrY0hSM1Z1WE5uclZtelJ0V3FWZE82ZGV0a2JXMnRNMmZPYU9USWtRb0xDOU85OTk2cjBhTkg2ODgvLzFSVVZKU3VYNyt1UG4zNktEQXdVSU1HRFZMLy92MU5ZK2JOaHJTMXRWVmtaS1JwVnFrazB5blRUejc1cEduZnhFT0hEdW1MTDc3UUN5KzhZSHIvOWV2WEt5c3JxMWpmMDlMdzlQUlUyN1p0TldqUUlMT2dzekFkTzNhODVZY1JFWEwrbjlhdFcydnAwcVZ5ZDNjMzdlZVlKeVltUm52MzdwV1hsNWY2OU9sVDZEaWRPM2RXYkd5c3hRTnpCZzhlckpFalIxcThMeU1qUTEyN2RpMzlDeFNob3Z4YXU3dTdLekV4c2RCLzZJbU1qRlQ3OXUzbDUrZG51dGEyYlZ1OSt1cXJXcjU4dWQ1NjY2MEM3eTNPSHFBQUFJSk9BQUNBQXFXbHBabWRURnlsU2hYNSt2cnFubnZ1VWV2V3JlOVlYVFZyMWpUN3kvVGl4WXNsM2RnVE1pOUlLMi8zM1hlZlhGeGM5UHJycnhmYUx5a3BTVldyVmkyMHo5YXRXK1huNXljckt5dk5uajFiam82Tzh2WDFWZTNhdGZYT08rK29mLy8rV3JSb2tTbXd0T1R5NWN0YXZueTVQdnJvSTJWa1pPakZGMStVdjc5L3Z0bWdUazVPQ2c4UDErT1BQNjdnNEdETm1ERkRIMzc0b1o1OTlsazkvdmpqZXVDQkIzVHExQ2xGUmticTFWZGZWVTVPanVuZXZKbVdlVUhqelh0cmxsWHo1czIxZHUxYXVicTZtc0tyRFJzMjZJc3Z2dEN6eno1cjJzT3dSNDhldW5yMWFyazk5Nis2ZCsrdUZpMWFsT2tncTFzaGIxbnY3ZUx2NzIvYWpxSlZxMVlXWjB6ZlNlM2F0Y3QzTFNNalF5RWhJYkt6czlPVUtWUE0ybEpUVS9PRm9wSUtQQlhjMXRiV1luK3BmSC91LytyS2xTdTY1NTU3U25UUG80OCtXdXkrdC9JZkNmNHFMK2pzMEtHRHhmYXJWNjhxTlRVMTM4bnFWYXBVa2FlbnA1S1Rrd3NkbjZBVEFJcUhvQk1BQUtBQUgzMzBrZExUMHlWSmRlclUwZno1ODRzTThlNkV2SDNvWnN5WUlUYzNOOU9lbGVVbE5UWFZ0S2RrYm02dVRwMDZwWVlORzVyMXVYanhvcHlkblFzTmlNNmZQNi93OEhDdFhyMWFWYXRXMVp3NWM4d0NuSDc5K3FsS2xTb2FQMzY4WG56eFJYMzAwVWY1eHJodzRZSWlJaUswWXNVSzB5bkZyVnExa3FPalk1R3pWeDkvL0hHdFc3ZE9seTlmVmtSRWhDSWlJdFM4ZVhOMTZkSkZOalkyZXVtbGx4UVJFWkh2dnJTME5Fa3E5Z0VveGVIbzZHZzZoS2d3cnE2dTVmWk1TNnl0cmRXZ1FZTmIrZ3pjR2dzV0xORHAwNmMxWnN3WXVibTVtYTd2Mzc5Znc0Y1BsNStmbjd5OXZlOWdoWVhMenM1V1NrcUtIbmpnZ1JMZE4yVElrR0lmdkxadDI3YmJ0aytucDZlbnZ2dnV1d0xiN2V6c1ZMdDJiUjA2ZE1qcyt0V3JWNVdZbUZqa2dXekhqaDByY0RzSkFNRC9JZWdFQUFBb3dGZGZmV1g2ZXZ6NDhYL0xrSFBIamgwNmVmS2tldmZ1cmIxNzkycjgrUEZhc1dKRm9mdjFsY1R1M2J2bDUrZW5yVnUzcW5MbHlnb05EVlZrWktRV0xseG9XajQvZS9ac0xWKytYSkdSa1dyV3JGbUJZODJmUDErclY2L1dmZmZkcDdDd01Jc3pOcDk0NGdsWldWbHAvUGp4T243OGVMNzIxTlJVTFY2OFdEVnExTkNvVWFPMFlzVUtIVHg0MEhRZ1UyRnljbkowOWVwVmhZU0U2UHIxNjFxelpvMEdEaHdvVjFkWDFhNWR1OEFUdzgrZE95ZEpxbGF0V3BIUEtPN2VraE1tVEZCc2JLelpOVXQ3ZE9iNTZLT1A5T0NERHhZNTd1MXc4NzZpZjdWczJiSTdPdHY1YmhFWEY2ZFBQdmxFYmRxMGtZK1BqMW5idmZmZXExcTFhdW45OTk5WDI3WnRUVnNqM0c2Wm1abGF1blNwOXUzYnB4OS8vRkhEaGcwemEvL2xsMTkwOWVyVllnWCtOM3ZwcFplS3ZRL3d1WFBuYmx2UTZlcnFhdnFIc1lJTUhqeFlNMmZPMUl3Wk05UzllM2RsWm1ZcU9qcGFseTVkMHZQUFAxL292V2xwYWJkMHYxNEFxQ2dJT2dFQUFDeTQrYlRzSmsyYS9HM0RtNlZMbDBxU1Jvd1lvWnljSEwzd3dndDY3YlhYRkIwZFhlUStsOFVaZS9yMDZXclVxSkV5TXpQMTVaZGZhdEdpUldyVHBvM1pUTXdISG5oQUgzNzRvVjU5OVZWRlJVV3BVYU5HRnNlYk1HR0NQRDA5NWUzdFhlaHkyRjY5ZXVuKysrOVh3NFlOdFdIREJyTTJOemMzclZpeFFzMmFOWk9OalkxV3IxNnQxcTFiRit2azZOallXTDN4eGh1eXQ3ZlhFMDg4WVRiYnJiQkRsdkpPT3E1YnQyNlJ6L2p2Zi8rcnp6Nzd6T0xzM3l0WHJ1aXJyNzdTTDcvOG91N2R1NnRKa3labTdmSHg4WXFKaWRGenp6Mm5XclZxbWJYOW5XWmQ5dWpSbzhBbHRIWHExTG5OMWR4OTB0UFRUZHMwekpneEk5L3ZKWHQ3ZTAyZlBsMERCZ3pRMkxGanRYYnQyaUpQOU42OWU3ZG16cHhwc2EyNHk3LzM3ZHVuNzcvL1hqLzk5SlAyN05tanpNeE1mZkRCQjdLenMxT2JObTN5YmNHd1pzMGFTVGRtTkZhRXc2ZmMzTnprNHVLaUxWdTJxR2ZQbmhiN2RPL2VYUTRPRGxxOWVyWGVmZmRkT1RvNnFsbXpacG8zYjE2aHM3YzNiOTZzZXZYcUZmaG5Ld0RnL3hCMEFnQUFXSEJ6MFBsM25Na3BTWnMyYmRMMjdkdjErT09QbTVZOWZ2REJCeG83ZHF4R2pScWxaY3VXU1pJdVhicWtiNzc1SnQvOTU4K2Z0emp1aFFzWGxKaVlxQjkvL0ZFOWUvWlVjSEN3RGg0OHFNREFRTG02dXVyRER6ODBDMDY2ZE9taXQ5OStXMEZCUVJvMmJKaFdyVnBsY2NhVnZiMjlYbmpoaFdLOTIxK1h4dCtzcERQQWlxT3drT1diYjc2Ums1TlRzZllTVEUxTjFROC8vQ0FiR3h2bDVPVG9sMTkrMFk0ZE95UkpBd2NPVkc1dXJ1enQ3UlVYRjVmdjNnMGJOaWdtSmtZREJnd3c3ZEg1ZDlTclY2OWJmaGdSQ2hZUUVLRGp4NC9yZ3c4K0tIQ0czLzMzMzYvWFgzOWRjK2JNVVZCUWtJS0Rnd3NkOCtEQmc0cVBqeSt3M2NIQlFYWjJkdm11NStibW1yNk9pb3JTK3ZYclpXZG5wN1p0MjZwVHAwN3ExS21UMnJScEl6czdPeDA2ZEVpVktsV1NpNHVMdG0zYnBzOCsrMHgyZG5ZS0N3dlQxcTFiRlJBUW9NYU5HK3ZOTjk4c2NobjMzOVc0Y2VQazdlMHRMeSt2QXZkRDlmTHlNanRNcmlnWEwxNVVSRVNFVnExYVZWNWxBa0NGUnRBSkFBQmdRTWVQSDlmVXFWTlZwVW9WczVONm4zamlDZjM4ODgrS2lJalExcTFiVFgxOWZYMHRqdlBYbVlNLy9QQ0RVbEpTVktsU0piMzExbHNhTm15WWZ2enhSL242K3FwYXRXcGF0R2lSeFJCejBLQkJTa2hJME1xVksvWEdHMjlveVpJbEZvT1JrcnA0OGVJdFBReWxLUC85NzMvMXd3OC82SWtubnJEWW5oZVFYcjkrWGRLTmtMaG16Wm82ZlBpd2hnOGZidHBIMU03T1RnOCsrS0M2ZGV1bWJ0MjZsYXFXZ3djUEtpWW1wdEErZVdIVjFxMWJkZWJNbVVMN2R1L2UzZUloTi9oN09uZnVuSUtDZ2hRVEV5TlBUMC9WcUZGRE1URXh5c2pJVUVaR2hqSXpNM1hseWhWbFpHVG95cFVydW56NXNpUXBPanBhanozMldLR0grQXdaTXNUc0pQRGlTRTFOVlVwS2l1clhyeTlKZXVXVlYvVE1NOCtvYmR1MkZ2ZlFiTm15cFZxMmJLazFhOVlvS0NoSU5XclVVRlJVbEhidTNLbXdzREFOR0RCQWZmcjAwYVJKay9MOXVYU3pCUXNXRkh1UHp0dTFiUDFtZ1lHQkNnb0tLcmNEcllLQ2doUVlHRmd1WXdIQTNZQ2dFd0FBd0dDT0hEbWlWMTU1UlpjdVhkS2NPZitQdlR1UHF5bi8vd0QrNnQ2VzI2WmtLNUVrTVdic0RTYU1iRjhHZzdHRnNlLzcyRklrb1ZDUkVCRkdsb2dzV2NaaytTSlpoaGxqSFdScHhkZldydVcyM3Q4ZkhwMmZPOTBXTFc3TDYvbDQ5UGgyenZtY3ozbWZOTDU1OVZrMjVabk91R2pSSW5UdjNoM3QyN2ZINXMyYjBhUkpFNFhUVXAyY25QTHM5TnU4ZVhOWVdscGk4dVRKc0xhMnhvMGJOekIxNmxSb2FtcGl6NTQ5Y3B1ZS9OdlNwVXNSSFIyTnExZXZ3c0hCSWQrcHNQbDU5KzRkRmk1Y2lHclZxa0Vpa1NBMk5oYWhvYUg1N21LYzY4MmJOOWl3WVVPaC9VZEdSbjVXUFFjT0hJQ0xpd3RVVkZRd2Z2eDRoVzNFWWpGcTE2Nk53TUJBQUVCQVFBQWFOMjZNcGsyYndzREFBTDE2OVVMWHJsMWhaV1VsaklJOWZQaXdFSUIrS25lVGttUEhqaWxjZGtCZFhSMDdkdXdvVXUzWHIxL0g5ZXZYQzJ4amFHaklvTE1DMmI5L3Z4QjBQMy8rUE45ZlhxaW9xRUJiV3h2YTJ0b3dNek5EVkZRVUhCMGQwYnAxNnp6cjBHcHBhV0g5K3ZXRjd1WjkvLzU5ZUhoNFFFdExDeG9hR2hDSlJIanc0QUV5TWpLRUVkWmZmZlZWZ1gzY3ZYc1hucDZldUhIakJ1cldyWXV0VzdmQzFOUVVwcWFtNk5HakIxYXRXb1ZUcDA3aHlwVXJzTGUzeDA4Ly9aVHYxNkdvY25KeWl0eTJ0TFJvMFFLV2xwYnc4dkxDN05telM5VFh4bzBiWVdWbFZXcHJMaE1SVlFVTU9vbUlpSWdxbVBQbnp5TXVMZzVPVGs0SzE0SlRWVldWMjdoR0lwRW9uQXF0YUJkeGJXMXQrUG41UVVWRkJWS3BGTGEydHBCSUpOaTllM2VoMDZuRllqRThQVDB4WXNRSVhMNThHZUhoNFRBek15dnllK1h1U0p5N3k3bFlMRWJUcGszaDRPQlE0SDN2M3IwVDFpb3R5T2VFSG5GeGNYQnpjME4yZGpZV0xBV0VEbGNBQUNBQVNVUkJWRmlBbGkxYjV0dDI4ZUxGY0haMnhwbzFhMkJzYkl5NWMrZENJcEhnN05tekN0di8rdXV2ZVFMbVhDS1JTT0hPN3dCdzVNZ1IvUG5ubjBWK2g4SVV0bTRqbFM5ang0N0Znd2NQWUc1dURpTWpJK2pwNlVGZlh4KzZ1cnJRMDlPRGpvNE9kSFIwb0sydExiY1VnNGVIQjdadjM0Nk5HemRpK2ZMbGNuMnFxYW1oYjkrK2hUN2IyTmdZTjIvZWxKdXFycU9qZzE2OWVtSDY5T2tGM3Z2WFgzL0IxZFVWLy96ekQwUWlFWVlPSFlxRkN4ZENYMTlmYUZPN2RtMXMzTGdSeDQ4Zng4cVZLMkZ2YjQvcTFhc3IzR1g4MnJWclJkNk1hTldxVmNJU0hsL1NzR0hEY09qUUlkamEybUxac21YNVRtUFBUMEpDQXB5ZG5XRmxaWVhCZ3dlWFVaVkVSSlVUZzA0aUlxb3daRElaTWpNemtabVppZXpzYk1oa01xV00xcUNTRTRsRVVGRlJnVmdzaHBxYUd0VFUxQ3I4UmhSZjBvd1pNMkJsWlZXazBYaW5UNS9POTlxdnYvNnE4SHp1bjRWRUlvR3ZyeTh5TXpNTDNFMzlVOVdxVllPUGp3OWtNcGt3MG5UaHdvVjVkb2JPNzdsLy8vMDNnSTg3a09kK254VG1jemNqS2dvREF3T01HalVLdFdyVndyaHg0K1N1YmRxMFNlNjRUNTgrNk5PbkQ3S3pzeUVXaXd2dHU3RHA1MFNLNk92clkrZk9uWjk5Mzh5Wk15R1R5WXIwMzJCK2F0U29nZERRMEdMZDI3aHhZMGlsVWd3ZlBoeWpSNCtHdWJsNXZtMEhEaHlJdG0zYjRzU0pFM2xDem4vL2QxY1VEZzRPaGY2aXBLelkyTmlnV2JObW1EQmhBaVpPbklqZXZYc1g2YjZnb0NEczJiTUhqbzZPSE1sSlJGUU1LckpQZnkxSFJFUlVUcVdtcHViWnNaVXFGNGxFQW9sRVVtNEN6L3YzNzhQT3pnN0F4K25jcGJYZUdoR1ZQM1oyZHJoLy96NEEvdmRPcFcvRGhnMTQ4K1lOZEhWMTBhaFJJK0VEQU1MQ3doQVdGb2JuejU4akpTVUZob2FHK09XWFg1UmNNUkZSeGNVUm5VUkVWSzVsWkdRZ05UVVYvTDFjNVNlVlNwR2VuZzR0TFMyb3E2c3J1eHdpSXFKU01YZnVYRVJIUnlNcUtncGhZV0U0ZWZJa3dzTENBRUFJUGEydHJXRmlZZ0lURXhNbFYwdEVWTEV4NkNRaW9uSkxLcFVpTFMxTjJXWFFGeVNUeVpDU2tnS1pURllxTzNZVEVSR1ZCN2toWnVmT25aVmRDaEZScFNaU2RnRkVSRVNLcEtTa01PU3N3bEpUVTVHYW1xcnNNb2lJaUlpSXFBSmgwRWxFUk9WT2VubzZNakl5bEYwR0tWbDZlanJYWlNVaUlpSWlvaUpqMEVsRVJPVktWbFlXUi9LUklEVTFGWm1abWNvdWc0aUlpSWlJS2dBR25VUkVWSzRrSnljcnV3UXFaMUpTVXBSZEFoRVJFUkVSVlFBTU9vbUlxTnlRU3FYY1haM3lrTWxrbk1KT1JFUkVSRVNGWXRCSlJFVGxobFFxVlhZSlZFNXhZeW9pSWlJaUlpb01nMDRpSWlvWHNyS3lPSnFUOGlXVHlaQ1ZsYVhzTW9pSWlJaUlxQnhqMEVsRVJPVUNONXlod3ZCN2hJaUlpSWlJQ3NLZ2s0aUl5Z1dPMXFQQzhIdUVpSWlJaUlnS3dxQ1RpSWpLaFp5Y0hHV1hRT1VjdjBlSWlJaUlpS2dnRERxSmlLaGM0UHFjVkJoK2p4QVJFUkVSVVVFWWRCSVJVYm5BRUlzS3crOFJJaUlpSWlJcUNJTk9JaUlpSWlJaUlpSWlxdkFZZEJJUkVYMEJiOTY4d2FsVHB4QVRFMU9xL1g3cFVZN1BuajFEUUVEQUYzMG1FUkVSRVJGUlVURG9KQ0lpK2dJdVhMZ0FGeGNYaEllSGwxcWY0ZUhoR0RGaUJPN2N1U04zUGpNekUxS3B0RWdmR1JrWm4vVk1YMTlmZUhoNDRNU0pFNlgySGtSRVJFUkVSS1ZCVmRrRkVCRVJmVW1wcWFudzl2YkczMy8vRFg5L2Y0VnR0bXpaZ3NEQVFHellzQUhmZlBOTnFUejMyclZyME5iV1J1dldyZk50OCtUSkU2U21wdVo3WFUxTlRhNGVrVWlFMk5oWXpKOC9IMTVlWHNLMVgzNzVCWC8vL1hlUjZtclRwZzIyYnQwcUhHZG1aaFlZZnM2ZE94ZVBIei9HaVJNbjBMVnJWNGpGWW9YdHhHSXhKQkpKa1dvZ0lpSWlJaUlxRFF3NmlZaW9Ta2hQVDhkdnYvMEdYMTlmdkgvL0hnMGJOc3kzN2FSSmszRGp4ZzA0T0RoZzc5NjkwTlBUSzlHems1S1NjT2ZPSGRTcVZRcytQajU1cmtza0VreWFOQWxPVGs2SWlJakl0NS9xMWF2anpKa3p3ckdwcVNuV3JWdUhtVE5uWXQ2OGVmRHg4WUdabVpuUWR2TGt5UVhXdFd2WHJqem5qaHc1Z2cwYk5oVDZUdi83My8vUXMyZlBmSyszYmRzVzN0N2VoZlpEUkVSRVJFUlVXaGgwRWhGUnBiZHQyelljTzNZTWlZbUpxRkdqUnFIdE5UUTA0T2pvaU5HalIyUHo1czF3Y0hBbzBmTXZYcnlJbkp3Y0pDUWtJQ0FnQU9ucDZSQ0x4VkJUVXdNQTZPdnJZOUtrU1FBQUV4TVR6Smt6SjA4ZjI3ZHZ4L3YzNy9PY2I5bXlKUll0V29SVnExYmgzTGx6bURadEdnQkFWMWNYZ3djUExyQ3V3NGNQNTN0dCtQRGhNRFEwbER1WGxKU0VtSmdZSVV3dFNKMDZkUXB0UTBSRVJFUkVWSm9ZZEJJUlVhVVhIQnlNN094c1RKZ3dBVjI2ZE1IWXNXTUx2Y2ZDd2dLZE8zZkc2ZE9uTVg3OGVOU3RXN2ZZeno5MDZCRDA5UFR3MjIrL0lTWW1Cai85OUJOR2p4Nk42ZE9uNTJtcnE2dUx6cDA3NXpsLytQQmhoVUVuQVBUdjN4L0d4c1pvMjdadHNXdjh0MTY5ZXFGWnMyWnk1M2JzMklHVEowOWkxYXBWNk5HalI2azlpNGlJaUlpSXFEUXc2Q1Fpb2twdjNyeDUrUHJycjZHam8xUGcxUEIvR3oxNk5LNWN1WUpEaHc1aDNyeDV4WHIyelpzM0VSNGVqdUhEaDBOZFhSM1oyZGtBa08vYWxzVlZtaUZucnVUa1pPVGs1QUFBY25KeWNPellNZFNzV1JOdDI3WkZVbEpTdnZlcHFhbEJVMU96MU9zaElpSWlJaUlxQ0lOT0lpS3E5TnEzYjErcysxcTBhQUU5UFQxY3UzYXQyRUZuZkh3OGF0ZXVqYUZEaHdLQUVIU0tSS0ppOVFjQWQrL2V4ZFdyVjRYanVuWHJZdENnUWNYdUx6L1RwazNEczJmUDhwenYzYnQzZ2ZkMTdkb1ZycTZ1cFY0UEVSRVJFUkZSUVJoMEVoRVI1VU5GUlFXV2xwYTRjT0VDL3ZlLy94VnIrbnJ2M3IzUnExY3ZxS2lvQUFDa1Vpa0FsR2hIOHVmUG53dnJhMHFsVXJScDA2Wk1nczV4NDhZaE1URVJXVmxaMkxScEUycldySWt4WThZVWVsKzlldlZLdlJZaUlpSWlJcUxDTU9na0lpSXFnSVdGQlM1Y3VJRHc4UEJpQlowdlg3NlVteTZmKy9tclY2OXc1Y29WNGZ4WFgzMVY1RDZIREJtQ0lVT0dBUGk0YVZCWnlWMkg4K0RCZzhqS3lzS1VLVlBRdDI5ZkFNRGx5NWZ4NE1FRFRKbzBxVVNoN2VmWXNXTUgvdnp6enkveUxPRC9SOThDd0x0Mzc3N1ljNG1JaUlpSXFIZ1lkQklSVVlrbEppWUtId2tKQ1VoTVRFUlNVaEpTVTFPUm5wNE9xVlNhNTMvL2ZXN1hybDNLZmcyRnFsZXZEdURqRlBUaUNBNE9ocGVYVjU3eng0NGR3N0ZqeDRUalZhdFdGYS9BZkVSSFI2TkxseTRGdHBGS3BjTDcvVnZ1R3FMeDhmSDQ5ZGRmMGJScFUvend3dy9DOVpzM2IrTG8wYU1ZTTJiTUZ3czZYNzkralpTVWxDL3lySC9MSFlsTFJFUkVSRVRsRjROT0lpSXEwT3ZYcnhFWkdZbm82R2pFeHNZS1FXYnUveVltSmlxN3hES2xyNjhQQUVoSVNDalcvWDM3OWtXN2R1MkU0OTkvL3gzKy92NVl1blFwbWpScElwdzNORFRFenAwN1MxYnNKL1QwOUdCalkxTmdtNENBZ0R6bjB0TFNBUHovMVBxTkd6Y2lLU2tKVTZkT1JXaG9xTkF1Ti9oOTl1eFpubzJIZEhWMVViOSsvUkxWVDBSRVJFUkU5TGtZZEJJUkVRQWdMaTRPa1pHUmlJcUtRbVJrcFBCNWVucTZza3RUcXBLdXFWbTllblc1VVpQNzkrOEg4SEVVcklXRlJja0xWS0J4NDhhb1VhTUdKazZjV0dDN0Z5OWVRRnRiVys1Yzd2dm1ocGU1NGViYXRXc1Y5akZqeG93ODU3Ny8vdnQ4MjVlRWpZME4zcng1VStyOTV1ZlpzMmU0ZVBFaUFNRGMzUHlMUFplSWlJaUlpSXFIUVNjUlVSVVVGUldGME5CUWhJZUhJenc4SEpHUmtVaE9UaTVXWC9yNitqQTBOSVMydGpZME5UVWhrVWlLOVpHUmtWSEtiMWs2Y2tjdTVqZkYrM1BkdTNjUEFPRGw1WVg2OWVzWE9yMzhjeVVsSlFrN3hNdGtNcngrL1RyUDJxS0ppWW5RMDlQRDh1WEw4OXlmKzMyZ3BhVUZBSEJ3Y0JCR2VYN3E4T0hEQ0FrSmdadWJtOUEyVis0bzJOTFdwRWtUZE9qUW9VejZWaVE0T0ZnSU9uVjBkTDdZYzRtSWlJaUlxSGdZZEJJUlZYSXBLU2tJRFExRmFHZ29Iajkrak5EUTBNOWE1MUFzRnFOMjdkcW9XN2N1akl5TVlHUmtCRU5EUXhnWkdhRnUzYnJRME5Bb2xUckxhOUNadXdsTnpabzFTOXpYelpzMzhmcjFhL1RzMlJQMzc5L0hzbVhMNE9Qamc2Wk5tNWE0YndDNGZmczJuSnljRUJnWUNGVlZWV3pac2dVQkFRRll0MjZkTUgzZXg4Y0hodzhmaHJlM3Q4SVJwWkdSa2REWDF4ZUN2ZWJObXl0OFZuQndNQUNnVFpzMnFGYXRXcW5VVDBSRVJFUkVWQklNT29tSUtwblkyRmpjdlhzWDkrN2R3NzE3OTRxMFc3U2FtaHFNalkxaGJHeU1ldlhxQ1I4bUppWjVSdXRWTmJkdjM0YUdoc1puN1lxZUgzOS9md0RBMkxGaklaUEpNSG55WkN4Y3VCQzdkKzh1Y1pEcTcrK1BUWnMyd2RqWUdGS3BGTUhCd2RpM2J4KysvdnBydWJDeVJZc1c4UFgxeGR5NWM3Rmp4dzRZR3h2TDlSTVpHUWt6TXpNOGZmcFVHTTJveU1PSER3RUF2cjYrQ3NOdVUxTlQ5TzdkdTBUdlJFUkVSRVJFOURrWWRCSVJWWENKaVlsQ3FIbnYzajI4ZXZXcTBIc01EQXp3OWRkZkN4OW1abVlRaVVSZm9OcUtKVEV4RVk4ZlAwYTdkdTFLUEhMMXpKa3orT09QUDJCdGJZM0dqUnNEQUJ3ZEhlSGc0QUI3ZTN0NGUzc0RBRDU4K0lBclY2N2t1VCsvWGQ4VEVoSVFHUm1KMjdkdm8ydlhybGk2ZENsQ1EwT3hldlZxR0JzYnc4UERRMjZ6b08rKyt3N3o1OCtIaDRjSDVzeVpnNTA3ZHdyVDhpTWlJaEFiRzR1ZVBYc2lLaXBLQ0dZVnljek1CQUM1bmVNLzFhbFRKd2FkUkVSRVJFVDBSVEhvSkNLcWdCSVNFbkQ1OG1XRWhJVGcwYU5IaGJZM01URVJRczFtelpyQnlNam9DMVJaOFowNWN3WUE4TU1QUDVTb242aW9LS3hidHc2YW1wcVlNMmVPY0w1SGp4NTQ4T0FCRGg0OGlKQ1FFQUJBZEhRMEZpNWNxTENmZjY4VGV1dldMY1RIeDBNa0VtSFdyRmtZTldvVWJ0KytqUVVMRmtCWFZ4Y2JObXhRdUxib3NHSERFQmtaaWFOSGo4TE96ZzVlWGw3UTBOREFoUXNYQUFDZE8zZUdwYVVsZXZic21lODd1YnU3NCtqUm96aDE2aFNucmhNUkVSRVJVYm5Bb0pPSXFJSklURXpFbFN0WGNQbnlaVHg4K0JBeW1VeGhPMVZWVlRSdTNGZ0lOci81NWh0dXBQS0poZzBiNHViTm00VzJ5OGpJZ0orZkg0eU5qZEdyVjY5aVArLzU4K2VZTldzV1BuejRnRFZyMXVTWktqNTc5bXg4Ly8zM2FOdTJMWGJ1M0FsemMzT3NXTEVpVHo5dWJtNTQ4ZUtGM0xtdnZ2b0tyVnExd3VqUm85R3BVeWZjdW5VTDgrZlBoMFFpd1pZdFcyQmlZcEp2WFFzV0xNRExseTl4OCtaTnJGcTFDbloyZGpoMjdCaXFWNitPTm0zYUZQdDlpWWlJaUlpSWxJVkJKeEZST1phY25JeVFrQkNFaElUZ3dZTUh5TW5KeWROR1IwY0hYMzMxbFJCc05tblNCR3BxYWtxb3RuSTVjdVFJM3IxN0IyZG5aNGpGNG1MM0V4d2NqUGo0ZU5qYTJxSmJ0MjU1cnF1cXFxSnQyN2JDc1lhR0Jzek56Zk8wKzNUNmVTNXRiVzFzMjdZTktpb3FrRXFsY0hKeWdvYUdCalp2M3F5d2owK0p4V0s0dUxoZ3lwUXB1SDc5T254OGZCQWJHNHVwVTZkeUdRTWlJaUlpSXFxUUdIUVNFWlV6S1NrcHVIcjFLa0pDUW5EMzdsMkY0YWFXbGhZNmR1eUlidDI2b1VXTEZneW1TdG1USjAvZzdlMk5mdjM2NFQvLytVK0orcG80Y1NMYXRXdUhGaTFhRk5yMjRNR0QrVjdidEdtVHd2TXFLaW9BQUlsRUFpOHZMMlJsWlNuY1RWMlJhdFdxWWYzNjlaREpaRkJYVjhlalI0OHdjdVRJSXQxTFJFUkVSRVJVM2pEb0pDSXFKOExDd25EczJER0VoSVFnS3lzcnozVlZWVlZZV2xxaVc3ZHU2TkNoQTBkdGxxSFEwRkNNR2pVSzQ4YU5LM0ZmS2lvcVJRbzVTNE9abWRsbjMxTzNibDNoODIzYnRrRlZ0V2cvR2l4YXRBaUxGaTM2N09jUkVSRVJFUkdWRlFhZFJFUktsSldWaFpDUUVKdzhlUkpQbmp4UjJPYWJiNzVCMTY1ZDBhVkxGMmhyYTMvaENxdW1BUU1HS0xzRXBTaHF5S2tzdWFOWGlZaUlpSWlJRkNuZi82SWhJcXFrRWhJU2NPclVLUVFGQlNFK1BqN1BkVk5UVTNUdDJoWGR1M2RIalJvMWxGRGhseWNTaVJSTzB5Zkt4YUNUaUlpSWlJZ0t3cUNUaU9nTGV2VG9FVTZlUEltclY2OGlPenRiN3BwSUpFS25UcDN3MDA4L29XblRwa3FxVUhrWVlsRmh1Qll0RVJFUkVSRVZoRUVuRVZFWnk4ek14T1hMbDNIaXhBazhmLzQ4ejNVZEhSMzg4TU1QNk4rL1AycldyS21FQ3NzSFZWWFZQT0V2MGFmRVlyR3lTeUFpSWlJaW9uS01RU2NSVVJuSnlzckNtVE5uNE8vdmo3aTR1RHpYNjlXcmh3RURCcUJuejU3UTBOQlFRb1hsaTVxYUd0TFQwNVZkQnBWajNJQ0xpSWlJaUlnS3dxQ1RpS2lVNWVUazROS2xTL0R6ODhPYk4yL3lYRy9UcGcwR0Rod0lTMHRMVHRmK2hKcWFHbFJVVkNDVHlaUmRDcFZURERxSmlJaUlpS2dnRERxSmlFclJ0V3ZYc0hmdlhrUkhSOHVkVjFkWFI3ZHUzZkRUVHovQnhNUkVTZFdWZnhvYUdwQktwY291ZzhvaGlVU2k3QktJaUlpSWlLaWNZOUJKUkZRSy92NzdiK3pac3dmUG5qMlRPMjlnWUlBZmYvd1JmZnIwUWJWcTFaUlVYY1Voa1VpUW5wN09VWjBrUjBWRkJacWFtc291ZzRpSWlJaUl5amtHblVSRUpSQWFHb3FkTzNmaTRjT0hjdWQxZEhRd2ZQaHc5Ty9mbjlOdFA0T0tpZ3EwdGJXUm5KeXM3RktvSE5IUjBWRjJDVVJFUkVSRVZBRXc2Q1FpS29iNCtIaHMzYm9WVjY1Y2tUdXZxcXFLZnYzNjRlZWZmMlk0VTB4cWFtclExTlJFV2xxYXNrdWhja0JMU3d1cXF2eHhoWWlJaUlpSUNzZC9PUkFSZllhY25Cd2NQMzRjZm41K2VZSzR6cDA3WStMRWlhaFRwNDZTcXFzOEpCSUpjbkp5dUF0N0ZhZWhvUUVORFExbGwwRkVSRVJFUkJVRWcwNGlvaUo2OHVRSjFxOWZuMmVqb1NaTm1tREdqQm13c0xCUVVtV1ZrNWFXRmtRaUVVZDJWbEZhV2xvTU9ZbUlpSWlJNkxNdzZDUWlLa1JTVWhKMjd0eUo4K2ZQeTUwM01qTEMrUEhqMGJselp5VlZWdmxKSkJLSXhXS2twS1J3ZzZJcVFpUVNRVXRMaTJ2YkVoRlJwUklaR1ltb3FDaUVoWVVoUER3YzRlSGhBQUF6TXpPWW1abkIzTndjSmlZbU1EVTFWWEtsUkVRVkc0Tk9JcUo4eUdReUJBVUZ3ZGZYVjI1ekhCMGRIWXdjT1JJLy92Z2oxdzc4QXRUVTFLQ3ZyNCtNakF4SXBWSmtaMmNydXlRcUEyS3hHQktKQk9ycTZzb3VoWWlJcUZSNWVIZ2dOallXdXJxNmFOU29FUVlPSEFnek16TUFFRUxQcTFldklpVWxCVFZyMXNTOGVmT1VYREVSVWNYRmY2RVRFU2tRRVJFQkR3OFBoSVdGQ2VmVTFOVFF2MzkvakJ3NUVscGFXa3Fzcm1wU1YxZUh1cm82WkRJWk1qTXprWldWaGV6c2JHUm5aM08wWndXam9xSUNzVmdNc1ZnTVZWVlZxS21wUVVWRlJkbGxFUkVSbGFxN2QrL0MyZGtaMDZaTlE4K2VQUlcyTVRBd2dLV2xwWEI4OXV4WkRCMDZGSTZPam1qUm9zV1hLcFdJcU5KZzBFbEU5SW5VMUZUczNyMGJwMCtmUms1T2puRGUzTndjaXhjdlJ0MjZkWlZZSFFFZlE3TGMwSk9JaUlpb1BQTDM5OGU5ZS9ld2QrOWVhR3RyRi9tK1hyMTZ3Y3JLQ3M3T3pyQzB0TVN3WWNQS3NFb2lvc3BIcE93Q2lJaktpNGNQSDJMU3BFazRkZXFVRUhLcXFhbGgvUGp4MkxoeEkwTk9JaUlpb25MbTNidDN1SHIxcXR3eVE4cm03KytQdUxnNHVMcTZmbGJJbVV0WFZ4ZnU3dTU0Ky9ZdERoMDZWQVlWRWhGVlhoelJTVVJWWGs1T0R2YnQyNGREaHc3SlRZRnUyTEFobGl4WmducjE2aW14T2lJaUlpTEZqaDQ5aW80ZE84TFEwRkE0ZCtqUUlkeTdkdytyVjY4dTlINC9QeitrcEtTVXFJYWFOV3RpOE9EQkplcWpKRTZjT0lGMTY5YkJ6YzBOQXdjT1ZGb2R1ZTdldll0NzkrN0IxZFcxeEgzTm5qMGJ0cmEyYU5hc0dabzNiMTRLMVJFUlZYNE1Pb21vU252NzlpMWNYVjBSR2hvcW5CT0x4Umc1Y2lSc2JHd2dGb3VWV0IwUkVSR1JZcmR1M2NLU0pVdlFxVk1uL1BycnI4TDVKMCtlNE9qUm94ZzRjQ0RhdFd0WFlCL2UzdDZJalkwdFVSMU5temFWQ3pyajQrTmhaV1ZWb2o1UG56NHRiTmJ6cVppWUdGeTdkazN1M0tsVHB5QVdpNUdWbFlVVEowNG83SzlYcjE2UVNDUWxxcW1vbkoyZHNYZnYzbExyYjlteVpaZ3dZUUlPSHo1Y2FuMFNFVlZtRERxSnFNb0tDUW1CcDZjbnBGS3BjTTdFeEFSTGxpeEJnd1lObEZnWkVSRVJVY0UyYk5nQUFKZy9mNzdjK2ZIang4UGYzeC9lM3Q2RkJwMFhMbHlRVzVQOGMvWHQyemZQT1lsRWdva1RKeGE3VHdEUTE5ZFhlRDQ4UEJ5TEZpMkNob1lHUktML1g0Vk5YVjBkTGk0dWVkcG5aV1VoTXpNVFZsWldYeVRvOVBEd3dMUnAwd3Fjcm43bnpoM3MzYnNYRVJFUjBOYldScGN1WFRCNjlHaG9hbW9xYksrcnE0dUpFeWRpdzRZTm1EdDNibG1WVGtSVWFURG9KS0lxSnowOUhaczNiOFovLy90ZjRaeElKSUtOalExR2pod0pWVlgrMVVoRVJGU1ZmQm95ZmZvTDBQTHE2TkdqK091dnY5Q3ZYejk4L2ZYWGN0ZnExNitQQVFNR0lEQXdFUDcrL2hneFlrUysvZVFYcmhXVmlvcUt3ajRYTGx4WW9uNEw0K25waWU3ZHV3TUFqaHc1Z2dzWExzRE96ZzZtcHFaeTdYeDhmTEIrL2ZveXJTVlhaR1FrWW1Oajg5MWRIZmk0SHZ6U3BVdlJzV05IakI0OUdtL2Z2c1d1WGJ2dzh1VkxyRnk1TXQvN2V2ZnVqZURnWUx4NDhRTDE2OWN2aS9LSmlDb04vbXVlaUtxVVo4K2VZYzJhTlhqOStyVndybDY5ZWxpOGVMSENLVkpFUkVSVStSa1lHQWlmeDhURUtMR1N3cjE2OVFxclY2K0d2cjQrN08zdEZiYXh0N2ZIdFd2WDRPcnFpbSsvL1JibTV1WnkxNk9pb25EbXpKbGkxOUN6WjArbC9OeVV1NWI2cHdHcnViazVmSDE5MGJkdlg0d2RPeGFMRmkzNjRuVUJINyttdXJxNkJiWUpDQWlBc2JFeDdPM3RoUkdwV1ZsWjhQYjJ4dXZYcjJGa1pKVHZ2YnE2dW9pTWpHVFFTVVJVQ0FhZFJGUWx5R1F5SERseUJIdjI3RUYyZGphQWo2TTRCdzBhaERGanhrQk5UVTNKRlJJUkVaR3lWSzllWGZnOFBqNGVwMDZkd284Ly9xakVpaFNUU3FXWU4yOGVrcE9UNGVucGlWcTFhaWxzcDYrdkR4Y1hGMHlaTWdVVEowN0VuajE3NUVZN2hvZUhsMmlrbzRtSmlWS0N6b3lNREFDQWhvYUdjSzVWcTFZSURBekV0bTNiVUtOR2pTOWVVNjZ3c0RBMGF0U293RFpUcDA2RlZDcVZtM2FmK3k2NTc1YWZSbzBhSVN3c0RKMDdkeTU1c1VSRWxSaURUaUtxOU5MUzByQm16UnI4OWRkZndqbHRiVzBzWDc0YzMzenpqUklySXlJaW92TGcwK0FKQUxadTNZcVltQmlNSGoyNjNDeHBrNU9UZzRVTEYrTGV2WHNZT0hBZyt2VHBVMkQ3TGwyNndNN09EbTV1YnZqNTU1K3hlL2R1Tkc3Y0dBRHcvZmZmNC9idDI4V3U1VXR0N0FOODNFam83ZHUzQUNDc0p6cDkrdlE4ZjJhNTFxNWRLM3llbFpVRkFPalJvd2RVVkZSUXMyWk51YVdMU2xONGVIaWh1NzdYclZ0WCtEdzdPeHNQSHo3RXZuMzcwTHg1ODBMWGgyL1VxQkZPbmp4WktyVVNFVlZtNWVQL3RZbUl5c2o3OSsreFpNa1N2SHo1VWpoblltSUNaMmRuMUs1ZFc0bVZFUkVSVVhrbGs4a1FFQkNBMzMvL0hlM2J0NGVob1dHeCsrclNwVXVKcHh0bloyZGoyYkpsT0gvK1BOcTJiWnRuUGNmNCtIaTVVYW01Smt5WWdPVGtaR3pac2dYRGhnMkRuWjBkaGc4ZkRyRllYT0NHT2NXMVpzMmFFbTF1OUcvejVzM0Q3Tm16a1pxYUNnQTRjT0FBbmo1OWlpVkxsZ2hCNS92MzcvTWQyWHJseWhXY08zY09jK2ZPaGJhMmRvblhKQzFJZUhoNGtVZTVwcWVuWTlDZ1Fjakp5WUdlbmg2bVQ1OWU2RDI1SXpxSmlLaGdERHFKcU5KNjlPZ1JsaTlmamc4ZlBnam5yS3lzaE4wNmlZaUlpUDZ0ZXZYcWlJK1BCd0FrSnlmandvVUxKZXJQek15c1JFRm5lbm82Rml4WWdQUG56Nk5odzRiWXZIbXozTTh4dDIvZnhwZ3hZekJxMUNpRmEzYk9tVE1IbXBxYVdMOStQWnljbkhEejVrMTRlbm9DK0RoZE9pQWdvRWgxZlBYVlYyamJ0bTJCYlk0ZVBTcU1vdnkzakl3TVpHZG5ReXdXUTExZHZValBuREZqQnZyMTZ3Y0FpSTJOeGVyVnEvSHR0OTlpK1BEaEFJRGp4NDlqMjdadG1EaHhJcVpObTVabnBHbHNiQ3pPblR1SEgzLzhFVFZyMWl6U003OFVEdzhQU0tWU0hEaHdBUFBtellPYm14dWFOR21pN0xLSWlDbzhCcDFFVkNtZE8zY09HemR1RkVZVmlFUWlqQjgvSGtPR0RGRnlaVVJFUkZTZTllN2RHK25wNlRoMjdKaXlTd0VBUEhueUJGZXVYRUhUcGsyeGE5Y3V1WTJUZ0k5VHRUTXpNL1BzdnY2cHlaTW5vMW16Wmxpd1lJSGM5T3EwdERRNE96c1hxWTd4NDhjWEduVGV1blZMNGZta3BDVDA2OWNQYjkrK3hjNmRPMkZsWlZXa1orYkt6czdHa2lWTGtKYVdobW5UcGdubisvVHBnOGpJU0d6ZnZsMzQyZS9WcTFjQVBrNnZ2M2p4SWxSVVZGQ3RXclhQZWw1eG1KbVpJVHc4UE0rZmp5SWFHaHBvMnJRcEFNREN3Z0pqeDQ1RlFFQUFIQjBkODcybktHdUFFaEVSZzA0aXFtUnljbkxnNCtNanQ0YVJ0clkybGk1ZGlsYXRXaW14TWlJaUlxb0lSQ0lSSmsrZWpKRWpSeUk4UEJ4UlVWRklTRWdvZG44bG5iYmVva1VMN042OUcyWm1adERUMDVPN2R1Yk1HZHkrZlJ0V1ZsYUZicDdVc1dOSG5EOS9YdUhPNEdQSGpzWE1tVE1WM3BlV2xvWXVYYm9VL3dVQXVMcTY0dTNidHhnOWVuU2VrRE1uSnlmZjlUYUJqNk5xN2UzdEVSd2NqT0hEaCtPNzc3NFRycW1ycTJQdTNMbjQvdnZ2aFozbzE2MWJoK0RnWUtHTmpZMU5rVWVRbGtSdTBHbHBhYW53dWt3bXc2VkxsMUNuVGgyNVVGcExTd3QxNnRUQnUzZnZDdXlmUVNjUlVkRXc2Q1NpU2lNMU5SWE96czY0ZS9ldWNJN3JjUklSRVZGeGFHdHJvM256NW1qZXZMbXlTMEhyMXEzem5FdExTNE9ycXlzME5EVGc1T1FrZHkweE1URlBLQXBBWWNnSmZBd01GYlVIVU9MTm1LNWR1NGFqUjQvQzNOd2NDeGN1Rk02bnA2ZkQwZEVSeWNuSjJMeDVjNzVoNTRrVEozRCsvSG4wN3QwNzN4R1BiZHEwd1pFalJ3QUF5NWN2eDl1M2J5R1R5YUN2cjQrR0RSdVdxUDZpTWpjM3g5V3JWL085cnFLaWdvQ0FBR2hvYU1EVDAxTjQzM2Z2M2lFNk9ocGR1M1l0c1Avbno1L0QydHE2VkdzbUlxcU1HSFFTVWFYd3YvLzlEMHVYTHNYcjE2K0ZjMXlQazRpSWlDb3JiMjl2dkg3OUdyLzg4Z3RNVFUyRjgvZnYzOGZreVpPeGNPRkNEQjA2VklrVmZsd2owOTdlWGdqM1BsMURVME5EQXhvYUdqaHg0Z1JXclZxVmI0ajU4ODgvbzBhTkdvaU9qczUzdEdSaGJHeHNzSGp4NG1MZFcxUW1KaVpJU1VrcHNNMllNV1BnN095TU5Xdlc0RC8vK1E4U0VoSnc0TUFCYUdscFllVElrUVhlbTV5Y1hPak83RVJFeEtDVGlDcUJPM2Z1d01YRlJkaVJVMFZGQmVQSGoxZjZEL2RFUkVSRVplSGV2WHZZdVhNbldyWnNpU2xUcHNoZHM3Q3dRSTBhTmVEaTRvSldyVnFoY2VQR1Nxa3hKeWNIOCtmUHg3dDM3N0J5NVVwWVdGamthYk5zMlRKRVJFVEF6ODhQOWV2WHg3aHg0eFQyMWJ0M2IzaDdleU10TFEyclY2OFdScGt1WGJvVW5UdDNScTlldlFBQWx5NWRRbEJRRU56YzNLQ2lvaUk4SXlNam80emU4ditabXBxaVpzMmFPSHYyckZEUHYxbFpXV0g1OHVVNGVQQWdWcTFhQlRVMU5iUnAwd2JqeDQ5SG5UcDE4dTA3S0NnSVJrWkdKVjRHZ1lpb0ttRFFTVVFWMnZIang3Rmp4dzVoMHlHdXgwbEVSRVNWV1VwS0N1enM3Q0NSbHQ1cVF3QUFJQUJKUkVGVVNMQjI3ZG84VThzbEVnbmMzZDFoWTJPRHVYUG40c2lSSTlEVTFDeXd6Ny8rK2d2cjFxMVRlQzB6TTdOWWRYcDZldUxHalJzWU9IQWdiR3hzRkxaUlUxUERwazJiTUdUSUVMaTZ1c0xZMkJnOWUvWXNzTisrZmZzS0kwT2RuSnhnWVdHQkFRTUdBQURldkhtRG9LQWc5T3ZYVC9pNkZIV3pwZEl3Yjk0OERCMDZGRlpXVnZrdUU5QytmWHUwYjkrK3lIMG1KQ1JnejU0OU9IandZR21WU1VSVXFUSG9KS0lLeThmSEI4ZVBIeGVPcTFldmpuWHIxcUZ1M2JwS3JJcUlpSWlvN0N4WnNnUVJFUkZZczJaTnZsT1p2L25tRzh5WU1RT2JObTJDczdNelZxOWVYV0NmLy96ekQ1NDhlWkx2ZFUxTlRZVkxBY2xrc2p6bk1qSXlzSEhqUnV6Y3VSUE5temZIaWhVcjVLNm5wNmNqSXlNREdSa1pTRTlQaDFRcXhadzVjMkJuWjRkRml4Ymg0TUdEYU5La1NZSDFsbWVPam81d2RuYUd1N3Q3cWZUbjdPeGM0RzdzUkVRa2owRW5FVlU0TXBrTVc3WnN3ZW5UcDRWemRlclV3ZHExYTFHclZpMGxWa1pFUkVSVU5tSmlZdURzN0l3elo4N0EzTndjMWF0WHg1a3paNUNXbG9hMHREUklwVktrcHFZaUxTME5xYW1wK1BEaEF3RGc2TkdqNk5HakI3cDE2NVp2MytQSGo1ZmJLS2dvRWhNVEVSc2JtK2NYekY1ZVh0aTVjeWNBSUNvcUN0Ylcxc2pNekJUQ3pZS2twcVppeG93Wk9IejRNQXdNREQ2cm52S2lSWXNXc0xTMGhKZVhGMmJQbmwyaXZqWnUzQWdyS3l1NVhkcUppS2hnRERxSnFFS1J5V1JZdTNZdExsMjZKSnd6TlRYRm1qVnJvSyt2cjhUS2lJaUlpTXJPL3YzN2NlYk1HUUFmZCtDZU5tMmF3bllxS2lyUTF0YUd0clkyek16TUVCVVZCVWRIUjdSdTNSclZxMWVYYTZ1bHBZWDE2OWVqVWFOR0JUNzcvdjM3OFBEd2dKYVdGalEwTkNBU2lmRGd3UU5rWkdUazJaVit3SUFCMkxGakJ4bzBhSUJhdFdwQlIwY0h1cnE2UWszYTJ0cENQMXBhV3BCSUpKQklKTkRVMU1TSkV5ZHc1TWdSekowN0Y3LysraXZTMHRLRWQzNzQ4Q0VBSURBd0VHS3hHQUNRbloyTng0OGZJeUFnQU1ESGtha0FjT1RJRVdGWDg4ek1USVNGaFFsdCt2YnRDMjF0N2FKOTBZdHAyTEJoT0hUb0VHeHRiYkZzMmJKOHA3SG5KeUVoQWM3T3pyQ3lzc0xnd1lQTHFFb2lvc3FKUVNjUlZSZzVPVGx3ZFhYRmxTdFhoSE1XRmhaWXMyWU50TFMwbEZnWkVSRVJVZGthTzNZc0hqeDRBSE56Y3hnWkdVRlBUdy82K3ZyUTFkV0ZucDRlZEhSMG9LT2pBMjF0YldFakhnRHc4UERBOXUzYnNYSGpSaXhmdmx5dVR6VTFOZlR0MjdmUVp4c2JHK1Btelp0eVU5VjFkSFRRcTFjdlRKOCtYYTZ0dWJrNTd0eTVVK2k2b0lxMGJOa1NqeDQ5UXFOR2pTQ1R5UkFiR3l1M3hxYTZ1bnFlYWZqWHIxL0g5ZXZYNWRxc1dyVktyczJkTzNkdzU4NGRBRURIamgzTFBPZ0VQdTcwM3F4Wk0weVlNQUVUSjA1RTc5NjlpM1JmVUZBUTl1elpBMGRIUjQ3a0pDSXFCZ2FkUkZRaFpHZG53OFhGQlRkdTNCRE90V2pSQWl0WHJsUzRaaFFSRVJGUlphS3ZyeTlNQ2Y4Y00yZk9oRXdteTdNNysrZW9VYU1HUWtORGk5eStPQ0VuQUdob2FNRGYzMS9ZYktoaHc0WjQ4T0JCc2ZvcUQ1bzNiNDdEaHc5anc0WU5DQTRPaHE2dUxobzFhaVI4QUVCWVdCakN3c0x3L1BsenBLU2t3TkRRa0JzUEVSR1ZBSU5PSWlyM3NyS3lzR0xGQ3R5NmRVczRaMlZsaGNXTEYrZlphWlNJaUlpSS9wOUVJdm5zOVRlVktUZmtyRXptenAyTDZPaG9SRVZGSVN3c0RDZFBua1JZV0JnQUNLR250YlUxVEV4TVlHSmlvdVJxaVlncU5pWUVSRlN1WldabVl0bXlaYmg3OTY1d3JrZVBIcGcvZjc3Y3RDd2lJaUlpb3ZJcU44VHMzTG16c2tzaElxclVHSFFTVWJtVm5wNE9Cd2NIWWZGNUFQanh4eDh4WThZTUpWWkZSRVJFUkVSRVJPVVJnMDRpS3Bla1VpbnM3T3p3OU9sVDRkejQ4ZU14Yk5nd0pWWkZSRVJFUkVSRVJPVVZnMDRpS25leXM3UGg1T1FrRjNJdVdMQUFQWHIwVUdKVlJFUkVSRVJFUkZTZU1lZ2tvbkxIM2QwZDkrL2ZGNDd0N2UzUnBVc1hKVlpFUkVSRVJFUkVST1dkU05rRkVCRjlhdjM2OVFnSkNSR083ZXpzR0hJU0VSRVJFUkVSVWFFWWRCSlJ1YkYvLzM2Y1AzOWVPQjQzYmh5c3JhMlZXQkVSRVJFUkVSRVJWUlFNT29tb1hEaC8vano4L1B5RTR6NTkrc0RHeGthSkZSRVJFUkVSRVJGUlJjS2drNGlVN3ViTm0vRDA5QlNPTzNic2lGbXpaaW14SWlJaUlpSWlJaUtxYUJoMEVwRlMzYjkvSHk0dUxwREpaQUNBRmkxYVlQSGl4VkJSVVZGeVpVUkVSRVJFUkVSVWtURG9KQ0tsQ1E4UHg3Smx5NUNWbFFVQWFOaXdJVmF1WEFteFdLemt5b2lJaUlpSWlJaW9vbUhRU1VSSzhmcjFhOWpiMnlNOVBSMEFZR2hvQ0ZkWFYyaG9hQ2k1TWlJaUlpSWlJaUtxaUJoMEV0RVhsNUNRZ0VXTEZ1SERodzhBQUQwOVBiaTd1Nk5hdFdwS3JveUlpSWlJaUlpSUtpb0duVVQwUlNVbko4UE96ZzR4TVRFQUFFMU5UYmk1dWFGV3JWcEtyb3lJaUlpSWlJaUlLaklHblVUMHhXUmtaTURCd1FIUjBkRUFBRFUxTmJpNHVLQkJnd1pLcm95SWlJaUlpSWlJS2pvR25VVDB4Ymk1dWVIcDA2Y0FBSkZJQkNjbkp6UnIxa3pKVlJFUkVSRVJFUkZSWmNDZ2s0aStpTURBUUZ5L2ZsMDR0clcxUmR1MmJaVllFUkVSRVJFUkVSRlZKZ3c2aWFqTVBYandBRHQzN2hTT3g0MGJCMnRyYXlWV1JFUkVSRVJFUkVTVkRZTk9JaXBUc2JHeFdMbHlKWEp5Y2dBQTF0YldzTEd4VVhKVlJFUkVSRVJFUkZUWk1PZ2tvaktUbFpVRkp5Y25KQ2NuQXdEcTFhdUgrZlBuSzdrcUlpSWlJaUlpSXFxTUdIUVNVWm5adW5VcndzTENBQUFTaVFRclY2NkVtcHFha3FzaUlpSWlJaUlpb3NxSVFTY1JsWWxMbHk3aDk5OS9GNDRYTDE0TUl5TWpKVlpFUkVSRVJFUkVSSlVaZzA0aUtuWFBueitIcDZlbmNEeGt5QkMwYTlkT2lSVVJFUkVSRVJFUlVXWEhvSk9JU3RXSER4L2c1T1NFek14TUFFRFRwazB4ZnZ4NEpWZEZSRVJFUkVSRVJKVWRnMDRpS2pVNU9UbFl1WElsNHVMaUFBQjZlbnB3Y25LQ1NNUy9hb2lJaUlpSWlJaW9iREY5SUtKUzQrdnJpMy8rK1FjQUlCS0pzSHo1Y3VqcjZ5dTVLaUlpSWlJaUlpS3FDaGgwRWxHcCtQUFBQM0hreUJIaGVOS2tTV2phdEtrU0t5SWlJaUlpSWlLaXFvUkJKeEdWMklzWEw3Qm16UnJoMk1yS0NqLzk5Sk1TS3lJaUlpSWlJaUtpcW9aQkp4R1ZTRnBhR3B5Y25DQ1ZTZ0VBUmtaR1dMUm9rWktySWlJaUlpSWlJcUtxaGtFbkVaWEk1czJiOGZyMWF3Q0Fob1lHVnF4WUFRME5EU1ZYUlVSRVJFUkVSRVJWRFlOT0lpcTJQLzc0QXhjdlhoU09iVzF0VWI5K2ZTVldSRVJFUkVSRVJFUlZGWU5PSWlxVzVPUmtyRisvWGpnZU1HQUFPbmJzcU1TS2lJaUlpSWlJaUtncVk5QkpSTVhpNGVHQjVPUmtBRUNqUm8wd1pjb1VKVmRFUkVSRVJFUkVSRlVaZzA0aSttd1hMMTdFalJzM0FIeGNsM1Bac21VUWlmalhDUkVSRVJFUkVSRXBENU1KSXZvc2NYRngyTEpsaTNBOGFkSWsxSzVkVzRrVkVSRVJFUkVSRVJFeDZDU2l6K1RtNW9iVTFGUUFRTE5temRDdlh6OGxWMFJFUkVSRVJFUkV4S0NUaUQ3RDc3Ly9qdnYzN3dNQTFOVFVZR2RucCtTS2lJaUlpSWlJaUlnK1l0QkpSRVh5N3QwN2JOKytYVGllTUdFQ3A2d1RFUkVSRVJFUlVibkJvSk9JQ2lXVHllRHE2b3IwOUhRQWdJV0ZCUVlNR0tEa3FvaUlpSWlJaUlpSS9oK0RUaUlxMVBIangvSDQ4V01BZ0txcUt1enQ3YUdpb3FMa3FvaUlpSWlJaUlpSS9oK0RUaUlxME92WHI3RnIxeTdoZU96WXNUQXlNbEppUlVSRVJFUkVSRVJFZVRIb0pLSjg1ZVRrWVBYcTFjakt5Z0x3Y2NyNm9FR0RsRndWRVJFUkVSRVJFVkZlRERxSktGK0hEaDNDOCtmUEFmei9sSFdSaUg5dEVCRVJFUkVSRVZINXc4U0NpQlNLaUlpQW41K2ZjRHhxMUNoT1dTY2lJaUlpSWlLaWNvdEJKeEhsSVpQSnNIYnRXdVRrNUFBQUdqWnNpS0ZEaHlxNUtpSWlJaUlpSWlLaS9ESG9KS0k4Z29LQ0VCRVJBUUFRaVVTY3NrNUVSRVJFUkVSRTVSNlRDeUtTazV5Y0xMZkwrc2lSSTJGaVlxTEVpb2lJaUlpSWlJaUlDc2VnazRqazdONjlHeWtwS1FDQSt2WHJZL2p3NFVxdWlJaUlpSWlJaUlpb2NBdzZpVWdRRVJHQjA2ZFBBd0JVVkZSZ2IyOFBzVmlzNUtxSWlJaUlpSWlJaUFxbnF1d0NpS2o4MkxCaGcvRDV3SUVEWVdabXBzUnFpSWlJaUlncWg4aklTRVJGUlNFc0xBemg0ZUVJRHc4SEFKaVptY0hNekF6bTV1WXdNVEdCcWFtcGtpc2xJcXJZR0hRU0VRRGd2Ly85TDU0K2ZRb0EwTkhSd2FoUm81UmNFUkVSRVJGUnhlZmg0WUhZMkZqbzZ1cWlVYU5HY2dNS2NrUFBxMWV2SWlVbEJUVnIxc1M4ZWZPVVhERVJVY1hGb0pPSWtKcWFpaDA3ZGdqSFk4ZU9oWmFXbGhJcklpSWlJaUtxMk83ZXZRdG5aMmRNbXpZTlBYdjJWTmpHd01BQWxwYVd3dkhaczJjeGRPaFFPRG82b2tXTEZsK3FWQ0tpU29OcmRCSVIvUHo4a0pTVUJBQXdNVEZCbno1OWxGd1JFUkVSRVgwSkZ5NWNnTCsvZjVIYUJnUUVZUC8rL1FDQXhNUkVoVzFldjM2Tm8wZVA0djM3OTZWV0l3RElaTEpTN2Ercytmdjc0K0RCZzlpN2QyKytJYWNpdlhyMXdxNWR1K0RuNTRlQWdJQXlySkNJcUhMaWlFNmlLdTdGaXhjNGNlS0VjRHhyMWl5SVJQd2RDQkVSRVZGNTVPUGpneDA3ZHNEWDF4Zk5temNIQUJ3K2ZCZ3BLU2xGdXQvUTBCQzllL2NXamsrZE9vV0hEeDlpeElnUmhkNTc0c1FKSkNjbm8yUEhqaGcwYUJBbVRacUU2ZE9uUTBWRlJXZ1RGQlFFTnpjMytQcjZvbGF0V3AvNWRvbzlmLzRjdi96eUMxYXNXQ0UzK2pFek14UFoyZGxGNmtNa0VrRmRYYjFVNmltTXY3OC80dUxpNE9ycVdxejdkWFYxNGU3dURpOHZMeHc2ZEFnMk5qYWxYQ0VSVWVYRm9KT29pdHV3WVFOeWNuSUFBTzNhdFJOK1lDWWlJaUtpOGtVcWxXTDM3dDM0OE9FRFhGeGNzRy9mUHFpcnE4UEx5d3R2Mzc0dFVoOXQyclNSQ3pvL1IrNHZ3MDFOVFRGbnpoeTR1YmtoT2pwYUx0QUxEZzZHam80T3Z2MzIyM3o3ZWZUb0VWSlRVL085cnFhbWhwWXRXOG85TnlZbUJsT21USUd2cjY5d2JkS2tTYmh4NDBhUmFtL1hyaDMyN2R0WHBMWWxjZmZ1WGR5N2Q2L1lJZWVuWnMrZURWdGJXelJyMW93L294TVJGUkdEVHFJcUxDUWtCSThlUFFJQWlNVmlUSjA2VmNrVkVSRVJFVkYrOXUzYmg2U2tKR3pjdUJHMnRyWndkbmFHczdNelFrSkM4clR0MmJNbjlQWDFjZmp3NFZKNy9xY2pOOGVORzRkNjllckJ3TUJBT0plWW1JaGJ0MjZoZHUzYTJMaHhZNTc3TlRVMU1YUG1UTmphMnVMNTgrZjVQcWRHalJxNGZ2MjZjR3htWm9hdFc3ZGk3Tml4bURKbEN2YnYzdzl6YzNPaDdlelpzd3VzMjl2YnU4anZXRkxPenM3WXUzZHZxZlczYk5reVRKZ3dvVlQvSEltSUtqTUduVVJWVkhwNk9yWnQyeVljOSsvZkgzWHIxbFZpUlVSRVJFVEs4ZWttakdscGFVcXNKSC94OGZIWXZuMDdoZzRkaXQ2OWV5TXVMZzRyVnF4QXMyYk44a3c3VDBsSlFYUjBORHAxNnZUWnorbmJ0eTlldlhxbDhGcDZlanBrTWhsYXRXb2xkOTdZMkJpblQ1L0cyYk5ua1oyZGpmajRlT3pidHc5U3FSU3FxcXBRVTFNREFGU3ZYaDB6Wjg0RUFEUnMyQkIyZG5aNW5yRnAweWFGbzFQYnRHa0RKeWNuT0RnNDRMZmZmc1BjdVhNQkFOV3FWU3QwMnIyZm4xL2hMMTRLUER3OE1HM2FOR2hyYStmYjVzNmRPOWkvZno4aUl5T2hxcXFLSmsyYVlPTEVpVEF4TVZIWVhsZFhGeE1uVHNTR0RSdUVkeVlpb3Z3eDZDU3FvZzRjT0lENCtIZ0FnSTZPRGthTkdxWGtpb2lJaUlpVW8ySERoc0xuNGVIaFNxd2tmMjV1YnNqSXlNRDA2ZE9Sa1pHQmtTTkg0dkxseTNCeGNZR0ZoUVdxVmF1R3JLd3NBTUN6Wjg4QUFQcjYrbmo4K0xIUWgwUWlrWHRYUlVhTUdDRnNVdmx2cDArZlJreE1ETWFPSFN0M3ZscTFhZ0NBdlh2M29ucjE2Z2dKQ2NINzkrL1JyVnMzVEpvMENmUG16Y3ZUVjdWcTFkQzFhOWM4NS8zOC9QS2RoajlreUJEVXIxOGY3ZHUzTC9BZGxDRXlNaEt4c2JFRmJqeDA3OTQ5T0RnNG9IMzc5bGk0Y0NIUzA5Tng2TkFoL1BMTEwvRHk4a0s5ZXZVVTN0ZTdkMjhFQndmanhZc1hxRisvZmxtOUFoRlJwY0NnazZnS1NraEl3TkdqUjRYanNXUEh5bzFrSUNJaUlxcEtjcWRCQThEOSsvY1JGUldGQmcwYUtMRWllZGV1WFVOZ1lDQ21UWnNHSHg4ZlJFUkV3TmZYRnk0dUx1amZ2ejlldkhnQmQzZDN4TWJHeXQzbjdlMHROMjM3NjYrL3hyRmp4NUNVbENRc1dSUVJFWUhVMUZSaFZLU25weWNNRFEwVjF2SHMyVE9rcGFWaHhvd1pDbXQ4OXV3WnhvMGJCM1YxZFNGMEZZdkZwZkkxeUZVZVEwNEFpSXFLZ3E2dWJvRnREaDQ4aUFZTkdzRFIwVkZZNzdSbHk1WVlNMllNZnZ2dE4weWJOaTNmZTNWMWRSRVpHY21nazRpb0VBdzZpYXFnM2J0M0N6dFVtcGlZb0YrL2ZrcXVpSWlJaUVoNWRIUjAwSzFiTjF5OGVCRTVPVGx3YzNQRHFsV3JVTDE2ZFdXWGh2ZnYzOFBXMWhhbXBxYVlQbjA2ZnYvOWQremZ2eCtYTDE5R2x5NWRFQlFVQkgxOWZiaTd1Nk4zNzk0WVAzNjh3bjdXcjErUDVPUmtBQjgzOThsOXQxZXZYa0VxbFFySFNVbEp3cXlmWEZwYVdtalFvQUUwTlRXUmtaRWhuRTlMUzROTUpvT1dsaGJpNHVKZ2FHaUluMy8rR1FDRW56VkxFblQrL2ZmZnVIVHBrbkJjcjE0OURCOCt2Tmo5bGFXd3NEQTBhdFNvd0RZdFc3WkU3ZHExaFpBVCtEanFWazlQTDgvWC9OOGFOV3FFc0xBd2RPN2N1VlRxSlNLcXJCaDBFbFV4TDErK3hMbHo1NFRqV2JObUtiRWFJaUlpb3ZKaHhvd1p1SFBuRHVMajR4RVJFWUZKa3laaDhPREJhTml3WVlGckxoYW1RWU1HME5QVEsvYjkvL3p6RDJKalkrSHA2UW1KUklJQkF3WmcyN1p0Y0hkM1I2ZE9uYUN2cnkrME5UQXdFTmJQbkRwMUtpUVNpYkFwa0w2K3ZoQjA2dWpvQ0NNOTU4NmRpNGNQSHdySC92NytXTDU4dVZ3TkhUcDB3SjQ5ZXlDUlNPUjJTejkyN0JnOFBUMXg1TWdSL1BqamoralhyNSt3WVZIdVdxY1NpYVRZNy83a3lSTmhmVTJwVklwdnYvMjIzQWFkNGVIaEdEaHdZSUZ0Rk5YKy9QbHp4TVRFd01MQ29zQjdHelZxaEpNblQ1YW9SaUtpcW9CQkoxRVZzMnZYTHNoa01nQkF1M2J0MEx4NWN5VlhSRVJFUktSODJ0cmFXTFJvRVpZdlg0NzA5SFNrcHFaaTM3NTlKZTdYMGRFUlZsWld4YjYvYTlldTJMeDVzekJsV3l3V1kvNzgrZERRMENod3RHUlNVcEl3ZmZ4emlVUWluRDkvSGdDd1lzVUtZUlJudFdyVmtKS1NncHljSEloRUlody9maHdHQmdabzBLQUJvcU9qRVJZV0p2U1J1NnY2aXhjdjVFWmxmdlBOTjBXdVkrVElrUmc1Y2lTQWo1c2tsV2ZoNGVFd016UDdySHVTazVQaDRlRUJRME5EOU9uVHA4QzJ1U002aVlpb1lBdzZpYXFRME5CUS9QSEhId0ErL3BDY3V6WVRFUkVSRVFHdFdyV0NqNDhQWEZ4Y2hLQ3VQRWhKU1lHUGowK2U4MCtmUG9XMnRuYVpiQ3FadXpIT3A5UFZjMGVtSmlVbElTNHVEdmZ2MzRlOXZUMVVWRlJ3L3Z4NXVMdTc1K25IMzk4Zi92Nyt3dkdHRFJ0S3RjNklpSWc4dThEL20xUXFoWUdCUWFrK3Q2VGk0K1BoNk9pSStQaDR1THU3UTFOVFU5a2xFUkZWQ2d3NmlhcVE3ZHUzQzUvMzc5OGZkZXZXVldJMVJFUkVST1ZQblRwMTRPWGxoVC8rK0FQaDRlR0lpb3BDUWtKQ3Nmc3J5YlQxWE1lT0hjUDkrL2Z6bkpkS3BhaFJvNGJDb0RNckt3dHFhbW9sZnZhbmN0ZnhqSXVMZzYrdkwzUjFkVEYwNkZBQXdFOC8vU1EzY3ZYRWlSUHc5ZlhGNnRXcjBheFpNK0c4c2JFeE5tL2VYS28xalJrenBzQTJwVEV5dHpCbVptWUlEdzh2VXFBYUVSR0I1Y3VYUTBWRkJldldyY3QzdC9WUEZXVU5VQ0lpWXRCSlZHWDgrZWVmZVB6NE1ZQ1Bvem5MNGpmL1JFUkVSSlhGZDk5OWgrKysrMDdaWlFBQTl1N2RtK2RjY25JeXVuVHBrdTh1NUI4K2ZJQ3BxV214bmllVHlYRHMyREVBSHpjcjB0SFJBUUJoTi9hN2QrOGlNREFRa3laTkVxNFpHQmpJaFh5N2R1MENBQ1FrSk9DcnI3NHFWaDJGYWRLa0NXcldyS2x3Ri9oUFJVWkdDbldXbGR5ZzA5TFNzc0IyOSs3ZHc4cVZLMUd2WGowc1g3Njh5QnRlTWVna0lpb2FCcDFFVlVCT1RvN2NhTTYrZmZ0Q1MwdExpUlVSRVJFUlVVa0VCQVFnT1RrWlU2Wk15WE10T3pzYkwxKytSUGZ1M1l2VnQwd213K3JWcXdGODNGUW9ON3d6TWpJQ0FIaDRlRUJUVXpQZkhkNEI0UGJ0MndDQXRXdlh3dFRVdE5pMTVDY3hNUkZMbGl3UjZuMzE2bFdla1pFSkNRbkNqdlJsemR6Y0hGZXZYaTJ3emJObnorRGs1SVRXclZ0ajhlTEZVRmRYTDNML3o1OC9oN1cxZFVuTEpDS3E5RVRLTG9DSXl0N0ZpeGZ4NnRVckFJQ2FtbHE1M2EyU2lJaUlpQlM3ZWZNbWR1L2VEUUJJVDAvSG5qMTdZRzF0amFaTm0rWnBlL3YyYldSbVpuN1dwcE9wcWFrSURBeEU2OWF0NGVEZ2dGdTNidUhXclZzSUNnb1NkbUd2WDc4K0pCSUpZbUppTUhQbXpIeW41Vis3ZGcwdlg3NUUzNzU5WVdob2lBVUxGdURodzRmRmVHdkYvdnJyTC9UdjMxL1liTW5Ed3dOOSsvYkY5ZXZYaFRZYk4yNUV6NTQ5RVJvYVdtclBMWWlKaVFsU1VsTHl2UzZUeWVEcDZZbXNyQ3cwYmRvVXAwK2ZSbUJnb1BCeDQ4YU5BdnRQVGs1R2d3WU5TcnRzSXFKS2h5TTZpU3E1ckt3czRZZGlBQmc0Y0dDUnA4Z1FFUkVSVWZsdytQQmhuRHAxQ25YcTFNRzdkKy93NXMwYmVIbDVDZGUvLy81N0lmUThjT0FBQU9EbzBhUG8wS0VEOVBYMThkMTMzeUUrUGw2dXo1eWNIS1NscGVIdDI3Zm8xS2tUVWxKU2NPUEdEYmsxTDdXMHRQRFBQLzlBTEJiRHdNQUFXbHBhME5UVUZKWkJDZ3dNeE9uVHArSHU3aTVNWGMvOTJYUHExS25JeWNuQmlCRWpNSDM2ZEJ3OWVoUzFhdFVxMGRkaDkrN2RjSGQzUi8zNjlTR1ZTbkh1M0RuczJMRURMVnUyUk92V3JZVjJiZHEwd2JadDJ6QnAwaVQ0Ky91amZ2MzZKWHB1WVV4TlRWR3paazJjUFhzV3ZYcjF5blA5MWF0WGlJaUlFTjdoMzc3OTlsdDA2TkJCWWQ5QlFVRXdNaklxODNjZ0lxb01HSFFTVlhLblRwMUNiR3dzQUVCRFF3TTJOalpLcm9pSWlJaUlQcGV6c3pPZVBYc0dlM3Q3U0NRU2RPL2VIUzFhdEJDdXU3cTZBZ0RPblR1SDMzLy9IYTFhdGNJZmYveUJ3WU1Idzh2TEN5TkdqQkRhdm52M0R0N2Uzamg3OWl6aTR1SWdFb25Rb1VNSGRPM2FGWGZ1M01Iang0L3g4T0ZEUEh6NEVHL2V2QUVBdUxtNTRiLy8vUy9pNHVJQUFERXhNVEEwTkVSQ1FnS3VYTGtDa2VqalpNRlRwMDRoSkNRRS8vblBmOUNrU1JNQXdKbzFhekIzN2x6TW5qMWJXRzgwS1NrSmx5NWR5dk9ldWYzL1czeDhQTUxEdy9Ibm4zK2lWNjllV0wxNk5mNzU1eDg0T2pyQ3hNUUUyN1p0azl1NXZIUG56bkJ3Y0lDenN6TW1UcHlJZ3djUGx2bk82L1BtemNQUW9VTmhaV1VGWFYxZHVXdjE2dFZEVUZEUVovZVprSkNBUFh2MjRPREJnNlZWSmhGUnBjYWdrNmdTazBxbHdtLzBBV0RvMEtIUTF0WldZa1ZFUkVSRVZCeWFtcHJ3OXZiR29FR0RrSkNRb0hCOXpETm56c0RPemc2bXBxYll1WE1uUWtORE1XdldMQXdmUGh3dUxpN28zNzgvZ0k4emZ2ejkvV0ZrWklUWnMyZGp5SkFoTURRMHhLQkJnNFFwNXZYcTFZT2xwU1dhTjIrT2xpMWI0dkxseXpoLy9qeCsrT0VIQkFVRklUQXdFTk9uVDBkc2JDeDBkWFdocjYrUGlJZ0lyRnk1RWxwYVdsaTBhSkZRMXc4Ly9JQTdkKzVnejU0OXVIRGhBb0NQTzQ5UG16Wk40YnZXcUZGRDd2akdqUnVJalkyRldDekdva1dMTUhIaVJQejU1NStZTm0wYXFsV3JoaDA3ZGlnTU1VZU5Hb1d3c0RBY09IQUFzMmJOZ3Erdkx6UTBOSXIzQjFCRWpvNk9jSFoyTHJWMVFaMmRuZUhvNkZncWZSRVJWUVVNT29rcXNVT0hEaUU1T1JrQW9LT2pnOEdEQnl1NUlpSWlJaUlxTG1Oalk2eGV2Um96WnN6QTVzMmJzV3ZYTG9qRllzVEV4R0R0MnJVNGZ2dzRURTFONGV2ckMxMWRYWHo3N2JjSUNBakFsQ2xUWUd0cmk0aUlDTXlaTXdkMTY5YkZybDI3OE4xMzN3a2pNUUZnMGFKRlNFeE1SSnMyYmVTbW1PL2V2UnRidDI1RjE2NWRzWDc5ZXNURXhHRDM3dDBZTm13WXdzUEQwYkJoUXp4OStoVGp4bzFEVWxJU05tM2FsR2VhOWFKRmk5QzllM2UwYjk4ZW16ZHZScE1tVGJCdTNibzg3K2prNUlTb3FDaTVjODJiTjRlbHBTVW1UNTRNYTJ0cjNMaHhBMU9uVG9XbXBpYjI3TmxUNE83eVM1Y3VSWFIwTks1ZXZRb0hCd2VGenl4TkxWcTBnS1dsSmJ5OHZEQjc5dXdTOWJWeDQwWllXVm5oNjYrL0xxWHFpSWdxUDI1R1JGUkpKU2NuNDlpeFk4S3hqWTBOSkJLSkVpc2lJaUlpb3BMcTNyMDdSbzRjaVJzM2JpQXdNQkFYTGx4QTkrN2RjZno0Y2Z6d3d3ODRkT2dRNnRhdEs3UnYwS0FCOXUvZkR3c0xDM2g3ZThQSHh3Y0EwTEZqUjdtUUV3QTZkT2lBWHIxNnlZV2NXN1pzd1pvMWE5Q3laVXVzVzdjT0lwRUlEZzRPU0U1T3h0Q2hRM0g1OG1VMGI5NGM1OCtmUjF4Y0hKeWNuQlN1VWFtcXFvcjI3ZHNMeHhLSkJCWVdGbmsrdExTMDh0eXJyYTBOUHo4L1dGdGJReXFWd3RiV0ZoS0pCTHQzNzRhRmhVV0JYeSt4V0F4UFQwK1ltNXZqOHVYTENBOFBMOW9YdWdTR0RSdUcyclZydzliV0ZoOCtmUGpzK3hNU0VyQmd3UUxVcTFlUEF4V0lpRDZUaWt3bWt5bTdDQ0lxZmZ2Mzc0ZWZueDhBUUY5ZkgzdjI3SUc2dXJxU3F5SWlxamlDZzRQaDV1WUdBT2pTcFF2czdlMlZYQkVSMFVkU3FSUm56cHpCd0lFRGtabVpDUWNIQi9UcDB3ZlcxdGI1M3BPUWtBQlBUMC9ZMnRwQ1IwZW55TS9hdjM4L3pwMDdoeTFidHNqZEZ4d2NER2RuWitUazVNRFgxL2YvMkx2djZDaXJ0WTNEOTZTSGtFQVNRRUlMQ0pFdVJacW9kQWxGaWtnVFVmRURCQXZsQ0NLS29JQ0FJQWRwSWg1VU9xS0FCdEZERXd4SUw5S2xKZlFTQkFJSnBFenE5MGRPWGpQTUpFeUFNQW44cnJYT1dtL2Q4MHpBSTk3c3ZSOEZCZ1pxNzk2OUZnMkJja3BZV0pnU0V4TlZzV0pGdTk4NWQrNmNVbE5UNzJ0RG53TUhEbWpVcUZIcTJiT25XclJvWWRjN0sxZXUxTnk1Y3pWOCtIQm1jZ0xBSFNEb0JCNUFack5aTDczMGttSmlZaVJKYjc3NXB0cTBhZVBncWdBZ2J5SG9CQURjQzVNblQxWkVSSVM4dmIxVnRteFo0MytTRkI0ZXJ2RHdjSVdGaFNrbUprWkZpeGJWZ0FFREhGd3hBT1JkN05FSlBJQisrZVVYSStRc1ZLaVFXclpzNmVDS0FBQUFnSWZUd0lFRGRlYk1HWjArZlZyaDRlSDYrZWVmRlI0ZUxrbEc2Tm1vVVNPVktsVktwVXFWY25DMUFKQzNFWFFDRDVqRXhFVDk4TU1QeHZuTEw3OHNGeGYrVVFjQUFBQWNKVDNFZk9hWlp4eGRDZ0E4MEdoR0JEeGcxcXhabytqb2FFbVNuNStmbWpWcjV1Q0tBQUFBQUFBQWNoNUJKL0FBU1VsSnNaak4yYVZMRjZ0dW1nQUFBQUFBQUE4aUVoRGdBUklhR3FxLy8vNWJrcFEvZjM0RkJ3Yzd1Q0lBQUFBQUFJRDdnNkFUZUVDa3BxWnE0Y0tGeG5uNzl1M2w3dTd1d0lvQUFBQUFBQUR1SDRKTzRBR3hkZXRXWGJod1FaTGs1dWFtZHUzYU9iZ2lBQUFBQUFDQSs0ZWdFM2hBTEZxMHlEaHUxYXFWOHVmUDc4QnFBQUFBQUFBQTdpK0NUdUFCc0dmUEhvV0hoMHVTbkp5YzFMRmpSd2RYQkFBQUFBQUFjSDhSZEFJUGdNV0xGeHZIalJzM2xyL1NYR0g1QUFBZ0FFbEVRVlMvdndPckFRQUFBQUFBdVA4SU9vRThMaXdzVFB2Mzd6Zk91M2J0NnNCcUFBQUFBQUFBSElPZ0U4ampGaXhZWUJ6WHJWdFhKVXFVY0dBMUFBQUFBQUFBamtIUUNlUmhGeTllMVBidDI0M3pUcDA2T2JBYUFBQUFBQUFBeHlIb0JQS3drSkFRNHpnb0tFaVZLMWQyWURVQUFBQUFBQUNPUTlBSjVGRm1zMW1yVjY4MnpydDE2K2JBYWdBQUFBQUFBQnlMb0JQSW8xYXZYaTJ6MlN4SktsNjh1T3JXcmV2Z2lnQUFBQUFBQUJ5SG9CUElvMzc2NlNmaitJVVhYcERKWkhKZ05RQUFBQUFBQUk1RjBBbmtRYnQzNzFaRVJJUWtLVisrZkdyV3JKbURLd0lBQUFBQUFIQXNnazRnRDFxeFlvVngzTHg1YzdtNnVqcXdHZ0FBQUFBQUFNY2o2QVR5bUN0WHJtajc5dTNHZWR1MmJSMVlEUUFBQUFBQVFPNUEwQW5rTVJuMzVxeFpzNllDQWdJY1dBMEFBQUFBQUVEdVFOQUo1Q0ZtczFrclY2NDB6dHUwYWVQQWFnQUFBQUFBQUhJUGdrNGdEMW0zYnAzaTR1SWtTWVVLRlZLZE9uVWNYQkVBQUFBQUFFRHVRTkFKNUNFaElTSEdjWnMyYmVUa3hEL0NBQUFBQUFBQUVrRW5rR2ZzMzc5Zlo4K2VsU1M1dXJxcVpjdVdEcTRJQUFBQUFBQWc5eURvQlBLSTVjdVhHOGNOR2pTUXQ3ZTNBNnNCQUFBQUFBRElYUWc2Z1R6Z3lwVXIycnAxcTNGT0V5SUFBQUFBQUFCTEJKMUFIckJpeFFxbHBxWktrc3FXTGF2eTVjczd1Q0lBQUFBQUFJRGNoYUFUeU9WU1VsSzBhdFVxNDd4ZHUzWU9yQVlBQUFBQUFDQjNJdWdFY3JudDI3Y3JPanBha3BRdlh6NDFhdFRJd1JVQkFBQUFBQURrUGdTZFFDNjNaczBhNDdoNTgrWnlkWFYxWURVQUFBQUFBQUM1RTBFbmtJdEZSVVZwKy9idHhubnIxcTBkV0EwQUFBQUFBRUR1UmRBSjVHSnIxNjQxbWhBRkJRV3BSSWtTRHE0SUFBQUFBQUFnZHlMb0JIS3hqRTJJbWpkdjdzQktBQUFBQUFBQWNqZUNUaUNYT25Ma2lNNmZQeTlKY25WMVZiTm16UnhjRVFBQUFBQUFRTzVGMEFua1VtdlhyaldPbjM3NmFYbDRlRGl3R2dBQUFBQUFnTnlOb0JQSWhSSVRFN1Z1M1Ryam5HWHJBQUFBQUFBQVdTUG9CSEtoUC83NFEyYXpXWkpVcEVnUlZhdFd6Y0VWQVFBQUFBQUE1RzRFblVBdWxISFpldlBteldVeW1SeFlEUUFBQUFBQVFPNUgwQW5rTXBHUmtkcTdkNjl4M3JKbFN3ZFdBd0FBQUFBQWtEY1FkQUs1ek1xVks0M2pHalZxeU0vUHo0SFZBQUFBQUFBQTVBMEVuVUF1a3BxYXFsOS8vZFU0RHc0T2RtQTFBQUFBQUFBQWVRZEJKNUNMN051M1Q5ZXVYWk1rNWN1WFQwODk5WlNES3dJQUFBQUFBTWdiQ0RxQlhHVE5talhHY1pNbVRlVGk0dUxBYWdBQUFBQUFBUElPZ2s0Z2x6Q2J6ZHF5Wll0eDNxSkZDd2RXQXdBQUFBQUFrTGNRZEFLNXhJNGRPMlEybXlWSnBVcVZVdG15WlIxY0VRQUFBQUFBUU41QjBBbmtFbi84OFlkeDNLQkJBd2RXQWdBQUFBQUFrUGNRZEFLNWdObHMxdmJ0MjQzenhvMGJPN0FhQUFBQUFBQ0F2SWVnRThnRmR1ellvWVNFQkVsU1lHQ2dpaFVyNXVDS0FBQUFBQUFBOGhhQ1RpQVh5TGhzL1psbm5uRmdKUUFBQUFBQUFIa1RRU2ZnWUN4YkJ3QUFBQUFBdUhzRW5ZQ0RaVnkyWHFwVUtaYXRBd0FBQUFBQTNBR0NUc0RCNkxZT0FNaE4wdi95N1Y2NmVQR2lsaTFicHN1WEw5L1RjVk5UVSsvcGVMZHo5T2hSTFZpd0lOdnZKU2NuMy9hWnhNUkV6Wmt6Unp0MjdMaVQwdXlXa0pDZ3k1Y3Y1OGl2TXdBQWdLTzVPTG9BNEdIR3NuVUFRRzZ5Zi85K3Zmbm1teG94WW9TYU4yOHVLZTNmVmRIUjBka2V5OG5KU2Y3Ky9wS2tsU3RYYXZ6NDhabzllN1lLRnk1OFQyb05Dd3ZUZ0FFRE5ITGtTTldxVmN1NG5waVlhRmV3bUY2am01dWIzWi81NVpkZmF1WEtsWEozZDFlblRwMXUrM3hjWEp3R0R4NnMvUG56YS96NDhWYjNKMDZjcU5xMWE2dGh3NFpLU0VqUXVISGo5TW9ycjZoT25UcVpqbm44K0hGZHZIalJybnJyMWF0bjlmMzI3Tm1qVjE1NVJmUG16VlBkdW5YdEdnY0FBQ0N2SU9nRUhJaGw2d0NBT3pWa3lCQ3RYTG55cnNlcFZhdVdacytlTFVrcVVLQ0F2THk4MUs5ZlAvWHYzMTl2dmZXV05tN2NxTGZmZmp2YjR4WXNXTkQ0eTd6UTBGRGx6NTlmdFd2WHp2VDV2Lzc2UzdHeHNabmVkM1YxVmJWcTFZeHpKeWNuWGJseVJhKy8vcnBtejU1dDNPdlZxNWUyYmR0bVY0MTE2dFRSL1BuempmUEV4TVFzWnpxKy8vNzdPbmp3b0pZc1dhTGc0R0E1T3p2YmZNN1oyVmtlSGg3eTlQU1VrNU9UUWtKQ1ZMMTZkYjM0NG92R00wZVBIdFdzV2JQazV1YW1oZzBiMmxXdkpNMlpNMGRMbHk2MTY5bE5telpwMDZaTkdqbHlwTmF0VzJjRXp3QUFBQThxZ2s3QWdWaTJEZ0M0VTFXcVZMRUk1YUtqbzdWNTgyYVZMMTllano3NnFOWHpjWEZ4Q2cwTlZlblNwVld4WWtYamVybHk1WXpqd01CQUxWNjhXTDE2OWRMVXFWTmxNcGtVRkJRa1NYcnZ2ZmRVc21SSml6R25UNSt1OFBCd1RaZ3dRYTZ1cmhiMzBtY1NSa1ZGYWRldVhTcFNwSWltVEpsaVZaZW5wNmZlZXVzdHZmdnV1d29MQzh2MCsvcjcrMnZMbGkzRythT1BQcW92di94U3I3NzZxbDUvL1hVdFhMalErQzcrL3Y3cTE2OWZwbU5KMG93Wk02eXVMVnk0VU9QR2pjdnlQVWs2ZS9ac2xxRnR2WHIxTkhmdVhFblM2TkdqdFdmUEhvMGRPMWJWcWxWVHBVcVZKRW5yMTYrWEpEMzc3TE8zL2J5TVB2amdBdzBhTkVocjE2N1ZpQkVqdEhEaFF1UFhlK1RJa1VZUUswbSt2cjVLVEV4VVhGeWNVbEpTc3ZVNUFBQUFlUkZCSitBZ0xGc0hnTnd0WTNCbjcxTG8rK21WVjE3Uks2KzhZcHdmT0hCQW16ZHZWdXZXcmRXblR4K3I1OCtkTzZmUTBGQTFhTkJBdzRZTnkzUmNYMTlmelprelIrUEdqVlBYcmwyMWUvZHVTVkx0MnJWVnRXcFY0N21vcUNpZE9IRkNIVHAwVUt0V3JUSWRiL1hxMVVwT1R0YTFhOWMwZi81OHhjZkh5OFhGeGZqNSt2cjY2cTIzM3BJa2xTbFRSdSs5OTU3VkdGT25UdFdsUzVlc3J0ZXNXVk1mZmZTUmhnMGJwbDkrK1VVREJ3NlVKUG40K0ZqTW5yUWxxNzAyZS9Ub29ZQ0FBSXRyVVZGUnVuejVza1V3bkptTTd4WXNXRkNqUm8zU0cyKzhvYUZEaDJyNTh1VXltVXhhdDI2ZEpGblZ1V2pSSWlPb1RGZW9VQ0g5OXR0dmtpUXZMeS9qZjFMYUxGdy9QejlKYWI5bm5aeWNqSE1BQUlDSERVRW40Q0FzV3dlQTNLMVVxVkxHOFprelp4eFl5ZjNuN2UydHNXUEhXbDJQajQ4M211WHMyclZMQ1FrSnFsQ2hnalp1M0dqeFhMbHk1WXgvcjgyYk4wKyt2cjdhdUhHakxsKytyQ1pObXFoWHIxNzYxNy8rWlRXK2o0K1B6Yi80VzdCZ2djMmdVNUk2ZHV5b2tpVkwzdFA5SnA5NzdqbUxVRmVTcGsyYnBpVkxsbWp5NU1scTJiSmx0c1pyMHFTSkJnNGNxT0RnWUpsTUp1M2F0VXNIRGh4UWNIQ3dLbGV1TENsdDJmeTBhZFAwK09PUHExR2pSaGJ2cDRlYXRwaE1wbXpWQWdBQThDQWo2QVFjaEdYckFKQzdsU3haVXU3dTdqS2J6VHB6NW96T25EbGpFWDQrYU14bXN6Nzg4RU4xNzk3ZFlpL01qSzVjdWFMZXZYdGJYQnM1Y3FUVmM4T0hEMWYzN3QyMWVmTm1IVDkrWEQxNjlKQ2JtNXVTa3BJa0tkTzlMZTlVVGpUVnVYbnpwakdUTnlVbFJZc1hMMWFSSWtWVXQyNWRSVVZGWmZxZW01dWJQRDA5cmE2LzhjWWJ4dkhNbVRQbDR1S2lFU05HcUZDaFFwS2ttSmdZVFpzMlRWV3FWTEU1STFkS0M1ZTNidDBxU1RwMjdKaWt0T1gyNlRNNGp4NDlxcWlvS0UyYk5rMlNyR2FsQWdBQVBPZ0lPZ0VIWU5rNkFPUU5yVnExMGs4Ly9TUkptalJwa2laTW1KQ3RMdDE1eWNtVEo3Vmh3d2I5OTcvLzFidnZ2cXNlUFhwayt1eW9VYU5zN2kwWkZ4ZW5KazJhR09lUmtaRXFXclNvWG5ycEpVbi9iQUZ3TjBIbjd0Mjc5ZnZ2dnh2bkpVcVVVTmV1WGU5NHZNeTg5TkpMT25Ma2lOWDFKNTk4TXN2M2dvT0ROWFhxVk4yOGVWTW5UNTQwcm50NWVlblJSeDlWZEhTMGpoOC9ybmJ0MmhraHA3M0N3OFAxNjYrL1NwS3VYNzh1U2RxeVpZc3hxL1B5NWN1S2o0ODNucWxjdVRLZDFRRUF3RU9Gb0JOd0FKYXRBMERlOE9xcnIrcVBQLzdRbFN0WGRQVG9VYjN4eGh0NjQ0MDNWTFpzV2ZuNitqcTZ2SHVxUW9VS1dySmtpZDU4ODAyTkd6ZE9lL2Z1MVlRSkUydytteTlmUHZuNCtGaGRkM0d4L0tObG16WnQ5Tnh6enhsQlhGeGNuQ1RKdzhQamp1czhldlNvc2I5bWZIeThhdGV1blNOQlo5KytmWFg5K25VbEpTVnAvUGp4S2x5NHNGNS8vZlhidnBjKzYzZi8vdjE2N2JYWGpPdnBIZDQ5UER5MFlzVUt4Y2JHS2o0KzNyaWYvdWVDNU9Sa2krdnBUQ2FUdW5UcG9pNWR1a2lTaGcwYnBuWHIxbW4xNnRYR000TUhEOWErZmZ1MGF0VXE0OW9QUC95UXpXOE9BQUNRZHhGMEFnNlFjUzh6bHEwRFFPN2w3dTZ1L3YzN2E4U0lFWktrQ3hjdWFQanc0WGM5YnMrZVBkV3hZOGM3Zm4vVnFsVVdLd09rdE5tVFVsbzM3NGlJQ0t0M1ltTmpKYVg5WmR1dHk4MnJWNit1ZHUzYUtUQXdVSXNXTFZMLy92M2w1ZVVsTnpjM28xdTNrNU9UOGZ6Z3dZTTFlUERnMjlaNTVzd1poWWVIRytmcFhkWFBuajFyTVN1elNwVXF0eDByWGJkdTNkU3RXemRKVXV2V3JlMStMN3ZTOStHY04yK2VFaE1UTldEQUFMVnYzMTZTdEc3ZE91M1pzMGR2di8xMnBxRnQrZkxsTlhueVpFblNwNTkrYWx4Ly92bm5zK3d1djNEaFFpMWN1TkRxK2lPUFBHTDgrU0VxS2twcjFxeTU3ZXpTOU85UnAwNGRZM2w3YW1ycWJkOEJBQURJcXdnNmdmdk1iRFlialJ3a2xxMERRRzVYdTNadFRabzBTV1BIanRXVksxZnV5WmpwNGVHZDJyMTd0eFl0V21UejN0NjllN1YzNzk1TTN6MXk1SWpWa3V6WTJGaTFhOWRPVWxvWDc2Ky8vdHFZaFprZWtHYnNRdCtyVnkvVnFsWExhdXo0K0hpajg3a2tyVjI3MXVhczBPKysrMDdmZmZlZGNaNGVDTjRySjArZVZQWHExYk44Smo0K1B0UHU1T2xMNnlNakkvWEZGMStvU3BVcWF0dTJyWEYvMDZaTldyUm9rWHIzN3AxcDBPbnY3MitFcGRPblR6ZXUvK3RmLzFKMGRMUnhQbkhpUkJVcVZNallLbURWcWxYYXNHR0RQdjc0WTdtN3V4dlA1Y3VYVDFKYVVEbDgrSEJGUjBlcmUvZnVXWDVIS2EyeGxLdXJxL0dkZHUvZUxVa1dZd01BQUR3b0NEcUIrNHhsNndDUTkxU3NXRkV6Wjg3VWtpVkxGQllXcGxPblR1bnExYXQzUE43ZGRzcCs5OTEzTFFKRktTM0E2dDI3dHdZTkdtVHNpWm5SeFlzWDFicDFhM1hyMXMxcU5tYkdKZWVKaVltS2lJaFF5WklsSmFVMTVaRXNsNXRYcWxUSjVsL1V4Y1RFV0p3Ly8venpxbCsvdm5HK2ZQbHl6WjQ5VzJQSGpsV2xTcFdNNjhXTEY3Y0lBKytXcjYrdlhubmxsU3lmbVQ5L3Z0VzE5S1gxNmMyRVB2MzBVMTIvZmwwREJnelFvVU9Iak9mU1o4OGVPWExFQ0NEVCtmajRLREF3TU5QUGJkYXNtY1g1bENsVFZMSmtTWFhvMEVHU2RPTEVDVzNZc0VGdDI3YTEyVzE5eUpBaFdyMTZ0VHAyN0tnNmRlcGsrUjNUTlc3Y1dKR1JrWEoyZGxaeWNySUtGaXlvb0tBZ3U5NEZBQURJU3dnNmdmdU1aZXNBa0RkNWVYbGwyYURuZm5KemM3TnFpcFQrbDJqKy92NDJBN0wwb05MRnhjWG0vWFJIang1VjU4NmQ5ZVdYWDZwaHc0WkcwT25yNjJ0MEd4ODZkS2lHRFJ0MjJ6cjkvUHdzWmsxKysrMjNrdElhNlZTc1dQRzI3OStKOHVYTHExQ2hRbnJ6elRlemZPN1VxVlBLbnorL3hiWDBvRE05dkV3UE4yMTFscGRrTTB4dDJyU3Bac3lZWVZldDhmSHh1bnIxcXJ5OXZiTjhidDI2ZGFwUm80YjgvUHhVcDA0ZFJVZEhHOXNwWk5TblR4K2RPWE5HdTNidDBtT1BQV2JzbzlxN2QyK2RPM2RPSnBOSnZyNitldTY1NTdMOFBRQUFBSkJYRVhRQzl4SEwxZ0VBT2VYczJiT1MwbVpIM28zOSsvY3JPVGxaQVFFQmt0SUN3WHo1OHNuYjI5c0lPcDkvL25sVnFWSkZmLy85dDZaTm02YnUzYnVyZlBueVNreE0xS2hSb3pJZCs4OC8vNVFrZmZiWlp5cGR1clNhTm0xNlY3WGVLaW9xU2g5ODhJR2t0Q1hlNTgrZlY0a1NKU3lldVg3OXVnb1dMR2h6U2YyTkd6Y2t5UWdCeDR3Wll5emR6MmpCZ2dWYXQyNmR2dmppQzZzWm5aa3RoN2RsMDZaTlNreE10SmpkYXN2bm4zOHVQejgvelpzM1Q1MDZkZElMTDd4Z3NXZHF1cUNnSUlXRmhlbWxsMTdTN05tempkbTAvL2QvLzJkM1RRQUFBSGtaUVNkd0gvMzU1NThzV3djQTVJaWRPM2RLa2g1NzdMRzdHbWZmdm4zS256Ky95cFVySnlsdGVYWjZKL0dpUll0cTllclY4dkh4a1orZm40NGRPNlpwMDZicDZhZWZWdVBHalhYMTZsVTk5ZFJUTnNPK3paczM2OXk1YzJyZHVyWCsvUE5QRFJvMFNBc1hMbFRseXBYdnF0NTBPM2Z1MU9EQmc3VnUzVHE1dUxqbzMvLyt0K2JQbjY4dnYvelNDUHltVEptaUJRc1dhUDc4K2FwUW9ZTFZHQ2RPbkpDZm41OHgwek96ZlQ3WHJsMHJLVzMvMWdJRkN0eFJ2WmN2WDliWXNXUGw2ZW1wNTU1N3pyaHVhMXVEeTVjdjYvSEhIemZPMzMvL2ZZdHU2eG1sNy8vYXQyOWZtMkdvSkQzKytPT2FOMi9lSGRVTkFBQ1FteEYwQXZkUituK0VTcktyVXlvQUFQWTRlZktrUWtORGplWE5kMlBmdm4xNi9QSEg1ZVRrcFBqNGVJV0hoeHVOZUZ4Y1hIVHMyREZObURCQnMyYk5zbmd2TkRSVUF3WU0wS3haczFTNmRHbXJjZWZNbVNNcGJYbDFTa3FLWG56eFJiM3h4aHRhdG15WkNoY3VmRmMxejVrelJ4TW1URkRKa2lVVkh4K3ZOV3ZXYU5hc1dhcFdyWnBxMUtoaFBGZXpaazNObkRsVHZYcjEwbmZmZldmc1E1b3VQRHhjUVVGQk9uTGtpRmF0V3BYcDUrM2Z2MStTTkhQbVRKdE5mY3FXTGFzMmJkcGsrdjZXTFZ2MC92dnZLeUlpUW1QSGpyWDROVXNQVG4vNzdUZFZxMVpOVzdac3NWcnEzNkpGaTB3RDdXUEhqaWtrSkVUdDI3ZlBkSy9RSWtXS1pGb2JBQUJBWGtiUUNkeEgyN2R2TjQ1cjE2N3R3RW9BQUErS3lNaEk5ZS9mWDhuSnllclRwODlkajNYeTVFbWpXL2o2OWV1Vm1KaG9kRmlQalkzVm1ERmo1Tzd1cm9DQUFKMDVjOFo0dDJiTm12TDM5OWUvL3ZVdmhZU0VXSVNYSzFhczBNYU5HOVc4ZVhPVkwxOWVralJ1M0RnTkhEaFEvZnIxTTJZWFJrZEg2L2ZmZjdkWmx5M1hybDNUaVJNbnRHUEhEZ1VIQjJ2czJMRTZlUENnaGc4ZnJsS2xTbW5tekpsR1l5RkpldWFaWnpSczJEQ05IajFhUFh2MjFPTEZpNDJRTVR3OFhKY3ZYMWFyVnExMDRzUUpJNWkxSlRFeFVaSXNPc2RuMUxoeFl5UG8zTDkvdnk1ZXZDZ25KeWVscEtSbzZkS2xHajU4dUR3OVBUVjI3Rmk5OE1JTEZ1KzJiTmxTMzN6empZWU1HV0pjSzEyNnRNV3N6OGFORzJlNi9jM0tsU3NWRWhLaUZpMWFXRFNDQWdBQWVCZ1FkQUwzeWVuVHA0My9VTXVYTDk5dDkrTUNBT0IyOXU3ZHF5RkRodWowNmRQcTBhUEhYZS85bkw2UGRQcVM3UjkvL0ZGT1RrNXExS2lSSkduOCtQR0tpSWpRM0xsekxicXdTMm5keGlkTm1xU1hYbnBKUTRZTTBiZmZmaXVUeWFTVEowOXExS2hSeXBjdm4wVjQxN0psUyszWnMwZHo1ODdWdW5YckpLWE5UTzNidDYvTjJ2ejkvUzNPdDIzYnBxdFhyOHJaMlZsRGhneFJ6NTQ5dFdQSER2WHQyMWMrUGo2YU5XdVd6ZG10M2J0M1YzaDR1Qll0V3FTMzMzNWJzMmZQbHJ1N3UxYXVYQ2xKYXRLa2llclZxNmRXclZwbCtuTWFPWEtrRmkxYXBBMGJObVM1ZEgzanhvM3EzNysvQ2hRb29MQ3dNQTBlUEZqdnYvKytCZ3dZb1BidDI5dmN3cVo0OGVKYXUzYXR3c0xDWkRhYjVlWGxwZkxseTh2VjFUWFR6d0VBQUVBYWdrN2dQc200YlAySko1Nnd1UWNYQUFEMmlJeU0xT2VmZjY2bFM1ZEtrdnIzNzYrMzNucnJyc2ROLzNkVnRXclZ0R3ZYTG0zYXRFbk5temVYbjUrZmZ2enhSeTFldkZqZHVuVlR2WHIxSlAyekgyVDZYcERWcTFmWDY2Ky9yaGt6Wm1qZXZIbDY4c2tuMWFOSEQwVkhSMnZxMUtsV1M4V0hEQm1pcGsyYnFtN2R1cG8rZmJyS2x5K3ZpUk1uV3RYMTBVY2Y2ZlRwMHhiWHFsYXRxbHExYXFsMzc5NXExS2lSdG0zYnBqNTkrc2pUMDFOejU4NjF1WHcrM1ljZmZxZ3paODVvMDZaTkdqWnNtRWFPSEtuRml4ZkwzOTlmZGVyVXVmTWZZQWE3ZHUxUzM3NTlWYlJvVVNNVUhUVnFsSDc3N1RmVnFWUEg2TGJ1NHVJaWs4a2tKeWNuT1RrNUtUazVXVWxKU1VwT1RsWmlZcUtTa3BLVW1KZ29KeWNudFdqUndsZzJuNWxqeDQ1SmtsYXRXcVhEaHc5bitXemx5cFdOWDBzQUFJQUhBVUVuY0o5a0REcFp0ZzRBdUJ2dTd1N2F0MitmeXBZdHE0OC8vdGhZV242M2R1N2NxZEtsU3l0ZnZud2FObXlZSkJrekxEZHMyS0JLbFNwcDZOQ2grdlhYWDVXY25LeE5telpKc3V6MC9zWWJiMmo5K3ZWeWNYSFIyclZyRlJrWnFZOCsra2pCd2NGV24rZmk0cUs2ZGVzYTV4NGVIamIzbnJ5MXM3bVUxaGw5d1lJRk1wbE1pbytQMTd2dnZpc1BEdy9ObVRQbnRnMlpuSjJkOWZubm4rdkZGMS9VaGcwYk5HWEtGRjIrZkZrREJ3N010SUZQZGdVRkJTa2dJRUJmZi8yMWloWXRxaTVkdXFobXpacGF1SENodG03ZHF1M2J0eHNOQ3UzUnJGa3o3ZGl4dzJwdlZGczhQVDMxODg4LzMvYTVsMTU2aWFBVEFBQThVRXlwcWFtcGppNENlTkNaeldaMTZOREJtUG15ZVBIaU8rN1NDZ0NBSkYyL2ZsM2UzdDV5ZG5hK1oyTisrdW1uY25GeDBlREJnelZtekJpNXVMam92ZmZlazVRMmUvUDY5ZXZ5OC9OVG56NTlGQm9hS2k4dkwzWHUzRmxEaHc2MUdNZHNOc3ZkM1YycHFhbmF1M2V2UlVPZ25CSVdGcWJFeEVTTHBqMjNjKzdjT2FXbXBzcmQzVjM5Ky9mWG5EbHpySmJrMjVLK2RIM0hqaDFaL3ZzOE9qcGFQajQrTnUrbHBxWXFQajdlbUwyWmtwS2lsSlFVWTJhbnM3T3pYRnhjTEk0QkFBQ1FOWUpPNEQ3WXNtV0xSbzhlTFNtdEUrdjA2ZE1kWEJFQUFGbExUVTFWU2tyS1BRMVNjN09rcENUQ1JBQUFnRHp1M3F6TkFaQ2xYYnQyR2NmM2Fua2hBQUE1eVdReVBUUWhweVJDVGdBQWdBY0FRU2R3SDJ6ZnZ0MDRabjlPQUFBQUFBQ0FlNCtnRThoaHAwNmRVbVJrcEtTMFpncVZLbFZ5Y0VVQUFBQUFBQUFQSG9KT0lJZGxYTGIreEJOUHlHUXlPYkFhQUFBQUFBQ0FCeE5CSjVERGR1N2NhUnl6YkIwQUFBQUFBQ0JuRUhRQ09jaHNOdXZnd1lQR2VaMDZkUnhZRFFBQUFBQUF3SU9Mb0JQSVFidDM3MVpLU29va3FXelpzaXBRb0lDREt3SUFBQUFBQUhnd0VYUUNPWWhsNndBQUFBQUFBUGNIUVNlUWczYnMyR0VjMTZwVnk0R1ZBQUFBQUFBQVBOZ0lPb0VjY3VyVUtVVkdSa3FTOHVYTHAwcVZLam00SWdBQUFBQUFnQWNYUVNlUVEzYnQybVVjMTZwVlN5YVR5WUhWQUFBQUFBQUFQTmdJT29FY3d2NmNBQUFBQUFBQTl3OUJKNUFEekdhekRoNDhhSndUZEFJQUFBQUFBT1FzZ2s0Z0IremV2VnNwS1NtU3BITGx5cWxBZ1FJT3JnZ0FBQUFBQU9EQlJ0QUo1SUE5ZS9ZWXg4em1CQUFBQUFBQXlIa0VuVUFPMkw5L3YzRmNvMFlOQjFZQ0FBQUFBQUR3Y0NEb0JPNnhHemR1Nk15Wk01SWtKeWNubFM5ZjNzRVZBUUFBQUFBQVBQZ0lPb0Y3N01DQkE4Wnh4WW9WNWVibTVzQnFBQUFBQUFBQUhnNEVuY0E5bGpIb3JGcTFxZ01yQVFBQUFBQUFlSGdRZEFMM1dNYWdzMHFWS2c2c0JBQUFBQUFBNE9GQjBBbmNRM0Z4Y1RweDRvUWt5V1F5TWFNVEFBQUFBQURnUGlIb0JPNmhBd2NPS0RVMVZaSVVGQlRFL3B3QUFBQUFBQUQzQ1VFbmNBK3hQeWNBQUFBQUFJQmpFSFFDOXhEN2N3SUFBQUFBQURnR1FTZHdqeVFrSk9qNDhlT1MwdmJuckZhdG1vTXJBZ0FBQUFBQWVIZ1FkQUwzeU1HREI1V1NraUpKS2wyNnREdzlQUjFjRVFBQUFBQUF3TU9Eb0JPNFJ6SXVXMy84OGNjZFdBa0FBQUFBQU1ERGg2QVR1RWZZbnhNQUFBQUFBTUJ4Q0RxQmV5QWhJVUdIRHg4Mnp0bWZFd0FBQUFBQTRQNGk2QVR1Z2FOSGp4cjdjNVlzV1ZMZTN0NE9yZ2dBQUFBQUFPRGhRdEFKM0FQNzkrODNqcXRXcmVyQVNnQUFBQUFBQUI1T0JKM0FQY0QrbkFBQUFBQUFBSTVGMEFuY3BlVGtaUDMxMTEvR2VmWHExUjFZRFFBQUFBQUF3TU9Kb0JPNFMwZVBIbFZpWXFJa3FXalJvdkwxOVhWd1JRQUFBQUFBQUE4ZmdrN2dMaDA4ZU5BNFpuOU9BQUFBQUFBQXh5RG9CTzRTallnQUFBQUFBQUFjajZBVHVBc3BLU2s2ZE9pUWNVNGpJZ0FBQUFBQUFNY2c2QVR1UWxoWW1PTGo0eVZKdnI2K0NnZ0ljSEJGQUFBQUFBQUFEeWVDVHVBdUhENTgyRGhtTmljQUFBQUFBSURqRUhRQ2QrSDQ4ZVBHY1ZCUWtBTXJBUUFBQUFBQWVMZ1JkQUozZ2FBVEFBQUFBQUFnZHlEb0JPNlEyV3pXMmJObmpYT0NUZ0FBQUFBQUFNY2g2QVR1VUZoWW1GSlRVeVZKeFlvVms1ZVhsNE1yQWdBQUFBQUFlSGdSZEFKM2lHWHJBQUFBQUFBQXVRZEJKM0NITWdhZGp6MzJtQU1yQVFBQUFBQUFBRUVuY0llT0hUdG1IRE9qRXdBQUFBQUF3TEVJT29FN1lEYWJkZTdjT2VPY0daMEFBQUFBQUFDT1JkQUozSUdNc3psTGxpd3BkM2QzQjFZREFBQUFBQUFBZ2s3Z0R0Q0lDQUFBQUFBQUlIY2g2QVR1QUkySUFBQUFBQUFBY2hlQ1R1QU9NS01UQUFBQUFBQWdkeUhvQkxMSmJEYnIvUG56a2lTVHlhU3laY3M2dUNJQUFBQUFBQUFRZEFMWmRQVG9VZU00TURDUVJrUUFBQUFBQUFDNUFFRW5rRTBaTzY2emJCMEFBQUFBQUNCM0lPZ0Vzb2xHUkFBQUFBRHVsVk9uVG1uZ3dJSGF1M2V2MWIzVTFGUUhWSFRuTGw2OHFPWExseXN5TXRMbS9WT25UbW5PbkRrS0R3KzNhN3pqeDQvYi9Ma0FRR1pjSEYzQS9YQWsrcnArT1g5R3YwV2MxNFhZR0VVbW1CV1pZRlpjY3JLalMwTmVGRmhJZXJtREpHbFY5RVZwMFN3SEY0U2M0T25zTEQ4M2QvbTV1YXRZUGk4MUsxcGN6eFV2cFFvK0JSMWRHZ0FBQUNRZE9YSkVOMi9ldFB2NVJ4OTlWSDUrZnNiNTJyVnJkZUxFaVR2NjdFNmRPbG1NZGZIaVJmM3h4eCtaUGg4VUZLUWFOV3JZdkhmOStuV3RYTGxTd2NIQnFsNjl1bkU5SWlKQy9mcjFVOCtlUGRXaVJRdmplbng4dkpLeitkK3lYbDVlU2twSzBzOC8vNXpwTTZWS2xWSjhmTHpDd3NMc0h2ZUZGMTZRdDdlM2NiNWl4UXI5KzkvLzFudnZ2YWYvKzcvL3Mzcis4T0hER2pkdW5IeDlmZTNxZFRCdDJqUWRQbnhZYTlldWxTVEZ4c1phckxETFNvRUNCVlNtVEJtcjZ6MTc5dFRodzRmdEd1TldFeWRPVlAzNjllL29YUUQzeHdNZGRQNG43TEFtL0xWUDRUZHZPTG9VQUhsTVhIS3l6c2ZGNm54Y3JBNUVYZFBxaStmMDdwN3RLcHZmVys5VnFxN2U1U280dWtRQUFJQUgycWxUcDNUaHdnV2I5MHFVS0tFUkkwWm8zNzU5ZG84M1ljSUV0V3ZYempoZnNXS0ZWcTllZlVlMU5XN2MyQ0xvUEhMa2lJWVBINTdwODkyNmRjczA2TXhNVkZTVVRwOCtyWGZlZVVjbWswbkJ3Y0dTMHNMRjdJU1JrblRvMENHWnpXYTkvLzc3bVQ3VHZuMTdTVkpJU0lqZDR6WnIxc3dpNkZ5elpvMU1KcE5hdDI2ZHJmcnNGUjRlcmk1ZHV0ajFiTk9tVFRWanhneXI2OWV1WFZPeFlzWFVzMmRQdXovMzBxVkxHamR1bk14bXM5M3ZBSENNQnpMby9DM2l2TjdhdVZuSGJrUTV1aFFBRDVqd216ZjArbzQvTk9uSWZuMyt4Sk5xRVZEUzBTVUJBQUE4a0pZdVhhcFpzMnl2bm5yNzdiYzFidHc0eGNiR0d0ZE9uejZ0UVlNR3FYbno1bnI5OWRldDNpbFowdmFmMjlhdlg2K0NCZTFidFROeDRrUXRXclFvMC92ejU4KzNta1hZdG0xYnU4YStWZm55NWVwazZaWUFBQ0FBU1VSQlZEVno1a3k5OXRwcmV1ZWRkelJ0MmpRMWFkSkVMNy84c3RYUzhOT25UeXNrSkVSTm1qUlIxYXBWcmNaeWRuYVdsNWVYZHV6WVlYWHZ3dzgvMUxwMTY5U3VYVHZWcjE5ZjQ4ZVBOKzRsSkNTb1JvMGFhdFdxbFQ3NzdMTXM2ejF6NW93T0hEaWdwNTkrV284ODhzZ2RmZWZiS1ZPbWpHYlBubTN6WG54OHZLWlBuNjVEaHc3SjI5czd5N0RWMDlOVEpVcVVzUHR6ODlvV0FzREQ3SUVLT2hOU1VqUmcxeGJOREx1emFlZ0FZSzhqMFZGcStmc3E5UzFYVWROclB5Vm5rOG5SSlFFQUFEeFF1bmZ2YnN4aS9PU1RUM1QrL0hsOStlV1hrcVFpUllwWWhXbnBTNXFiTjI5dU0rekxqS2VucDd5OHZPeDYxc1VsNi8rRUxsaXdvQW9XTEtnalI0Nm9SSWtTOHZYMWxlbC9mMDVNVGs1V1ltS2kxVHNKQ1FuRy9majRlSmxNSnJtN3UwdVNhdGFzcVU4Ly9WUURCdzdVd29VTDFiaHhZM1h0MmxYeDhmSHk4UEF3eHRpNGNhTkNRa0xVb0VFRHZmamlpOGIxVzU4clVLQ0FUcHc0b1pNblQ2cHAwNmI2NnF1dnRHYk5HbzBjT2RMbWt1eXdzREFsSlNXcFdyVnF0LzNaZlAvOTk1S2tMbDI2WkxxOFB2MjdKaVFrS0NZbXh1cSt5V1JTdm56NU12Mk0vUG56MjZ4ejE2NWRHamx5cEU2ZE9xV21UWnZxbzQ4K3lqSnMzYkZqaHpwMzduemI3d1FnNzNsZ2dzNnJaclBhYmxpdExWY3VPYm9VQUErUm1XR0hGWFl6V291ZmFpci8vLzJCRkFBQUFIZXZhTkdpS2xxMHFLUzBnTXZWMWRVaXdQejc3NzkxNXN3WjQzekRoZzJTSkRjM04rM2F0Y3RpckxKbHk4clgxL2MrVkMxZHZYcFZIVHQyMUxoeDQ5U2hRd2ZqK3B3NWN6Umh3b1JNM3hzMGFKQWt5Y25KeVdJUHlaWXRXOHJIeDBmMTZ0V1R5V1RTc0dIREZCWVdwa1dMRnNuWjJUbkxXdnIwNlNOZlgxOU5tREJCYm01dWt0SUN5Ymx6NTZwejU4NzYvdnZ2OWRwcnI2bHIxNjdHTzN2MjdERUN5YTFidDBwS205RzRmZnQyaTdHclZxMXFoSklKQ1FuNjhjY2Y1ZWJtcGlaTm1xaGR1M1paTHEvLzhNTVA5ZUdISDFwZDkvYjJWbWhvcUs1ZnZ5NUppb3VMVTFKU2tzNmRPeWRKOHZQenN3aENZMk5qTlduU0pNMmZQMS8rL3Y2YU1tV0t4WDZtbWNsc1dYdG1qaDA3cGpadDJ0ajlQQURIZVNDQ3pqTXhOOVhvdDE5ME1vYTlPQUhjZjc5Rm5GZnRWVC9wOTJiUEtkQXJ2NlBMQVFBQWVDaXNXYk5HbzBlUHRycmV2MzkvcTJ1VEowOVd5NVl0Ylk1eitmSmxJOWk3bll4TDViT3JWcTFhZXVlZGQ2eXV6NXMzVDFldVhGR2JObTBVRkJRa0p5Y25xMmVlZXVvcDQ3aHk1Y3BhdW5TcHZ2NzZhL1hwMHlmVHoxdTVjcVcyYmR1bVZxMWFHU0duSkEwZE9sVFIwZEg2L3Z2dlZiRmlSUTBaTXNUaXZRRURCdWpTSmNzSlJKOTg4b25WK0N0V3JOQmpqejBtU1ZxMmJKa2lJeVBsNmVrcEZ4Y1g5ZWpSdzJibjllUEhqMnZGaWhWcTJiS2xLbGFzYUhYZjNkMWRJU0VoVnIrdVRaczJsV1M1eitxMmJkczBiTmd3blR0M1RzOC8vN3lHRGgxcTl4WUV2Ly8rdTBYanA5dGg2VHFRZCtUNW9ETXhKVVhkTnE4bjVBVGdVQ2RqYnVpTkhadTB2R0Z6dWRyNHd5a0FBQUJ5eHVlZmY1N3AvcHNIRGh6UXlKRWpzM3ovVHZmUXpLNXExYXBaTFFIZnZuMjdKazJhSkNrdHpFc1BZMCtjT0dFeEs3VklrU0pxMUtpUkpLbHIxNjc2OGNjZk5YMzZkRFZ2M3R4bVovR29xQ2g5K3VtbktsaXdvTlhNU1pQSnBFOCsrVVRYcmwzVDRjT0hkZlBtVGZuNCtGZzgwN0psU3cwZVBGaFMycXpLbEpRVVkzbi9wazJiOU5GSEh4blBKaVltNmovLytZL0YrNTA2ZGJMNU0xaTVjcVZXckZpaHhvMGJXelNHeXVqVXFWUEd6MlR1M0xrNmQrNmNoZzBiSmttcVhyMjZidDY4cVlrVEorcTc3NzVUeVpJbE5XZk9IRDM1NUpNMng3TEZ4Y1ZGTldyVVVOKytmUzJ1bnoxN1ZrdVhMbFcvZnYyc3RpaTRjT0dDUm80Y2FXeERBQ0QzeXZOQlo3OWRXN1NaNWVvQWNvR1ZGOCtxMzY0dG1sbm5hVWVYQWdBQWNNZGlZMk4xOHVSSm5UNTkydWFzUEhzOStlU1RLbHUyN0Qyc3pMWnk1Y29aTXd1WExGa2lWMWRYbzRQNGpSdTNueEF6ZHV6WUxQZUZ6Q2drSkVTaG9hRjNYbXdHcWFtcEdqZHVuRnhkWGEzMjd0eTFhNWRGRi9jNmRlb1lRYWVUazVNKy9QQkRkZW5TUlI5Ly9MSG16cDFyTmZibzBhTVZFUkdoU1pNbXlkL2ZYNUswYytkTzllN2QyK0x6azVPVDFhQkJBK1BhMHFWTEpVbGVYbDVHczU0K2Zmb29JaUpDeTVjdmx5Ump2SFRmZi8rOUxseTRjTnRsOVBZcVhicTBTcGN1TFVsYXZYcTFybDI3WnRGWTZObG5uOVdaTTJmazZlbXBoZzBiYXZQbXpkcThlYlBOc2J5OHZQVEdHMjlJa3N4bXM1S1Nrakp0WmhRYkc2dS8vdnBMbHk1ZHNncS9uM2ppQ1dQcGVreE1qRHc5UFczT3ZBWGdlSGs2NkZ4MThheStvdkVRZ0Z6a3E3RERhbDh5a0c3c0FBQWd6MGxKU2RHQ0JRdTBlUEhpZTdKVXQzRGh3dmNsNk14b3pwdzU4dkx5TW9KT2V6UnUzRmgrZm41MlBmdm5uMy9hUGU3dGdyRDU4K2ZyOE9IRDZ0T25qNzc2Nml1TGUyM2J0bFhqeG8wbFNTKy8vTExWdTlXclYxZUhEaDFVb2tRSnBhU2tXTnhMVGs2V3M3T3pubnZ1T1l1QXNGaXhZaGJkNkdmTW1LRktsU3FwVWFORzJyZHZuMEpEUTQwbVNQYTZjdVdLcGt5Wm9sS2xTdW5SUngrMTJzY3pKMFJIUjh2VDAxT0ppWWxhc0dDQlBEMDlKYVY5NzRTRUJIbDRlTWhrTXNsc05pc2dJTUFJT29jTkc2WVZLMWJjZHZ5UFAvNVlIMy84Y1piUGhJU0UyRng2RDhEeDhtelFtWnlhcWtHN3R6bTZEQUN3TXVUUDdXclJtcUFUQUFEa0hkZXVYZE9vVWFOMDVNaVJlemJtdzdyTU4zMi96Nnc2dEllRmhXbml4SWxxMUtpUm1qUnBZaFYwZW5oNEdOM1NNNXNwT1c3Y09KdlhuWjJkTlg3OGVLdFpvc1dMRjllYmI3NXBuUC9uUC85UjVjcVY5ZWFiYjJyWXNHSHk5L2ZQZEF1QXpIejk5ZGVLam83VytQSGpGUklTWW5IdjJMRmpXcjE2dGNXMThQQndTZExhdFdzdEdrbEpVcU5HalN5YVRXVW1QVXp0M3IyNzR1TGl0R3paTWtuUzFLbFQ5ZVdYWDJyNzl1M3k4UEJRbno1OWRPSENCZU85ZnYzNnFYdjM3dG42ZnBsSm4zRUtJUGZKczBIbi9KUEg5VmYwZFVlWEFRQldEa1JkMCtMVDRlb2FlSDluTUFBQUFOeXBUei85MUNMa3JGcTFxZ0lEQTFXZ1FJRTdIdk4reitaTTUraUFOVDNvekd4MlpIeDh2QVlQSGl3UER3OTkvUEhIVm8xL3NqSjE2bFNiejBkRVJFaVNmdjc1WngwOGVORG11d01IRGxUaHdvVnQzdHU4ZVhPbSsxekd4Y1Vab2V1dGF0V3FwY2pJU0RWcDBzUXE2RHgrL0xpbVQ1OXU4NzIxYTlkcTdkcTFGdGNLRlNwa1Y5QXBTV2ZPbk5IT25UdjEzbnZ2R2RmMjdObWpzbVhMR3JYR3hzWWErNHBLVW1CZ29BSURBM1h5NUVudDM3L2Zycys1VlhCd2NLWS9Dd0M1UTU0Tk9tY2UvOHZSSlFCQXBpWWZPVURRQ1FBQThvVGx5NWNid1krSGg0ZmVmZmRkMWE5ZjM4RlYzWm5ZMkZnOThzZ2oyWHFuU1pNbWRqOTc2eXhKVzlMM05iMjF3WStVdGkvbWtDRkRkUGp3WVUyZVBGa0JBUUhaQ2pvM2J0eW9zTEF3cSt2cHk5Y1BIanlvdzRkdGIrL1dxMWN2bTBIbnhZc1hsWkNRa09uUDRlclZxeXBXckpqTmU0MGJOMWJkdW5XenJIbnk1TWw2OXRsbk03Mi9hZE9tTEx2SFo2ekR4Y1ZGQlFvVTBOU3BVK1hwNlduc214a2RIYTJkTzNmcXBaZGVNcDYvY2VPRzFYNmlVbHFvTzNyMGFBVUVCTmdkaXNmR3h1cjY5ZXVxWDc4K1FTZVF5K1hKb1BOaVhLeDJYTDNzNkRJQUlGTTdybDdXaGJoWUZmTzBiMk43QUFBQVIvbmhoeCtNNDc1OSsrYlprRE01T1ZsWHIxNVZ6Wm8xcy9YZWE2KzlabmQ0RlJvYWV0dDlPcytmUHk4cHJWUDZyVDc3N0RPdFhyMWFyN3p5aXRGaFBUdlNtd1hkYXVQR2plcmR1N2MrK09BRHZmamlpOWthTXlBZ1FKczJiVkp5Y3JMVnZaaVlHSjA0Y1NMVG42bXpzN084dmIxdit4bFpMZU8vM1Y2bU1URXgrdUNERDdSaXhRck5tREZEVGs1T1dyRmloY1VNMVo5KytrbUppWWtLRGc0MjNvdU5qVlZnWUdDbTQvNzY2NjhXTXo2ejhzTVBQMWcwaHdLUWUrWEpvSFA1dWRPNis2MnhBU0RucEVyNitkeHA5UTFpazNJQUFKQjdYYmx5eFppQkdCQVFZQkVVNVRieDhmR2FNMmVPOXU3ZHF4MDdkcWhuejU0VzkvLzY2eStaeldhN2x6K25lL25sbCsxdVJuVGx5aFdiUVdlSkVpWFVyVnMzRlN4WVVQdjM3NWVMaTR2Q3c4TlZwa3dadmZubW15cFRwb3dtVEppZ2I3NzVSbzBhTmRMNzc3K2ZyUnB6bXBPVGs4M0FjZFdxVlVwSlNjbDJlSHkzRWhNVDlkdHZ2K25Rb1VPNmV2V3Fmdi85ZC9YcTFVdnU3dTdxMTYrZmdvS0M5TnBycjBsS1cxci83YmZmcWtLRkNoWjFSa1ZGS1gvKy9KbCt4bE5QUFdWM1BiWkNZQUM1VTU0TU9yZGRzWDlxUHdBNHl0NXJWeDFkQWdBQVFKYisrdXVmTGNFZWUrd3hCMVppYmUvZXZkcTZkYXQyNzk2dFhidDJLVDQrWHVQR2paTzd1N3VxVmFzbXM5bHM4ZnlTSlVza1NXYXpXYW1wcWZkMXI4NmdvQ0I5OU5GSE1wdk5XcnQycmR6ZDNmWFdXMitwVzdkdSt1aWpqelJuemh4OTg4MDNxbGV2bmlaUG5uemJXWXlaaVkyTjFlN2R1L1hNTTgvYzQyL3dqOEtGQzZ0QWdRS0tpb3JTMUtsVEphVXQ5MjdZc0tIOC9Qems0ZUdoUng1NUpNdFptbmZqbDE5KzBaZ3hZeFFaR2FreVpjcG85T2pSYXR1MnJVNmRPcVhldlh2TDFkVlZzMmJOTW1iaFRwMDZWUkVSRVJveFlvVEZPRGR1M01oeXR1bG5uMzFtdFkvcThPSERWYng0Y2ZYdDI5ZmkrcVpObXpSMzd0eDc5QTBCNUtROEdYUkd4TWM1dWdRQXVLMkkrRmhIbHdBQUFKQ2w5Tm1ja2xTd1lFRUhWbUx0dSsrK1UwaElpTnpkM1ZXOWVuWFZxVk5IZGVyVVViVnExZVR1N3E1RGh3N0oyZGxaaFFvVlVtaG9xSDc0NFFlNXU3dHIwcVJKV3JkdW5UNzQ0QU1GQmdicW5YZmVVZm55NWU5THpUTm56dFRseTVjMWZ2eDRIVHAwU1BQbXpaT3pzN01HRFJxazY5ZXZxMi9mdm5lOHgyTllXSmdHREJpZ0NoVXE1R2pRdVd6Wk1rVkdSdXIxMTE5WFJFU0VHalpzcVBYcjEydmp4bzNxMzcrL1huenhSVzNjdURISFByOVFvVUlxVnF5WVJvd1lvZURnWURrNU9XblpzbVVhTldxVUNoUW9vRm16WmlrZ0lFQ1N0RzdkT24zNzdiZHEyclNwbWpadGFvd1JGUldsNU9Sa204MjBubnJxS1UyWU1FRlBQZldVZnYzMVYxMjZkRWx2di8yMkpNblQwMU9GQ2hWU2d3WU5GQmNYcDlEUVVOV3ZYMStCZ1lHcVhMbXlYY3YwQVRoVzNndzY0d2dQQU9SK3AyN2VjSFFKQUFBQWVWYVBIajMwL1BQUHEzcjE2amJEd2NxVks2dHk1Y3Bhc21TSlJvOGVMVjlmWDMzMzNYZmFzbVdMSmsyYXBDNWR1cWhObXpaNi8vMzNiVGFsU1RkanhneTd3OGVzOXVkY3ZIaXhac3lZb1RwMTZxaHQyN1pxMTY2ZHJsMjdwdm56NTh2RnhVVkRodzYxK1Y1NngzUlBUMCtiOTJOall4VVpHYW1PSFR2S3c4TkQ3ZHUzdDZ2V3JDUWtKQ2doSWNIbXpOTDE2OWNiM2VBN2RPaWdNV1BHS0NJaVFzT0hEOWZvMGFPMVpNa1NmZkxKSjNadkVYRHc0TUVzWjMvZTJqeXBYcjE2V3Jac21jVzFwS1FrVmFwVVNWT25UalgyNWR5eVpZdmVlZWNkRlM5ZVhKOTg4b25GODd0Mzc1WWtsU3BWeXVyem5KMmRkZmJzV1QzNzdMTzZjdVdLYXRldXJWZGZmVlhlM3Q0eW04M0dUT0EvL3ZoREkwYU1VRXhNakdyV3JLbUdEUnZxN05tekNnb0tzdXQ3QTNDTVBCbDBub29oUEFDUSsvSC9WUUFBQUhldVlzV3M5enJmdTNldlB2LzhjMjNidGszRmloWFRsMTkrcWRLbFM2dDA2ZEpxMXF5Wnhvd1pveFVyVnVpUFAvN1EwS0ZEOWZ6eno5c2NaK0hDaFhiWGxON2RQS1A0K0hpTkh6OWVpeFl0MHFPUFBtcXhOSDNzMkxFNmYvNjh2dnZ1TzNYczJGSGx5cFhUdG0zYnRHREJBdVhMbDlhMGNzT0dEWEoyZHJZNTYvVEFnUU82Y09HQ0pLbFdyVnFhTkdsU3RydktwN3QrL2JvbVRwd29UMDlQSFR0MlRNbkp5U3Bldkxpa3RHN3dHelpzMERmZmZLTWRPM2JJdzhOREgzendnVjU5OVZWSlVyRml4ZlROTjk5b3laSWxHak5takRwMzdxeFhYbmxGZ3djUGxxdXJhNWFmKy9YWFg5OVJ2UmwxNmRKRm5UdDNOa0xJSDM3NFFhTkdqWkszdDdmKzg1Ly9hTk9tVGZyeHh4L2w2K3NyVjFkWHJWdTNUdm55NWJQb0NMOWx5eFpObVRKRmUvZnVsWStQajlxMmJhdk9uVHZyeHg5LzFEZmZmS09MRnkvcXdvVUxhdGl3b1NTcGVmUG1hdFNva2JadTNhclZxMWZycTYrKzBzU0pFMVc4ZUhFdFhyellack1wQUk2WEo0UE9xTVJFUjVjQUFMZkYvMWNCQUFEY2V6dDM3dFNubjM2cWd3Y1B5c25KU1owNmRkTGd3WU10bHQ0WEtWSkVVNlpNVVVoSWlFYU5HcVdoUTRmSzE5ZFhqUm8xc2hwdjgrYk5kamNqR2pObWpPYk5tMmR4TFNrcFNidDI3VksxYXRYMHhSZGZXTXdlZFhOejB4ZGZmS0cvLy81YjVjcVZrNVEyYzNQdDJyVVd0WTRZTWNKWWpwMlJ5V1NTczdPelhuNzVaYjM3N3J0M3RTK21qNCtQZnY3NVo1bk5acm03dSt1Wlo1NVJ4NDRkSmFVMS8vbjIyMisxZS9kdXRXM2JWdi82MTc5VXJGZ3hxekU2ZGVxa1dyVnFhZENnUVlxT2pyNXR5Q2xKdzRZTnk3THh6KzdkdSszcWFKNGVjcDQrZlZwang0NVYwYUpGOWRWWFg2bHMyYktLaUlqUXRtM2JsSnFhMXJhNFZLbFMrdUNERDFTb1VDSGovWklsUzhyRnhVVmp4b3hSNjlhdGpSbTBvYUdoT25YcWxFd21reDU3N0RHOS9QTEx4anR1Ym01cTJMQ2hHalpzcUJFalJ1ajMzMy9YcVZPbkNEbUJYQ3hQQnAwQUFBQUFnSWRUVUZDUTR1UGoxYlZyVjczODhzdEdnR2hMKy9idDljUVRUMmo1OHVWV0lXZDZvNTNzR0Rac21JWU5HMlp4TFgvKy9QcjIyMi9sNCtOajFkeEdrdno4L0N5QzFHclZxdW5Ja1NQRzdGQm5aK2RNUDY5S2xTcGF2bno1UFZrdTdlVGtwUDM3OTl1ODUrYm1wcWxUcHlvbUpzYVk1Wm1aTW1YSzZQdnZ2N2Y3Y3dzWExxeXlaY3RtZXYvOCtmTjJqeVZKZ1lHQm1qMTd0c3FVS1dPRTIwOC8vYlNPSERtaXBLUWtTYklaQ0pjc1dkTG03TjNWcTFjYnZ4WlpOWW55OFBCUXk1WXRzMVVyZ1B2UGxKcitWeDU1aUduUkxFZVhBQUIyU2UzVzI5RWxBQUFBWkNva0pFUmZmZldWSktsZHUzWlczYVlCZXlVbUppb2xKY1ZtMkFzQTl3c3pPZ0VBQUFBQXdGMnhaeGs3QU9TMHpPZGxBd0FBQUFBQUFFQWVRZEFKQUFBQUFBQUFJTThqNkFRQUFBQUFBQUNRNXhGMEFnQUFBQUFBQU1qekNEb0JBQUFBQUFBQTVIbDBYYjhIZHJWNFhpNG1rM0ZlWjNXSUVsSlNidnZlc01vMTFLbFVHZU44NUlFLzlkTzVVemxTWTE3azYrYW11VTgyMHJoRGU3WDF5dC8zOWJPZkt2U0l2cXI3akhIKzZhRzlXbkFxN0w1OHRwK2J1OVkwYVdXY1R6bDZVUE5QSHI4dm53MEFBQUFBQUpCWEVYVGVBOVY5L2VXY0llaDBraW1McC85UjBzdEwxWHo5alhOL2QvZmJ2bFBUMTE5dVRzN1pMOUpPeDI5RTZXcUMyZUthcDdPejNIUHdNOVBGSnljclBpVlprdVR0NHFyVmpWdXB0bjlodFN4V1NoL3QzNlZQRCsxVmlxUWk3aDQ2MGU3RmUvclpyMjROMWJLeko0MXpiMWRYVlM3Z2E1d1hjdmN3aml2NkZGUzdFb0YzL1psblkyTzAwRVo0NnVYaW9pZjhDaG5uZm02My8zMEJBQUFBQUFEd3NDUG96S1lDcnE2cTdWL0U0dHF0c1dialI0b3BNZlgyTXpxTGUzcFpuRmNzNEt0bVJZc2I1eGZqWW5VbzZwckZNLzl0M0ZLUGVIaG1yK2hzZUhIemVpMCtIVzV4YlZxdHA5U3piUGtjKzh4MC96NjhYNFAzYkpjay9hZnVNNnJ0WDFpUzVHSXlhVXkxMm1yMFNERjEyN3hPVGlhVHZGenU3VzlkVnlmN2QzR281dXV2Y2RYcjNQVm5icjU4eVFnNksvZ1VVSWw4K1NWSlJXLzU5WDAwdjdmRjc0dDBsK1BqdE85NnBBWlhmRnlmVkt0bDEyZnV1eGFwdXF0RDdySnlBQUFBQUFDQTNJZWdNNXVxRnZUVDJnekxpbTM1YitNV2R6VDJPeFdxNnAwS1ZZM3poYWZDMUgzTDczYzBWbDczN3AvYlZhV2duNnBrbUZYNWJOSGkydDJpZzlwdFhPUEF5bkxHd0FwVjFhZGNSWnYzK3Bldm92N2xxMWhkRHpsM1NzOXZYQ3NYazhudUdiZnUyUWgwQVFBQUFBQUE4aEtDVHVSSzUrSmk5UFNhNVFwcEVLeEdqd1FZMTFkZlBLZUl1RmlMWnpkZnZxVEpSdzVZamZIeDQwOFl5OCtqRXhQVmEvc0dwYWJhL3J4dGQ3RUhhSHh5c3BJekd6Z0xzY2xKZC95WmtwUm94ejZ3QUFBQUFBQUFEd3VDem15Nm1aU2tmZGV1V2x6THVNK21KTzIvSHFsVU80S3ZFdm55Vyt6TGVUWTJScEhtZU9QOGRNd05xM2Rpa3BJVWszVDdnTXpEMmRsaTM5RGsxRlRGSnlmZjlqMWI0ZG5SNk92YThQZEZpMnZGUGIxVXp0dkhPSTlOVHRMT3E1Y3pIYmVZWno0RmVSZkk4dm53bTlFVzUxR0ppV29WdWxJL05XaXU0SUFTV25YeHJON2N1Y2xpdjB4Sk9oZDdVMHN6N0s4cFNmbGRYRFMvZm1QamZPNkpZMXB5eHZLWlc3VXVWbExQbDB4ckRsVWluK1cyQWwwQ3k2cEtRVDlKMHJZcmx5enV2Ymg1blVMT25jNXk3TnVKVDA0MmZsMWRuQ3huYU1ZbUp4a0JiY1lsKzVrMXZCcTZkNGRXWHp4bm5POXAyZUd1YWdNQUFBQUFBTWdMQ0RxemFlKzFxNnErOGtlTGEwa3Y5cklJRmV1dUNqR2E2bVJsWnAybkxaWXJqenF3VzErSEg4M3luYkkvTDdhcnpsV05XeW80b0lSeEhucnBncHF0LzY5ZDc5N3FzOFA3OWRuaC9SYlgzbjZzc3FiVnFtK2NuN3g1UTQxKyt5WFRNZnFXcTZndjZ6eHQ5L1BwNHBLVDFXN0RhbzJwVmxzakQveXBKRHRuVHJZc1ZsSWV6bWxoWVVwcXFxWWN0Wjd4ZWFzYWZvVXkzWXUwWHFFaXFsY29iVy9XdmJjRTNmZkN3TjFiTlhEM1ZrblNtR3ExOUVIbEdzYTlnR1VMRkoyVXFBQVBUMTNvME4yNGJzNGt1RDRkY3pOSGFnUUFBQUFBQU1qTkNEcHp3SldPcjlqMW5MdHp6bmN5ejh0Y1RTWWxwYWJLbkpKaU5Dbkt5cmYxR3FoYjZYS1NKR2ZUUDN0Uk9wbE1PdlJjcDB6ZksvN2pRcXRPODlrMXZFb052VmVwZXJiZXFibnlSeDI3RVdWMS9RbS93c2J4K2JnWVJTY2xTckwrL1dMUERGMEFBQUFBQUlDSEJVRm5EcmpYSGNFZlZyT2ZiS1NDcm01NlpXdW9JdTBJSXQyY25ETnR5cE5WczU3MHliaFg0dU4xTkRvdGVDemc1bWJSL2Z6ditEaGRTMGlRSkNYWldETHU3dVNjN1Y5M0o1UDFOWDgzZHpVbzhzK2VwRHV1L0xPODM4dkYxZUxabU9URWJIMGVBQUFBQUFEQWc0eEVMZ2QwMjd6ZXJrWXhyd2RWMUxORmk5K0hpdktlMFkvWDBrdi9tNTM1WjhzTzZyQnhqZjdNNGVYWU04TU9hMmJZWVVuUzFDZnFxMS81eXNhOWNZZjJhdkxSZzVLa3JvRmxjNnlHMTRNcXlqUER6TTNmTDEwd2puMWNMWVBPRzRrRW5RQUFBQUFBQU9rSU9uTkErTTNvVEJ2RlpCVDF2eG1Dc05TZ1NGRjlXT1dmUFNvRHZmTHJqK1p0MVgzejcvcnAzQ203eHJocU5xdm9qL050M2h0Zm82N2VxVkExeS9lZksxN0svb0lsVFQ1NlFBdE9IYmU0ZHZpNXpzYnh6T09IcmZZSlBYSFRzdGxVYWEvOEdwcGgrWHR5YXFwK092dlA5NzIxUWRLMVRINy8xUElycFBpNzdPZ09BQUFBQUFDUTF4QjA1b0R0d2UzdjZYZ3VKcE9xMzlMWi9YWnVuZjNuN2VxbVduNkY3SDcvZE14TlhjN1FBZjUrMnZoM2hQNTllTDhHVlh6Y3VKYlAyVVZMbjJtbTFxR3I3RzYwNDVISkhxZ3VKaHRyeGpPbzUxOUVaZko3MnpWV3VpdG1zNjZZTTE5ZWY5VWNyeVBSMXZ0eHBuTnpjdEtDK2swc2Z0Mk8zNGhTNitLbEZKK2NKRGNuWjRzWnBwSjBLVDdXNWxpREtqNXU4Yk1EQUFBQUFBQjRHQkIwNWdFRjNkeTBzOFh6ZHpWR0hmL0MyUnFqMzY0dG1ubjhMeFYwYzdONS85YjlLSjFOSmhWeWQ4OTBQSHVmVDB4SlVWUmlvZ2J2MmE3cmlRa2EvWGd0NDk3bXk1ZTAvdElGK2JsbC9qbnAvTjNkZGFQemE3ZDl6cFllWlIrenV2Wkp0ZHA2eE1OVEkvYnZ2cU14cytMcDdLeWZHalRYVTRVZk1hNWROWnMxYk45T0xYdm0yVXpmTzNBOThwN1hBZ0FBQUFBQWtGY1JkT2FBZ2t2bXlKeDgrNlhyMDJyWFY2K3lGZTVEUlhlbWxsOWhiUTF1WjllekZYd0s2dklMOW5XYnorcjU3VmYvVnIzVnl5VkpueHpjbytzSkNacGFxNzVPeDl6UUMzK3NWVUpLaWx3eWRGU1hwTnYvcE8xWDBOWE4yQnMwSTJlVFNRTXJWRlhud0xLYWQrS1l6ZnRSblhwa091NlFTdFUwTU1OeSthVm5UcWpIdGcyU3BJWkZBdFRra1dJV3ovZmQ4WWQrT250SzUrTmlWTnpUY3NtNkpDMCtIVzdNRUQxMkkwckx6NTIyNi91ZHZCbHQxM01BQUFBQUFBQjVEVUZuTnJpYVRHcHFvM25RclF1aEd4UUpzS3NaVWJGYkFxektCWHpWSXFDRXhiVWowZGQxTStuaGJUb3ovZGdoWFVzd2EvKzFxOFpTZXBkYjJwWGIrbGtucEtUb3A3TW5iWTVaM2JlUXl2c1VzSG52amNjcUtmOHQzYzB6S3VqbXBqT3hONjJ1bTJROWF6VWpWeWNudVRyOUU5Qm1YQXEvNnVJNU5WLy9YeTF2R0N4dlYxY04yTFZGUy85WCs2b0w1L1I4eWRLS1MwN1N0WVFFblkyNXFmM1hJL1dJaDZkbTFubmFHT09semVzVnc3NmNBQUFBQUFEZ0lVYlFtUTBGM055MHNuSEwyejczYzhQZ094cC9ZSVdxRnJQK0pPbmRQZHMxTy95b1lwS3lGMko1T0R2TE9jTmVsTW1wcVlwUFRyYjcvWVFVKzUvTmFRdFBoVm1jZXpwYi9yYTFGWFRlU0V4VTE4M3JiWTQzc1VaZGxmZXgzc1BTeDhVMTB5WkZNVWxKOG5KeDBkd1R4ekp0QW5RM1F2KytxR2ZYLzZvS1BnVTE3K1EvVFkxNmJkK29YdHMzV2p4YnlOM2RhamJzaC90MkVuUUNBQUFBQUlDSEdrRm5IbkExd2F6OFA4ek8xanVyR3JkVWNJYlpvYUdYTHFqWit2OW1hNHlLUGdXMUx1Szg3WHNGZkZYTU01OXhIcGxnMXA3SUs1bU9WVHlmbHlyNEZEVE9ZNUtTdE8zS0phdm4vb3E2Ym5IZXRuaWczbnlza3FZZk82U1ZGODRxT1RWVkJWd3Q5dzJOdFJFQ0YzQnowN1pNbHQyWHlwZmY1dlYzSzFWVElYY1BtL2RHSC94VFQvZ1YwcFFqQjFYRFJsT25wTlJVQmZ5NHdPTGF4UTdkamVQSlJ3NW8vRi83alBPNERLR2txOG1rZGlWS0c5K2xZOGt5Tm10STUrMXFQZU8wVGZGQTNVaTBmK2J2Mm9oemlzckc4d0FBQUFBQUFMa2RRV2MySktha2FMZU5NSyt3dTRkS2VmMFRuaVducHQ2Mk0zanhmRjRxNnVGcG5NY25KK3RRMURXcjV5TGliSGZXdmg4T1IxL1BOQno5cWNHemF2Ky9jRTZTZm9zNHJ5NmIxbVU2VnQ5eUZmVmxocVhXcDJKdTJCVzhQbG1vaUlJRFNpZzRvSVQram85VGg0MXI1WHRMRTZQcmlkYmR6bDFNSnRYMUwzTGI4VFBLMk5rKzdFYTB5bm43R09mbTVHUjEvdC8zc3hWMDZ2L1p1Ky93cUtydGIrRGZhZW05RjBKSWdkQUNTUWhTSmZUZVJBVUVyTWdGcjRBS2lnb0NpZ1VWNUVkN1ZWQ0swcFNPZ0hRU2dRUUlvUlBTZSs5dEpways3eCtUSE9aTXk2UkF3THMreitPalo1OTk5amt6UkpLc1dYc3RBSVhpT29OcmkrUnlnK2V0K1FJY2VINTRrNTVWMi9hK0VVMmFIM3Jxc01uZDZ3a2hoQkJDQ0NHRUVFS2VCUlRvYklJcW1RemhwNDh3eHh3QWJ3VUU0WWV3dnN5WVVDN0Q5Q3NYY0RJL0J3QndjdkJvOUhSMFlzNlBqVHlOZTVYbGNESXp4NUZCSXpESXpST0FlcXQ1U2swVjV0K0lScGxVTjNEM3RQRzF0bVVkUDY2QWJCK1hSOEZLTnd0TEZFdnEwRVBqL1FTQWNrbnJ2Ri94VlJVWTc5MGVTcFVLRzVNZVlHTjRmNU92ZFRJekIxZTdXS3NHU3o1ZnA4dDhuVnhCMjgwSklZUVFRZ2doaEJCQ1dna0ZvWXI2ZWdBQUlBQkpSRUZVT3B1QkEvVlc0Uzk2OUdKbEFlYldpakErNmpUdVZwWXpZKzRXbHF5dTJXYjFEV25LcFJLTXVQZzN0dmVOWUxwOFQvY053Q2pQZGxoNTd5YTJwQ1pBYWtKRG83Wmd4ZU9odTcwamF5eGJwTnVncDZWNEhBN0NuVjJaNDJKeEhWSnFxdkdmd0M2c2VYbDFJZ0RBOHJ0eFdKOTRuM1h1dTlBK3JJN213eStjUkpWTVhXTlR3T1ZDcGxTaXNyN21aa05HN1Y5NVdVaXBxV3JTc3laUG1BWm5yVUNtcGtXZGczWHFmMjVKVGNDODJDdE51ZzhoaEJCQ0NDR0VFRUlJMFk4Q25VM2dhbTZCTi8yRE1Ec3dDSjFzZGJ0MnUxbFlJbm9rdXk2a3BVWjNiUUM0TkdJaWxDcVZ3WHM0bXBsalkzaC9mTlMxSjlZbDNNTnZHWStuK1UxTERISDNZblVRQjRCN0dzSGQxdExUd1FtMkdoM1FvMHZVTlQyN2FRVlpjMFRxUUdkT3JSRGIrZzdDSDFscCtDVTFFU29BRlZyWnNYY3J5K0JyYllzTnZmcmpYbVVaL25zam1qa1hYMWtPcFVxRmxmZHVzdXFQUG02Vk1pazRlMzh4ZUw2em5UME9QVDhDWGJWZXR5RjdNbE14OS9wbHloWWxoQkJDQ0NHRUVFTEkveFJ1NDFOSUF3R1hpMCs2OWRRSmN2NlJsUVpBbmExcHplZXovdUZ5MlB1WkxYazhuVGtBOEZQS1F3amxqNXJEK0ZoWjQvOTY5Y1A4VHQyYTlhemE5MjFOLzlWNkpxVktoVnRHR2hFMTEwQTNEOVp4ZEVraE9BQ2UwNnE5bVZTamJtQzBwR3RQREhIM3dwYm5ua2ZNeUVud3NiS0d0dGY4T2lGMjFHUU1jSFhIT3gyN1lyUkd3NmFFNmtyc1RFOStMRUhiNW5yVnJ5TnVqSDZCRmVTOFVsS29NKzlTY1FIejN6TTdCT0xHbUJmUXo2VnBOVW9KSVlRUVFnZ2hoQkJDbm1XVTBka0UrWFcxK08rTmFPd2JNQlFBVUt1UVkyRmNESDVMVDhaMDM0QVdyWDA0SnhNYkVoL2d3UFBERWV5Z3JrRVpXMWFDMWZGM21yV2VuMVlOVGJtUkxOS21tT0RkSG1POWZGaGpWMHVMSDB0ZDBZYjZwUTJpUzRvUTdPREUyaUplVUZlTENxa1VuV3p0c2J4N0dEUHVZV21KTW9sWVo4Mi84N094dEZzb3M4YjJ2aEhvZXVJQUttVlMxQ2tVV0h6cldyT2UxZnZJYm5EUXRPQ3lYR1c0TklHL2pTMSs2ajBRSXpVQ3NRRHdkMzRPL25QOUVuSmZtTWthbnhrZGlkLzZEMmEyNlhleGMwRDB5RW5ZblpHQ1pYZHZJS2RXMUtSbkk0UVFRZ2doaEJCQ0NIbldVS0N6aWY3SVNzTXJ2Z0V3NDNIeFR1d1ZaTmJYcG5RODhKdmUrWkhEeDdQcWVBNDVmMEp2dDJ1aFhBYTVTb1ZlcHc3ajQyNGhlRDhvR0xOaUxob01VSnB4dVdoblpZMVNzUmpWR3BtZ1psd3VGbmZwd2VvWURnQ1ZyUkNJN08vaWpsMzloK2lNNzh0S2JmSGEycmhRYjVGdlVLZFE0R1o1Q1pacEJETUI0RnBwTWN5NVhPd1pNQVFXR21VQ0ZzYkZvRmFoMEZtM1ZDTEdoN2V2WVVkOWwzSlBTeXQ4MVRNYzgrTmlBS2kza1RlSHBKWHFxWHBhV0dKcDkxRE1DZXdNY3k2NzdNR2ZXV2w0L1dvVWJBVUNuZXZFU2prbS9YTUd4eU5HWTdDN09rRE1nVG9qZExwdkFQWm5wMk5kd2ozY29rN3JoQkJDQ0NHRUVFSUkrWmVpUUdjenpJeTVDTGxTSFlDMHFBOUdpZlVFMVFEbzFPT1VLcFY2NS9JNVhQRHJFd0xYUHJ5SHpVbnhqUWJkNHNlOURBc2VEd3FWQ21LRkFsS2xBbllDTS9EMGJGdFByRzVhY3gxdEl6eThjV1RRU0dhcmZZT0N1bHBzUzAxcTBkcjZoRG01d01uc1VlYm1qYkppS0FHODd0K1JOZTlTY1FGK2VtNGd3cDBlTlMwNmxwdUY0M25aQU1CcUJBVUFLaFd3TXowWmIva0g0Zm42cmZIek9uYkZ0clFrM0c1bUVQRGw5djdvN3VEVStFUTl0cVFrb0VRaVJyaVRDK1oyN0lKWkhUcXlBcllBSUZNcThkSHQ2OWlROUFBQVlLdHZJUUJDdVJ3akxwN0V1ckIrV0JEMHFMeUFnTXZGekE2Qm1Oa2hFQStxS3ZCblZocCtUMDlHTm1WNUVrSUlJWVFRUWdnaDVGK0VBcDNOTU43Ymw5bSszbFRSSXllYU5POU1RUzVHUjU0eWVGNnFWQ0syckJpRDNEekI0M0RVOVQ2Ti9IRWV5ODFzOHJNQzZrRHVGejE2WVhHWEhub0RxSE5qTDBPczFCL2tiUW50TGR0WFNncnhpbThBT21odHlUZmo4dkNtZnhCelhDNlZ3TlBTQ244TUdBb1BTeXYwMWFoVHFRSlFYUjg4L3ZEMk5Wd2JOUmtjcUx1N3ord1EyT3hBNTR3T2djMjZEZ0NPNW1SaXNMc245ZzhjcnZmOG5Zb3l6STI5ak5peUVwUFdrNnRVV0hnekJ0ZkxpckV4dkQ4cldBd0EzZTBkMGIxSE9DNFU1bEdna3hCQ0NDR0VFRUlJSWY4cTFJem9HWGE1V0xjcGpUNTdNbE9iRmNUamN6aUlHakVlUzdyMjFCdmtYSG52SnBNNTJkb21lUHV5anFOTGlqRFd1ejFyN0VaWkNkWWwzc082eFBzQTFJSE1XZEdSNEFDWTVodUFDSzBhbjJrMTFaRFZaOWpHbHBYZ1FIWTZza1JDdkhUNVBENjhmZjJ4dkE1VEhNek8wR2t3VkNtVllrRmNETUpQSHpFNXlLbHBUMllxZ283L2lWL1QxTjNuTlIzTnpjVFYwdUlXUERFaGhCQkNDQ0dFRUVMSTA0Y3lPcDlobC9WMDM5WWtsTXV3TlRVUm45NkpiZGI2Y3BVS002TXY0bWpFS0hUWDZQcXRBckRpWGh5K2VuQzdXZXMyaHMvaG9Fb21oVmloZ0FXUEJ4V0FtSklpbkNuSVJaYXdCcDkwQ3dFQWJFcU9oMXlsd3VKYjF4QmJXZ3cvRzF1Y0tzakJoSGJ0MGR2WlZXZmRkWW4zV01memIwUkRLSmVoemtEWkFVTmtTaVZFY25telg1OG1oVW9GRllEM2IxN0ZqZEV2b0ZRaXhzYWtCeWFWTG1oTXFVU0NPZGN2NDhma2gxalN0U2RlYXU4UFBvZURiNXZaNElvUVFnZ2hoQkJDQ0NIa2FVYUJ6bVk0bUoyT0UzbFpqL1VlRFRWQWpmbW5xQURETDV5RUN1cGFvQXFWQ2txVkNuS1ZFbFV5S1RLRU5TMXVrcE1tckVHL00wZXhkOEJRVFBEMlJiRzREbTlmdi9UWU1qa0JkWUIxZE9RcFdQSjRHT2ZWSHYxYzNabWczNmQzYnlDL3JoYi82ZGdGK3pJZk5VSDZNenVkK2UvWXNoTE1DVlJCb1ZLaVFpcEZTblVWdHFVbDRyZU1GTlo5U3ZSMFpUZkZvWndNSE1ySmFOYTFodHdzTDhXRXFOTzRXSlRmNU1CclkyNVhsT0dWNkl2NDZOWjFUUGJwZ092TnlCQWxoQkJDQ0NHRUVFSUllZHB4VkNvRGJiMmZZcHk5djdUMUkvelA0UUo0S3lBSWgzSXlVQ0Z0V2FaaGE3QVhDRkFsa3pVK2taQTJwcG94cDYwZmdSQkNDQ0hFb0tOSGoyTExsaTBBZ0VtVEptSGV2SGx0L0VTRUVFSkk4MUZHSnpHSkVzQ3ZhYTNmWGIyNUtNaEpDQ0dFRUVJSUlZUVFRalJSTXlKQ0NDR0VFRUlJSVlRUVFzZ3pqd0tkaEJCQ0NDR0VFRUlJSVlTUVp4NEZPZ2toaEJCQ0NDR0VFRUlJSWM4OENuUVNRZ2doaEJCQ0NDR0VFRUtlZVJUb0pJUVFRZ2doaEJCQ0NDR0VQUE1vMEVrSUlZUVFRZ2doaEJCQ0NIbm1VYUNURUVJSUlZUVFRZ2doaEJEeXpLTkFKeUdFRUVJSUlZUVFRZ2doNUpsSGdVNUNDQ0dFRUVJSUlZUVFRc2d6andLZGhCQkNDQ0dFRUVJSUlZU1FaeDYvclIrQVBMdDRIQTRVS2xWYlB3YUxEWjhQWjNNTFpJbUViZjBveldiTEY0REg0UUFBbENvVnF1V3lObjRpUWdnaGhCQkNDQ0dFa0tjZkJUcGI0SXZnWHVqajRzWWN6NHE1aUZLSlJHZmVwSGErNk8vaWpsS0pHR1VTQ1c2VUZlTitWY1VUZTg1M09uYkI3SURPelBIYzJNdTRXVjdhb2pWdCtRTEVqWGtCRndyejhHMzhIV1RYaXBoelBBNEhIM1FPWm82cnBGTDhrcGJZb3ZzWjRtTmxqUi9DK3FLRHRTMzhiR3poWW02QlNxa1Vib2QraDZ5WlFWZ0JoNE9QdTRXZ2k1MERac1pFdHZJVEc5ZkR3UW0zeGt4aEFwMzdzdEl3SS9yaUU3dS9xN2tGZHZVZmdpTTVtZmdqS3hWVk1zTkJWbHUrQUt0RGVqUEgxMHFMc1RzenRWbjNYUmZXRnlvQVVVWDV1RnhjaUVxWjFPRGN4WjJEOFdaQUVIUDh3YzJyT0ZlWTE2ejdFa0lJSVlRUVFnZ2g1TitEQXAwdDBNdkpCYU04MnpISEZsdytBTjFBNTVjOXdoSHM0TVFjajQ0ODlVUURuZDZXMXVqbDVNSWMyL0lGTFY1emJWZ2ZkTEsxUnlkYmU3d2QwQmxyRXU1aTJkMDRBSUNBdzhXYTBEN00zQ3lSVUcrZ2s4ZmhZRUduYnRpZm5ZNzh1dHBtUFVkdXJRZ2hqczdvYUd2UGpEbVltV0dvaHpmT0ZPUTJlYjFRUjJmczZCdUJubzdPQUlCN2xlWDQ3dUZkQUlBNWw0dXlsMTV2MW5OcVN4TldvK2ZmaDFoakhBQ2J3dnN6UVU0VmdBMko5K0VnTURPNFRyVk1DbVdyUEpIYXo4OE54Q2pQZGhqbDJRNy8xNnNmZmt5T3g0ZTNyK3VkYTgzbjQ5MU8zWmhqRzc1QWI2RFR5Y3djNVZMZC95OGFtSE81bU51eEM2eDRmQ3pxSEF5bFNvV094LzlFdXJCRzczeFBTeXQwczNka2p1Mk52RCtFRUVJSUlZUVFRZ2o1MzBHQnpzZXNyN01iSzhpWldsT05zMDBNd0hsYld1SHJucjJOenRtWTlBQzNLc293d2JzOWd1d2MyTStna1hVS0FOTjhBeER1N0twM25aU2FLaHpMelRKNnI5R2U3ZkNmd0M3TU1aL0x4VDlGQlVhdjBSWnM3NGp0L1NJUTd1U0ttWDZCR0hUdU9Pb1VDdWI4K2w3OThMWkdGcW94NWp5ZXp0aGZFYU1nVTVvV0FqeFhtSXNYTHAwREFQd25zQXNUNUFTQXIzdjJ4cTN5VXB3cnpBTUhIRmp6VytkL0dYM3JMQWpxaGtGdW5zd3hCOEMxVVpPTnJ1TjNiQi9tQkhiR2UwSEJSdWMxa0t1VWNEandtOTV6Yi9rSFlZcVBIK3YrKzdQVG1XTjNDMHNVaWV0TXVnK2d6ZzVkMmkwRTczVHFpcmV1L29POVdXbDY1dzF5ODRRVjc5SDdrUzZzTVJqa0pJUVFRZ2doaEJCQ0NER0VBcDJQMlNmZFFsakh0UW81Tm9YM04rbmFmWmxwaUM0dGdxT1pPVjczNzJSMDd0SGNUTnlxS01Qci9wM3dva2F3U3A5NUhic1lQSGNzTjh0b29MT2pyUjMyRGhqS0d2c2g0UjdPbXJoMTJKckh4eWZkUXZCeDE1NFFjTlc5c01LZFhMR3ozMkJNdjNJQkRadk5MWGk4RmdVVnpiaGNtSEZONjdWbHFSRmsrL0RXTlF6MzhFYWdyUjBBZGRicDd2NUQwT1B2UTZpU0d0NU8zVklEWE55eEpyUnZzNjQxNTVyK1hobXFxZHJWemdHYmVyTy9MdCsrZmdteFpTVVk0T0tPYjBPZlE0Q05IWHI4ZlZCdmVRWk5MdWJtV05TNUJ4WUVkWU5OZmZid2puNkRrVnNud3FYaVFwMzVFN3g5V2NmSGNqTk5laTJFRUVJSUlZUVFRZ2dobWlqUStSajFkbkxGeEhic0lFNFBCeWYwME1qd05PWitaUVdpUzRzZXg2TTFpeDFmZ0dNUm8rQm9aczZNM1N3dnhiSzdOeHE5bHNmaDRDMy9JS3pxR1E0UEMwdWQ4KzRXbG5Bd00wUEZZd3dtbWtLa2tPUFZtRWhjR1RtUjJVTHVabUdKSFgwak1DN3FORHdQNzJibURuSDN3cDRCUTNHcnZCUUw0MktRTHF6V1dhK25velBXaFBaaFpmVUMwTW5xL2VtNWdhekE3TDNLY3FoVUtuUzBzMmRsTzk2dEtHTmRKelV4YTlVWUI0RVpqa2FNWk4xbmRmd2Q3TWxNUlhkN1Ixd2VPUkdjK3ZGdGZTSXc2ZEpadmV1NFcxb3ltYmphZ1ZjekxoY0hCZzVINXhQN2RmNk1KN1JyenpyK0t5OExOa1lDdHdLdEFMWUZqMmQwdmtLbFltVUxFMElJSVlTUWZ3K1ZTb1V6Wjg2Z1Q1OCtjSFIwYlB3Q0V4UVZGU0V6TXhQKy92NXdkZFcvRTY2eForSndPQWJQMTlYVlFTZ1V3czdPRHVibTVnYm5hU29wS1lGQUlJQ0RnNFBlODJmUG5vVmNMc2ZZc1dOTmZzNkNnZ0xFeHNiaStlZWZoNU9UN3Urb21abVppSXFLd3ZQUFA0K0FnQUNUMTIxTWFXa3BsRW9sM056Y0dwMmJrcElDa1VpRWtKQ1FSdWNTUWdoQWdjNG1zZUh6MGNIYWxqbTJGYkJyWFFiWjJjUEJ6QXh5bFJKSjFWWFlHTjRmaHIrOU5VNVZuOStvVUtrZ2tzdVpjUzZIQTB1dDdkb1NoVHJnOVd0cUlxSzB0cEdQOTI3UHFpVzZNZWtCVW1vZUJlVSs2QndNZnh0YkdHUEhGK0QwMERIb29yVXQvcldZeUVhRGJZNW01cmc3OWtWV1hjVUdRcmtNeSs3ZXdLYWtlQmhySGZSblZock90MUxEbVY1T3JrYXpXcStWRldOVDBnTzhyOUZRcVplVEN6cFkyeUpEcE41UzdXdHRnMDNoQThDcFAzZGgyRGg4SFg4YjN6KzhDNmxTQ1M5TEszelZNeHl2KzNVQ1YrT0huQnRsSlhqdlpneXVsaGF6N2prdjlnb3VqWmdBSG9lRHJ4N2N4dko3Nm5xbkQ4ZS96THpuUXJrTUlhY09HMzF0Q3BVS25ZL3ZaNDJ0NzlVUDQ3emI2NTF2eGVQaHI0aFJyQnFueDNLem1PRDFnNm9LL0pxYWlEbUI2aklDRTl2NVlsNWdGL3ljbXFDejFtaFBINHoyOU5FWkw1TklzRDA5RVp1VDRuV0NuR0dPenF6L3A3SkZRdFRJWktpWitxYlIxNmxwVi84aFJzOUhseFJoNExtL1RGNlBFRUlJSVlROE95NWN1SUQzM25zUE0yYk13TXFWSzF0bHpZc1hMK0x6enovSDZ0V3JNV1hLbENaZmYrellNV3pkdWhYZmZ2c3RldlRvb1hOKzl1elp1SG56SnY3ODgwK1RBM2kvL3ZvclRwdzRnU3RYcnVnTm91N2F0UXZWMWRWTkNuUWVQMzRjUC96d0F6NysrR084OWRaYk91Y1RFaEt3ZXZWcU9EbzZHZzEwMXRiV1l1WEtsWGpycmJmUXBZdmgzN01hekpvMUN4VVZGYmgrWFg4dkFFMmJObTFDUWtJQ3pwMDd4OXdyT1RtNTBlc0F3TjdlSG41K3Vyc2RaOCtlallRRTNkOW5UTEYyN1ZyMDcyL2FEazFDU051Z1FHY1RESFQxd0traFl3eWVQejlzSEFCMVlPZmJoM2QwYW1NMlZjTXU0NFRxU3RqczM4R00vOUxuZVZiOXlyTUZ1VGhUa0FNQU9GMlFDMmhsQzNwWVdMSUNuVWR5TWhGVi9DZ1lPdDAzd0dpZzAxNGd3Sm1oWTlISFdmZjFaTmNLRzMwZGRnS0IzaURuNFp3TXZCZDNGYmwxSWoxWHNWMHJMY2F2YVVrQWdNeEpyOENpUHRCN3NTamZZRmZ5dlFPR1lxaTdGd0JBckZDZ3c3RjlBSUJLcWRSb29CTUFsdCtMd3hRZlA3UzN0c0hSM0V6ODUvcGxsRWpFelBuOFdoSFdKOTNIWjkxRFljN2x3WUxIdzVjOXdqR2pReUJPNW1Yam5ZNWRXVm1OaGVJNkxMMFRpNTNweVRvQlhUNkhnMkp4SGY3SVNrTTdLMnY4bnBHTVFCdjExbmt2U3l0bVhvbFl6SXdiazZxVldTcVU2KytjN21ObGpUOEhEa00vRjNkbXJGb213OEhzZEx6aUd3QnJ2Z0JXZkQ0cXRCb0pyUTNyaTdPRnVhalZDTDdyRTFOYWhGOVRFN0UvS3gwaWhmNjVMN1puLytDeEp6UFZhTUNiRUVJSUlZVDhiNm1xcW9MQ3lPNmNzTEF3QkFVRllmLysvWmcyYlpyUkxFRXVsOHRrUk5iVzFpSTNOeGV1cnE1TnpnVE56TXlFUXFFd0dQeTdlUEVpTWpJeTBLNWRPNTF6SjArZXhNMmJOMkZoWVlFMWE5Wmc5KzdkUnJNL0cxeStmQm45Ky9kSFNrb0tLaXAwRzl0V1YxZWp0cmJXWVBBd0tDaElKeHYwN05tejRIQTRHRGR1WEtQM055WXhNUkduVDUvR3BVdVg4TnR2djZGelo5TjZMVFJIV2xvYXBrMmJadExjWWNPRzRjY2ZmOVFacjZpb2dKZVhGMmJQbm0zeWZZdUtpckI2OVdwSUdpbmpSUWhwZXhUb2ZBeHNCUUo4MVRPY05UYmk0dCtOWmlSKzJpMEUzMmcwSFZMcENmbE05dzFnQlRtelJVTE1pTDZJR1IwQ0c4MXNheEE1Zkx6QmM1UGErVUkxWXc0K3ZST0xieC9lUlpDdFBZNUVqTlRKNURTa282MGRrLzFueUoyS01ueDQ2eG91Rk9XREMvVzJkdTNha2ZOaXIyQmU3Qlc5MTN0WVdzS2NxdzUwT3BrWjN1cmhaR1lPOS9wdDhoTGxveCtPRHVaa2dMUDNGNlBQS0pUTE1UZjJNand0cmJBai9kRW5ocFk4SHJPbGZYM2lmWnpKejhYV1BzOGpwTDZCVVJjN0I5WjdwVkNwOEhQS1EzejE0RGFFY2hrVC9GU3FWS2l0LzRHdG5aVTFVaVkrK21hZFBFSC9OMjQvRzF2V3ZBWS9KTnd6K2xvTWlYRHpaQVU1QVhWUXVyR3ZJMnMrSHp2NlJtRDZsUXM2NTRyRmRkaWRtWXB0cVlsNFdGMkpidmFPZUREK0pXeE1pc2ZPOUNTZGpNN3B2b0dzNDEwWktYcWJTeEZDQ0NHRWtQOU5NMmJNUUdwcXFrbHpKMDJhWlBTOHJhMHQ0dUxVTzZmdTNMbUROOTk4RTB1V0xHbFN3QXNBM24zM1haU1dsdW9OS2tva0VseTVjZ1Y5Ky9iVjJRNWVWRlNFYjc3NUJpRWhJVmk0Y0NIZWV1c3Q3Tml4UTI4MnBhYnM3R3lrcGFWaHdZSUZXTDkrUFM1YzBQMDV2TUZycjcybWQzekhqaDJzVE1UczdHemN2MzhmQXdjT2hMdTd1OTVyVEJVV0ZvYU5HemRpL3Z6NWVQUE5ON0ZyMXk0RUJnWTJmbUV6K1BuNVljZU9IWHJQaWNWaWJONjhHZkh4OGJDMXRUVWF3TFcwdE5RYmlEWkVaYURYQVNIazZVT0J6c2RBdXduT25zeFVSQlhsdzV6TGhhUUpOUlcxL3lvTnNMSEZsdWVlWjQ2bFNpVmV1bndlWmRMSDg2blM4NjRlT0RGNE5PeTB0dWhyY3hDWTRRV2ZEbmpOcnhNR3Uzc2FuSmN1ck1FWDkyOWlkMFlLR3Q0RlB4dGJYQnMxR1VkeU1uRXdPeDBYaS9MaGIyT0hXMk1NYnhGcENISUN3SEFQYndnTmJITzIwQWlZbVhONUJ1Y0JRTmlwdzBpdXFXS05uZGJLakFXQXl5TW1vcGVUaThGMXRQRTRITHpicVJ2ZTdkU05OWjVYSjBLN0kzdE5YdWR4T0pHWERibEtCYjRKbnlCckcrVG1pWVZCM1ZsangvT3k4T0tsYzVCcC9CRFF3OEVKSGF4dHNTNnNMMWFIOU1hYzY1ZXhLeU1GQU5EUHhZMlZTVnd1bFNDaHVoSStWdGJZVnArOXEra04vMDVNa0ZtZmU1WGx1RkZXb2pPZW92WG5TZ2doaEJCQ25oMGZmUEFCcXF2Wk81YXlzckxnNit0cjRBcDF3QXNBTEN3c1dPT0NSbjZ2YVEwWEwxNkVTQ1RDQ3krOHdCcVhTcVZZdUhBaGhFSWh2dm5tR3dRRUJHRDY5T240L3Z2djRlWGxoZEdqUnh0Yzg2Ky8vb0tGaFFVR0RScUU4UEJ3TEZteVJHZk9SeDk5QkpGSXBEZURFUUE4UER4WXgzLysrU2NBWU5xMGFSQ0x4WHF6WnFYMVNRcFNxUlFpa2U0dVBBNkhBeXNyOVE2MElVT0dZT1hLbFZpK2ZEazJiOTZNOWV2WEczdzlMV0ZqWTZOMzYzaGNYQnkrK09JTFpHWm1ZdGl3WVZpNWNxWFJBRzVzYkN5bVRwMzZXSjZSRU5LMktORFpCSEhsSlJnVGVRcUFPa0QzWSsrQnJQT3Z4a1NpU2liRnh2RCtUTjNCRW9rWWkyNWV4WXMrZnRqY2V3QitTVTNFVHlrUGtWT3I1eHVGMXJIbWgwWm1YQzcrR0RpTUZYUjhMeTRHTjhyVmdSMmxTbVd3b3phWHcyR3RyVlN4YzBVMWcwZXErdk5LRlpCYksyTFZBbFdvVkpBcGxhd0E0aTk5QnVFRm53NnM0S08yV29VY0MrTmk4RnQ2TXVSYXoraHRaUTBYY3d2TUNleU1PWUdkOGYzRHU5aVJubVJ5RjNFZWgyUHlYR1B6dUMwcHB0cENFb1VDMTh1S2RjYkRuVngxQW52RjRqcW1UcWdoMm8xNStBYTZ6MWZLcElncXlzZHdEMjltVENpWG9Wd2lRWmxVZ25LSnVQN2ZFcFJMeGFpUnlmQjVqMTR3NS9Md1QzR0JUcDFSTGppc0lDY0FWdmtHY3k0UEJYVzF6UEdiL2tHc3VRMlg1dFNLOFBiMVM2eHp3ejI4TVR1QVBWOGJuOFBSdVk0UVFnZ2hoRHpiaGc4ZnpqbytmLzQ4ZnZubEZ5eGJ0Z3d6Wjg3VWU4MFBQL3lBMDZkUFkvUG16UWdLTXY0elpHczdlUEFnYkd4c01ITGtTR1pNS3BWaTBhSkZ1SFBuRGpaczJNQnNlVis2ZENsU1VsTHcwVWNmQVlEQllPZGZmLzJGd1lNSHc5cmFHdGJXMW5vYkpGbFlXRUFxbGFKRGh3Nk5QcU5VS3NYaHc0ZGhabWFHb1VPSFl0S2tTVWF6WmovNzdETjg5dGxuT3VPYUdiSUFNSFhxVk5qWjJXSFlzR0dOUG9NeFFxRVFsWldWQU5TTm0rUnlPWEp6MVVrb1RrNU9USEFWVUpjZ1dMZHVIWGJ0MmdWbloyZHMyTERCYU5DNGdhRnQ3WVlrSnlkandvUUpUWHdsaEpDMlFJSE9KaWlWU0pnc3Z4WGR3M1RPUnhVVklMZE9oQWVWRmJneWNpSThMYTN3V2t3a2lpVml6TzNZQlM3bUZ2aTBXd2lXZE8ySi85NjRncTJwaVVidnA5UUlSMzdVcFNmQ25SNTlRN3RkVVlaVVlUVVRwSW9zeWdkLzM2OTYxL21xUnppV2RROWxqb2RkT01tcTBYbGx4RVFNY0ZWLzJ2VlhiaFltYTNUVjNwMlpnamY5ZzFBcGxXSjY5QVZzNk5VZlFYYVBHdGZjTEMvRmRGL2pIZmhLeEdLOUdYb0EwTVdPWFEvblFaVnV2WmtuSmN6UkdUTTY2RzZ4RU1ubFdIbi9wdDd4M1prcHpMRzNwVFhHYXpUOU9aNlhoWHlOd040VUh6KzRtck0vVlFhQUFuRWQrcDQ1eGhxYkhSQ0VQbjEwNndzNW1WdGdhMm9pdm54d2kya0N0VGEwRDNPZXgrRTBxWkhQVzlmK2dTMWZnSEtwQkdVU3NVNmdVbHVodUE2NXRTS2NMOHlEZ01PQlRLbGt1cUNQOVc2UHRhRjlFRmRlQ29WS2lVQmJlN3lsRVp5c1ZjaHh1Zjdyem80dndDc2RUTy9jT0Y4akk3WkVJbWE5ajlVeUdld0VBblMxZDhSd0QrOVdhMXBGQ0NHRUVFS2VQdjM2OVlPUGp3OVdyMTZOc0xBd25lWTMyZG5aMkxsekp6dzhQT0RsNWZWRW55MDNOeGZSMGRIbzBLRURrMDFhVzF1TEJRc1c0TXFWSzFpOGVERXJDR2R1Ym83LzkvLytIMTU3N1RXODk5NTdtRHQzTGhZc1dNREtQTDE2OVNxeXNyTHc0b3N2TW1OZmZmVVY5dXpadzdxM3N2NTNBKzMzSXp3OEhMdDI3V0tOSFRwMENPWGw1YkMwdEFTZno4Y2JiN3lCOHZKeW5kZVRrcEtDNDhlUFk4eVlNWHFiRE9uckdHOUtrTEV4UjQ4ZXhaZGZmc2thYXdpZWZ2Lzk5MHlKZ212WHJtSFpzbVhJemMzRkN5KzhnRTgrK2NSZ1YzcHRrWkdSVGVya1RsdlhDWGwyVUtDem1XYjU2UWJFRm5VSnhxSmIxNUFocXNIWXlGT1kwTTRYcHd0eTBjM2VFVVBjSDMyVEZTc1VPSjZicFhNOVZ5dDdUek5EMDhmYW1uVXUxTkVaNTRZKzZxajM1clYvc0RNOUdWUGIrNk9yVnVPZlFXN3M3ZVJ2K0hmQ1lJM25hVzl0WS9CMXJubDRELzFkUEREcG56Tkkwck1GZUd0S0F0N3c3OFEwRzZwVEtIQXNONU1WL0hTenNJUWxqNGM2UGRzaEpyWmpiem1KS3l0QnNWaU1qMjRiN3NDM091UTVacnQxVW5VVmZrM1RIekIrTzZBekU1U1ZxMVQ0OUU2c3dUV0x4V0tNOWZMQjRpNjZYUkhMSkJLOWdjNUttWVJWUjNTNGh6Y3IwTGt1NFQ0cm9CenU1S28zMEttSkErRDl6c0ZZb3hHOEJOUlpqajVXMXVCek9QaXNleWdtdGZQRm05Zit3YzN5VXFQck5TYW5Wb1RLbDE4SG42TS82MU9mTGFrSk9GK1lCNWxLaFgrS0M1aGdPd2ZRKy80MU9KS1R5WlJ1ZURNZ0NEWjgwN1lPK1ZyYk1PK3JDc0NaL0J6TTh1dkluRCtSbDhVRXFCZDFEcVpBSnlHRUVFTEl2NWkxdFRYV3JGbURhZE9tNlEzNGZmNzU1MUNwVkZpM2JoMXNiUTAzWEgwY3RtM2J4Z3FJUFh6NEVJc1dMVUpHUm9iQnp1YU9qbzdZczJjUDVzK2ZqeTFidHVETW1UUDQ1Sk5QTUdTSXVtNytsaTFiZEs1UktCUXdNelBEcWxXcmpEN1B6ei8vRExsV0ExR1pUSWF0VzdleXhsNSsrV1c5MTU4NmRRckhqeC9Ia0NGREROWS9UVXBLUWxSVWxNNTZUazVPdUh6NXNrN1pBUUFRaVVTUXlXUTRlZktremptQlFJQ0JBd2RpM2JwMUFJRGZmdnNOdWJtNVdMWnNHUUFnSkNRRVFxRVFhOWV1eGI1OSsrRGo0NE9kTzNlaVg3OStCdDRGWFh3K0g2R2hvWmczYng1clBDY25Cd2NQSHNTQ0JRdkExOW9sbDUrZmp5KysrTUtreGxHRWtMWkZnYzVtNk9maWhvNjI5anJqSDNRT0JvL0R3WHMzcitKdVpUbnVWcW8vRlZzWXhLN1B1RGJoSGdyRWRYQTF0NEFWbjQ4c2ticHp1ZlpmbVlvbTFQTnNNTlhYSHkvNitCbWQ4N3AvSjVQWFM2aXVSTWpmaHlCVzZ1OTBxSVFLeSsvR1lYbHdHSDVOVGNUZXpGUlV5YVNZMnQ2ZkNkeGE4bmc0TjNRY0RtU25RMVRmQWR5YUw4QXdEeStNOWZKaDFzcXJFeUdoV3IxRllhMlJCanRmOVF3SG42UGVLcDhwcWpFNGQ3aUhOeFBvVktpVVJ0ZHNEa2N6Yyt6c0c4RWNlMnAwU0FlQVQ3cUY0QTJOOTdxaG5JRWhmWnhkOFgrOSt1azBDRHFZbllFM3JrYmg0S0RoR08ycGZyK0NIWnh3YmRSa1RMdHl2cVV2QXpaOGdkSGFsOXJNTmJiQ2YzanJHdjRaTVFIMkFqT2oxeFRVMVdMRlBmVzJGZ0dIZzBXZGcwMiszNm9lNGN6ejNTZ3JRWkc0am5YK1ZINE9KcmJ6aFExZmdERmVQaGpwNFkyekZPd2toQkJDQ0drVjkrL2ZiL2ExYm01dUxXNTBBNmhyYmlZbXNwTWJwazJiaHY2TTZHYVpBQUFnQUVsRVFWVDkrK1BPblR2TTJLMWJ0eEFkSFkzSmt5ZERvVkN3emdGQVFFQ0FUdkF6UGo0ZXg0NnhkMWZkdTZmK3ZlSE9uVHZnNldtVUtSUUtkY1pLUzB0eDZOQWg1cmk2dWhwdnZQRUdKQklKMXF4Wmc1RWpSNks4dkJ6Mjl2YXNOWVZDSVpSS0piWnQyNGFmZi80WlAvLzhNOHJLeXBqbnVIcjFxdDczUkNBUU5OcDg2ZURCZ3pxQnpqLy8vQlA1K2ZsNlgxZHp4TWZITTBISkJrT0dESUdUa3hQV3JsMnI4K2VtYWRHaVJUcGpEZzRPdUg3OU9yTUYvOHlaTTZpb3FHQTFGaG94WWdTeXM3TmhhV21KaUlnSVJFZEhJem82V3U4OXJLMnQ4YzQ3N3dCUU40cVN5K1VHbXhuVjF0Ymk0Y09IS0NvcXdzU0pFMW5uZXZYcXhXeGRGNGxFc0xTMEJOZEFpVEJDU051aVFHY3p6QTR3M0ZWOFlWQjNDTGhjdkhzakdpb0FIaGFXZU0zdlViQ3JvSzRXbTVNZjRKT3VQZkZwdDFCY0xTM0M2UHE2bnh3WXp1aHNTNGFDbkEyTzVHYmlTRzRtYSt4K1pUbDYxbmNpQjRBQnJ1N005bmhEZHFXbjZJeTFzN1JtMVhrRWdPOGYzZ1czL3IycWxzbndrb0hBN3NYQ2ZNVFZONmRSUXNXYUo1TExjYW9neCtqek5NYUt4emNhTkI3bGFWb1h2L1pXMXRqVmY0aE81aTBBbkM3SXdXdFhJMUduVUdCaTFCbnNIakFVVTl2N0F3QWVWSmJqZEg0Ty9zN0x3VmNQYnB0MEw1Vk9pNnVXdVZ0WmpwNS9IOEs3bmJxaWo3TWJITTNNbVFDM1hLbEVzVVNNcXlWRitEbmxJUXJxQTVSVGZRT01aaEZyQ25WMHhxc2EyWnQvWktYQld5dWdMRllvY0NRbms1bTNxZmNBQko4OHlHenRKNFFRUWdnaHBrdExTOE9lUFh1UW5wNk9vcUtpRnEwMWMrWk16Sm8xcThYUGxKZVhoMm5UcHVtTTc5dTNUKy84bzBlUDR1alJvenJqdi8vK08vcjBZZStjT25ueXBON01Ra0FkRkd4bzJxTk5lNHYwaGcwYklKRkkwTDY5ZWllU25aMGQxcTVkQzNkM2R3UUZCV0huenAxWXZYbzFqaDgvams2ZEh2ME9zWFRwVWx5L2ZoM1hyMS9IZ2dVTE1HWEtGSGg3cTNkTXJWNjlHaUVoSVRvQld3Q29xYWxwZE91MVdDeEdhT2lqRW1hbHBhWFlzR0VEMnJkdkQzOS9mNzFkNDV0cXlwUXBtREpGM1VoMnk1WXRyS0RuMXExYklaUEpkSzU1NDQwM1VGMWRqY09IRCt1Y015VUFXMTFkRFV0TFM4aGtNdXpldlJ1V2xwWUExSm11VXFrVUZoWVc0SEE0a0VnazhQVDBaQUtkeTVZdHcvSGp4eHRkLy9QUFA4Zm5uMzl1ZE03Um8wZjFidWNuaExROUNuUTJVWUNOTFY3VENMem84MDdIcnVCenVKZ2JleG1MdS9SZ05lOVpjUzhPWC9mc2pmOEVxdjlTSE9YWkRxTTgyK0ZNUWE1T1ZwMW1vUE9uNUljNG5mOG9NTmZEd1JsZjlPakZIRGRrU3M2S2pzUWJYUGJXZ2VYZHc3Q2thMC9tZUd6a2FWd3VLWUErY21YckJNSytqcitOL1FPSE56NnhYazZ0Q09zU2RUOHRIdWptZ1gwRGhyYktNMm5LRWduUjRSajdCNk9vb2dLOFVGK2Y5S3VldlpudCtJYW9BTlJxZkVMSzQzQllmOVppaFlMMVoyako0K21VSndEVXIxMnpTVStEUDdMU3NQeHVITnd0TEpteHBYZGk0V1JtanI0dWJsZ1lGd00zalhPTnlSWUowVmpvNzUvaUFueDQ2eHByekY1Z2h2UER4dW5NdGVEeThGSjdkZkQ0WGtVNWp1Ums2alFvMHFkT0lXOTBUb01md3ZveTRYK1pVb25kR1NuNFdPTnJ1Y0hXMUFRbTBObkoxaDZmZGd2QkYvZHZtWHdmUWdnaGhCQUNwS2VuWS83OCtXMzlHQVpObno1ZHA1dDVVelEwQVFLQW5qMTc2ZzJHQXVvc3dwOSsrZ2tMRml6UTIxaG55Wklsckt6TytQaDRIRGh3QUpNblQwWk5UUTNTMDlNQkFJTUdEV3J5TXpZRU9VK2RPb1ZidDI1aDc5NjltREZqaHM0OEN3c0xmUEhGRjBiWCt2bm5uMW5Idi83Nks2cXJxL0hkZDkvcHZQYms1R1NjT1hPR05aYVdsZ1lBT0hmdUhMS3pzMW5uQmc4ZWpPQmc0N3UwREdYejh2bDhjRGdjdEd0bldtS0l0b1lBN2F4WnMxQlhWOGRrMG03Y3VCRS8vZlFUcmwrL0Rnc0xDOHlkT3hmNStmbk1kUXNXTEdpVndEc0FrNW8rRVVMYUJnVTZtMmhWajNDbStZcTJURkVOc3ozWmlzK0h0NlUxM3RWb292S2dxZ0k3MHBOeHRiUVlid2QwWm9KZWE4UDY0dHpKZzBZRG5YY3J5MUduVUNESXpoN0g4N0oxdGtrMzFHcmt0Mkg3Y0E3VTlSUUI5UmJqLzk2NGdtbStBZWhzNXdCclBsOG5ZMVdpVkNCRFdJTXpCVGxZbTNBUEZWSnBHenoxSTdsMUl1VG1pZ0NvNjJRMkpyOU9oSFpIOWpMSHd6MjhXWFZUeDBTZVl0WG9qQnY5QW5vNXVlaXNvNEs2S1ZCUFIyZDB0bnYweWZCMDN3Q2pqWjR1aldoYTF6L1hRNytqVkNJeE9xZEdKa05pZmZtQUJzNEc2b282bUpsaFYvOGh6UEZ2OVYvYm1sNzA4Y01YUFhwaFp2UkZwcFJEZktWcERhZm1kK3JHcW0xN05EY1RKUkt4M3JsWFNvb1FYMVhCQktkWGRBOURURWtSenRFV2RrSUlJWVFRazZoVUtyM2IxQnNMWmhuVEd0dldOWGw0ZURTcGdZd3gxZFhWc0xHeGdZK1BqODY1aGd4S0x5OHZ2Vmw3Qnc4ZVJFRkJBU29ySytIZzRJQzB0RFJZVzF2amd3OCthTFJ1cHFrMUh1M3M3REJtekJqMDdLbjdJVC9RdkszcjRlSGhLQzh2eDlDaFEzVUNuU2twS2RpOGViUGVkYzZkTzRkejU4Nnh4bHhjWEZyMHRkRlMyZG5adUhIakJqNysrR05tN1BidDJ3Z0lDR0ExZ3JMVzZIWGg2K3NMWDE5ZlpHUmtNT1VKbW1yVXFGSE0rb1NRcHhNRk9wc2cyTjZSRlhoU2dWMVhjODcxeS9nclloUU81MlRnOWF0UjJONDNBcFlhR1g0ZjNib0doVXFGK0tvSzdNOU9aOWJxYnUrSVdYNGRkUUtkY3BVNi95N0kxaDZyZW9iakpSOC9aSW1FT0o2WGpSNE9qN2FGbDByRVNCZld3TVhjSENVdnZ0Ym82L2g3aU9GT2VNZTB1cTVyZS92NlA2d21NcG9OaHF6NWZHUk1lb1UxdjkrWlk3aFcxbmlXMzdQSVRtQ0diME9lWTQ1OXRiWmovNmRqRjR6V3FFSHFiY1Z1S0tXcFZxSEE1SC9Pb3Jlekt5dDQrS1NOOTI3ZnBLN3RodlJ3Y01MLzllcUhvZldCeW1NUm85RDc5QkdVU01SSUZWWkRvbFJBcFFKaVNvdVlPWnE2MlR2cU5HVDY3dUZkby9kYzgvQXVkdlliREVEZDJHdnZnS0VJTzNVWU9iV2lGcjhlUWdnaGhKQi9PODBBWEhCd01CWXZYdHpxZ2NybWFnald0VlpkU1FCNCsrMjNVVnBhMnF6dDI4bkp5WGpwcFpmd3pqdnY0UDMzMzhmSWtTTUJxQU94aHRUV3FuZHdXVnNiL3AxQVU3OSsvVmdacU5wa01wbkJyZnNOaW91TDRlVGt4QndQR1RKRVordSt0dlhyMTJQRWlCRUd6MSs1Y2dWejU4NDF1c2JqVWxaV0JqNmZEM3Q3ZTJ6Y3VCR1dscFpNM2N6cTZtcmN1SEVETTJmT1pPYlgxTlRBMmRsWlo1M282R2g4K2VXWDhQVDBORG53WEZ0Ymk4cktTdlR2MzU4Q25ZUTg1U2pRMlFRditQZ3hXWmdpdVJ4M0tzcFlkU2NUcXlveE92SnZSSmNVWVppN0YydUwrN25DUEp3dXlHV09QNzkzRXkrMzkyZUNtMS8wNklYanVlenRBQTNieUR2WTJESjFHZjFzYkJIaDVzbDB1Z2FBMlBvNmxFL0NsWktXMWVscHFldGx4UmdmZGJySjEvVnhkc09Kd1lZRHZNMWh5eGZvM1ViZDRCVWoyWmo2Sk5WVXdWS3J1NTlDcFlKWVQ3ZDZVMWp4K1RvTnJoNjNBQnRiZk5FakhLLzRCckMyNmZ0YTIrRHdvQkVZZHVFa3BFb2xFcXNxY1NnbkE5NVcxanFCVGx1K0FQc0dER1dWQVRoZGtOTm9oL2s5bWFsWUdkd0xmamJxckdvWGN3djhQV1FNaHB3LzNtZ21LeUdFRUVJSVVldmJ0eTlXcmx6WjFvL0JVbGVucnZWdWJtN2V4aytpbjRXRmhVN3pHbTNsNWVyZFRkcTFQUTNoY3JudzhQRFFhU2JVUUN3V1k5T21UVWJYcUtxcVlnVTZlVHllU1ozb3RUdU9hei9Ya3lZU2liQjA2VkljUDM0Y1AvNzRJN2hjTG80ZlA0NzMzMzhmcnE2dUFJQWpSNDVBSnBOaDFLaFJ6SFcxdGJYdzlmVTF1TzdKa3lkTkRqenYzNzhmeTVjdmI5a0xJWVE4RVJUb2JJTDRxa2RiYm5kbHBNQkhUNGJlcGVKQ0JObmFZNDlXWGNuNHluSXM3aHdNUnpOejlUL201aERLWlV5MzZnN1d0cGpwRjhpNlJsYWYwWG11SUJjNXRTTG1mbXRDK3lEUTFvNlpkN2wrZTdSRW9jU2ZXV2s2enhUczRJU3VHdlVtSTR2eVVhelZ1YnJCRFkyZ3FadTVCWloyRDlVN1R4OEJSL2ViM3Z1ZHU2UFF3TDMwV1hYL0ZzcWxob05TY3FWS0oyZzFPeUFJSXpRQ3Z3K3JLckhxQWJzK1k1V3NiYmZGTjFkVVVUNkdYL3k3V2RjbWpwL0tkSjAzVmFWVWlqUmhOV3VNeitHd0drc1pNdHJMQnpNNkJPb3Q3WkJjVTRVRDJlbmdjemlRQWppUW5ZRTFDWGV4TWJ3L2E1NkF3OEdoUVNNUTdQRG9CektsU29XbGQyNDBlbis1U29YbDkrS3dXeU1qdHJ1OUl5NE1HNCtoNTArZ3pNalhGU0dFRUVMSS95cUp4cy9XZkQ0Zml4Y3Zic09uMGEraVF2MTdtTDE5MDM2MmZacms1K2ZEMHRJU1ZsWldqVTgyZ2EydExXSmlZb3pPZWZYVlZ3MEdTcDkyTXBrTTU4K2ZSM3g4UE1yS3loQVpHWW0zMzM0YjV1Ym1XTEJnQVRwMjdJZzMzMVR2Ukt1cnE4UDI3ZHZSdVhObmhJV0ZNV3RVVlZYQnhzWndFOVFCQXdhWS9EeUtaaWFmRUVLZVBBcDBOc0hkaWpMbXZ6Y2xQY0Qzb2ZyVC9sLzM3d1FYcmJxR3B0UjhkREpqZjBJcHErOGFyUVN3SXkwSks0TFZmMm4zZG5abDVxZ0E3TTFNQlFEVXlHV1lIbjFSWjkydmVvU3pBcDJyN3Q5aTFZNDArRHptNW5ndnFIdWo4NHlaMXNTc3h2V0o5NDBHT3JWeEFTenRGZ3AvbTBlZlRDN1dhcWJ6dU9UWDFTTG8rS011aklQZHZYQTg0dEVuaU5wTm42SkhUa0lQalFDZUtYZ2NMbXlNZktKcWpJbTdNRmorS1M3UUtWMWdha2tFZDYzR1NDb0Fad3B5c0NrcEhxZnljMWo5M2xmSDM5WnBqTVRoQU52N1JyQ0MxZ0R3UzFvaWJtdjh2MmZNbnN4VXpBM3NndWZkSG0wYjZ1SGdoTDBEaG1KVTVDbVQxaUNFRUVJSStWOVNWdmJvNXl4N2UzdWpnYUcya3BXVkJVQmRNL05aSkpmTEVSc2IyMnIxUlFGMUlQRFlzV05HNTVTV2xwcWNRZm80S0pWSzdONjlHK1BIajJkbGxqYm14SWtUK1BycnIxRmVYZzQvUHo5OCtlV1htRGh4SWpJek16Rm56aHdJQkFMODhzc3Z6QmJ5alJzM29yQ3dFQ3RXckdDdFUxTlRZelNEZGMyYU5UcFp3c3VYTDRlM3R6Zm16WnZIR3I5eTVRcCsrKzAzazE4RElhVHRVS0N6Q2RLRTFSREo1Zmc3UHhzUHRScTJhUG9qS3cyZmRtdjVOekdKeHFkR0c1SWVZR0ZRZHppWW1iSG1YQ3pNUTNhdENMMmRYQkU1Zkx6ZWRjeTBNdXhPRFJuRGFuU2s3WGhlRmw3UkV6QjlHczBKN01JS2NpcFZLcHdweUlXTHVUa2tDaVZxNnJ2UlB3NHFxQ0RVK0lSVWU0dTVFaXB3d0lGWUlVY25Pd2RXRnE2cDNlMEh1M3UyU3MxTVUwVzRlU0p1Tkx1VEpiK0pFZE5DY1IxMnBpWGhsN1JFWkltRVdOeTVCMjZXbDZKSUk3TlhYL2QzZTRFWlptcVVld0RVd2RLT3R2WTQrUHh3Wml4WUsxaTh1RXNQVE8vd0tLQnVvYWQyMDliVXhDYTlCa0lJSVlTUS94V2FYYWxkWEhRYlp6NE5ZbU5qd2VGdzBLbFRwN1orbEdhSmpZMUZUVTBOK3ZidDIycHJpc1hpUmtzTWlNVmloSWFhdmtPdk5hV2xwZUd6eno3RHJWdTMwSzlmdnlZRk9sMWNYT0RsNVlVVksxWmcxS2hSNEhLNU9IVG9FRmF0V2dWN2Uzdjg4c3N2OFBUMEJBQmN1SEFCMjdkdng3Qmh3ekJzMkRCbWphcXFLaWdVQ3IxWndBTUdETUQzMzMrUEFRTUc0T1RKa3lncUtzTDgrZk1CQUphV2xuQnhjY0dnUVlOUVYxZUhxS2dvOU8vZkg3Nit2dWpXclp0SlcvOEpJVzJMQXAxTm9BSndwNktzMFcyMDl5ckxXUjJnQWFCTUlrRmVuUWg1dFNMazE5V2lSRnlIVW9rWXRRbzVOb1VQUUoxQ2ptcVpERjRhM2RRbHlrZUJzM0twQk44OXZJUFZHczF2QUdCbmVqSUFnTWZod05yRXpEOTlnU0JObHJ4bjQ4dWluNHNiMW9heHMycTVIQTRlakhzSkFQQm5WaHFUNFNxU3kxbWxCN2djRHVZRmRzSGYrZG5JZmt6TmFvTHM3SEY2eUJpOTUzSnFoWS9sbmkzbFlHYW10ek84S1pKcnFyRDB6ZzBjeTgyRXZENlE3bU5samU5Q244UFhJYjF4UERjTDZ4THZHYXp6V2ltVlluZG1DcE5GckFLd051RXVQdXBpdUE0cUFQUjFjZE1aK3prbEFmTTZxanRrSHN2TndxR2NqR2E5SmtJSUlZUVEwcmFLaW9vUUZSV0YwTkRRTnMxT2JJbU5HemVDeStWaXpCajl2eHMwaDYydExlTGk0b3pPYWM3VzlRY1BIaGl0MFptUWtHRHdYRU1aaE8zYnQrUGt5Wk1BZ1BmZWV3OStmbjVOZW9hK2ZmdmkwS0ZEckRHNVhJNnVYYnRpNDhhTlRGM09tSmdZTEZxMENON2UzdmpxcTY5WTgyL2V2QWtBYU4rK3ZjNzZQQjRQT1RrNUdERmlCRXBMUzlHN2QyKzgvdnJyc0xXMWhVUWlZUm9VWGI1OEdTdFdySUJJSkVKWVdCZ2lJaUtRazVPRGpoMDc2cXhKQ0hsNlBCc1JyYWZJaDdldUlWV3JocUUraTI5ZGc2dTVCUjVVVlNDOXBoclZSaklMSzZWU25Ddk14ZTcrUTFtQnpqb0YrNXVTdmxxWHMvdzZJcklvSDVVeUNjNW9ORHZTMU5IV25wWDFlS09zeE9qMjhGdjFUVi9TYXFyaGQ4eDRKejlOVmp3KzRzZS96QnFiY3VrY2JsY1lieUtqS1ZjcjZCaFRVc2pLTGkycGZ3OWU4UTNBejg4OXorb0FYeW1WNm1TOE5yaGRVWWJ1Snc4eXgwdTY5TVJQencwRUFEeW9xc0NhaDNmeGUwWUtBSFZEblU2Mmp6NzVzK2J6RVdoalo5S2Z1Nlo3RmVVb0V0ZnBiT2tHZ0IxcHlTYXRVU09YSWJtNnFrbjNiZEROM3JIUm9IWnJ1bHBTcEJOUURMQlJaN0h5T1J5ODROTUJtYUlhb3cydFByNTlIWVBkUE5IVDBSbGZQN2lOQzRWNWpRWTY5ZG1TbWdBVlZIalRQd2p2M3pSZXU0Z1FRZ2doaER5OXZ2bm1HeWdVQ2xZMzdkWlNXVm1wZHp0NVF6M0dsU3RYWXRXcVZUcm5WVVoyeDJrN2ZQZ3didCsramNtVEp4dHRqR09LbUpnWVpHVmxJUzB0emVTdTYwcWxFdnYyN1lPbnB5Y0dEeDdjNkQxKy9mWFhaai9mclZ2cVBnbEhqaHhCY0hBd3Z2MzJXd1FHQmpaeWxXbW1UWnVHcVZPbk1rSEkvZnYzWTlXcVZiQzF0Y1hXclZ0eDVjb1ZIRDU4R0k2T2poQUlCTGh3NFFLc3JLeFlYZVpqWW1Ld1ljTUczTGx6QjNaMmRwZzRjU0ttVHAyS3c0Y1BZOXUyYlNnb0tFQitmajRpSWlJQUFDTkhqc1Rnd1lOeDllcFZuRGx6Qmx1MmJNSGF0V3ZoN2UyTlAvNzRBMjV1dWdrWGhKQzJSNEhPSnJwV1ZtelNQRU5CUjMzMlphV0JDK2cwZkNuVEtBemV6OFVOUC9ZZXFIUHRLTTkyU0pnd0ZYOWtwdUhyQjdkeHRiU0l5YVpyOEZXUGNDelRhQ3EwNVBaMWsycDB5bFFxWklwTXp6elVWMHV5b0s2MlNXdG95NjRWSVZ1andWSnZKMWY4UFhnMHhuajVzT1psQ0d1d01la0IvcTlYUDVQVzdlN3dLTnUydTcwanZPc2JQZlYyY3NXSndhUGdwaEdjdE9EeGNHN1lXRXk5ZkFFM3kwc2dyQTlhbDRqRnJEVkxKV0xXbjN1NVZCMThIdWZWSG5LVkVpSzVISG0xSXV4TVQ4YjI5Q1NUbmpPMnRQaUpOaU02a1plTlY2SXZzTWFjelMyUU9la1ZuYm5hUDk1cGQ0d0hkTGVaMzIyazFxWkVxY1NzbUVoOEY5b0hLKy9GWVpDYnAya1Byc2ZDdUJpY0xjaHQwZGNmSVlRUVFnaHBPNW1abVRoNzlpekN3c0l3ZHV6WVZsMTcxS2hSemE2WldWRlJnUXNYTGpRNjcvcjE2MWl4WWdVY0hCeXdjT0hDWnQxTDAvNzkrM0hxMUtPNjg1OS8vcmxKMTMzKytlY1lPSENnU1lIT1pjdVdHVzNTYy9QbVRiM2R4NFZDSVJJU0VzRG44L0hmLy80WDgrYk5BNitWa3k0YWdweFpXVm40NXB0djRPSGhnUzFidGlBZ0lBQ0ZoWVc0ZHUwYUU0UnUzNzQ5bGk1ZHlpckg0T1BqQXo2Zmo2Ky8vaHJqeG8yRHBhWDZkNzZvcUNoa1ptWXk1UkZlZmZWVjVob3pNek5FUkVRZ0lpSUNLMWFzUUdSa0pESXpNeW5JU2NoVGpBS2RUNUFkWHdDNVNvbGFyVnFPRmx3ZXZ1d1pEZytONEZxRlZJSlNpVHFRMXQvRkhhZUhqb0dsZ1c4VXRud0I1Z1IyeHB6QXpwQXFsVWlvcWtCaWRTVXFaVklJWlRMMDBkcmFPenNnQ0tPOWZNRG5jTURuY3NIamNNRG5jTUhucXYvTjQzQ1FWRjJGcitOdnQvSTcwSFFjQUYzdEhUSGFzeDFtZEFoRW1KNXQxVVhpT295T1BJVitXcTlUTTl0VGs2T1ptVTZnTkxhMEdFUGNQWEU4WXJUZUVnQWRyRzF4ZmZSay9KV2JoZDBaS2JoVFVZWlNpUmhPWnVhUUs1VlFxRlJJcUtyQXVLalRyUHFucjErTllsNkg1dnZzSURDRGdNdUZSS0V3bXUxckl4QWd4SVNPNS9xWTgzUzduemRHb1dMWEhRVUFQMnY5NzJPdDFyemhIdDdvYkdlUHhQb00xUFpXMW5neklJZzE1MXBwNHg4VVBLaXF3SVNvMDFCQzNSeEpzSS85cWZKM29YMndTS081MTdRckYzQllLNU8wSWRoL05EZXIwZnNSUWdnaGhKQ25VNGNPSGJCeTVVcEVSRVNBeTIzNno3Ykd0RWJnc1RHdXJxN3c4ZkhCeXBVcjRlM3RyWGVPdGJXMXlWdnkxNjlmai9YcjE3Zm1JK3B3ZFhWRlFJRGhocko1ZVhsNngyMXNiUEQ5OTkvRHlja0p3Y0dOTitKdENWOWZYK3pZc1FOK2ZuN01lemR3NEVBa0ppWXlXL1gxYmIvMzhmSEJuajE3ZE1iUG5Ea0RaWDBqWUdOZlp4WVdGcTFhZm9BUThuaFFvUE1KZXQyL0V6YUc5NGRVcVVTVlRJcGF1UndxcU9CdGFRMkIxbCtvRndyem1ZeTVqcloyc05VSTJtV0xoSmgyNVFLK0RYME9FVm9aYjJaY0xubzZPdXRraDJxYTVkZDRUWkhWOFhkTWYyR3Q3RGxuVjB6ekRVQlhld2VFTzducWRMRFhsRnhUaFFsUlo1QmNVNlhUMFh5a1p6dHNDdStQS3FtVUdSTnd1WmpVcmdOclRhRmNoc3NsaFJqcDJVNG55Rmtvcm1NQzBCd0FrOXI1WWxLN3hyZWNOQVE3T1ZEWEF6VmtadlJGN05YSVdOWFd4OWtOdDhkTWFmUityWWtEWUVWd0dDUUtCUVJjTHFiNHNHdnFWTXZVZ2RrYXVRdzV0U0w0MUdmRE9wbVpJMkg4Vk5RcTVPQ0NvN050UGtOWWc2UWEwN2JoTnpRclVnRTZHY3JhVzRXVUtwWE9IRUlJSVlRUTh1OHdmZnIwdG42RUp2bnh4eCtaLy9iMzk4Zng0OGVOMXJ4Y3ZYcTEwZlg0ZkQ2U2tremJEZFlVUC96d0F4UGNBNEJ4NDhaaDNMaHhqVjQzYU5BZ2c4L1RzT1c3TWFkUG56YnRJWTB3MUdUSjJIdHRUR3NIMGdraGJZY0NuVS9RMVZKMWJVSXpMaGV1NWhhQXVmNTVLZ0EvSk54amprL2taVU9oVW9ISDRhQldJY2ZrUzJkeHU2SU1nOCtmd0RndkgzemNOUVRQdTNtMDZyTmVLTlQvU2QyVFVDNlJZR0ZROTBhN2ZmK1dub3ozYnNhZ3FqN3c5bENqMlJDZ0Rtck83OVN0MGZ2dHlraUJWS25FNmZ3Y1ZtQnpSM29TRnNiRllQL0E0VG9ab0kzaG1kQ3B2RUlxd2VHY3pDYXQreVNvQUl6d2FJY0JydTU2ejZkcjFDcmRsUFFBMzRleUcwSlpHV2htOVRSa0NCTkNDQ0dFRVBJa05UZnc5cmdKQlBwM2JSRkN5TFB1NmZ4YjkxL3FYbVU1WkVxbFR2YW1KaFdBajI1ZFk5VUNMWk5LY0xXMENDR096bmpoMGpuYzFxaHplREkvQnlmemN4Qm9ZNGVKN1h6UjI5a1ZuZTBjNEcxbERXY3pjNlBaaElhSUZRcEVHMmtZODdpbENxdXhMUzBSY3dPNzZEMS9wYVFRbjkyTnd6OWFkVVlmVmxjaXVxVElZSUJPbjl4YUVWYmRWeGZObHF0VTJKT1Jnc1ZkZXVCY1lSN21YcjhNbVVxRnNWR25NZDAzQUo5MkM5SEpHbTJKUDdMU0lGWXFqTTZSS0JWTUNZT21jcmV3YWpSWWJNaTV3bHk5NzJPbFZNcHFPUFJEd2ozWUM4endRWmRnZ3dIT1Vva1lxKzdmd3JhMDF2OGttaEJDQ0NHRUVFSUlJYVFCQlRxZklLbFNpWnZscFFoemNtRUNrQXFWRW1LRkF1VVNDVzVYbEdKalVyeE9BQThBdHFjbDRVRmxCVzZVbCtoZE8xVllqWFdKOTNYR0JSd096TGc4TkNYZXBWU3BHZzNBUFc3ZlA3eUx0d002TTVtUlJlSTZITTNOeExiVUpJUHZBUUJNdVhRV20zb1B3R2hQSDlnWitKUlNybEloUnlURWlieHNmQjEvRzBVYTNleC9TMC9HQ005MmVPblNPY2cwdGtQL2taV0dQN0xTME03U0dnTmMzZUZsWlEwUEMwdFk4dmpnY2dBT09PQnlPT0J5MUZ2VnVlQ0F3d0c0ekhqOVAxQVgwZWFDZzYycGlZMitEMWVLQzU5b002SUdaL0p6c2JoTER3Q0FUS2xFdFV5SzIrVmxXUFhnRmlvMFNnRW9BWHgyTHc3ZnhOOUdkd2NuT0FqTU5MNjJWU2dTMStGaFZZWEJyZVcxY2ptcVpPcjFHdjVOQ0NHRUVFSUlJWVFRMGh3Y2xYYkJ1MmNBWis4dmJmMEk1QWxZMURrWWNwVVMwU1ZGdUZWZXF0UGwrM0Z4TWpOSHVWVFMrRVJDVEtDYU1hZXRINEVRUWdnaHhLRFBQdnNNTjIvZUJBQUVCUVU5OW1ZM2hCQkN5T05FR1oza3FhVXZRL1ZKb0NBbklZUVFRZ2doaEJCQ3lMT0hXb3NSUWdnaGhCQkNDQ0dFRUVLZWVSVG9KSVFRUWdnaGhCQkNDQ0dFUFBNbzBFa0lJWVFRUWdnaGhCQkNDSG5tVWFDVEVFSUlJWVFRUWdnaGhCRHl6S05BSnlHRUVFSUlJWVFRUWdnaDVKbEhnVTVDQ0NHRUVFSUlJWVFRUXNnemp3S2RoQkJDQ0NHRUVFSUlJWVNRWng0Rk9na2hoQkJDQ0NHRUVFSUlJYzg4Q25RU1FnZ2hoQkJDQ0NHRUVFS2VlUlRvSklRUVFnZ2hoQkJDQ0NHRVBQTW8wRWtlS3pNdUZ4WmNIdlBQNDhJRkVPTG96UHFIeCtFOHR2c1JRZ2doLzJaYnRtekJSeDk5WkhUT1AvLzhnNGtUSjZLc3JNeWtOUmNzV0lEWFgzOWQ3N2tWSzFaZzhlTEZrRWdrcUsydHhmTGx5M0huenAwbVAzZHJTRWxKYWJON04wZGlZaUxPbmoxcjhIeGhZU0ZpWW1JZ2s4bWU0Rk05a3BPVGc4TEN3amE1dDZucTZ1cmEraEVJSVlRUTBrcjRiZjBBenpvdWdOLzZEVWFxc0JwSjFWVklySzVFWWxVbHhFcUZ3V3VtK0hUQVVIY3ZYQ3pLUjFSUkFjcWxraFk5dzkyeEx5TEl6cDQ1OWo2OEIyVjYxaXg5OFRYWUNOUi81SEtsQ2piN2Q1aDhqOS83RGNaVVgzL21lT2o1azRncExXcjB1dGhSazlIVDBaazVkajMwTzBvbExYdTkrbGp4K2JnOVpncHI3SEhkaXhCQ0NQbTNTMGhJd0sxYnQ0ek9xYXlzUkZKU0VyWnMyWUtsUzVjMnVtWjFkVFZxYW1wMHhuTnpjM0h3NEVFODk5eHpNRGMzUjNGeE1VNmNPSUY3OSs3aDBLRkQ0UE9iOXVPcVVDaEVhbXFxU1hNdExDelF1WE5uMXRpbVRadVFrSkNBYytmT0FRQnFhMnVSbkp4czBucjI5dmJ3OC9QVEdaODllellTRWhKTVdrUGIyclZyMGI5L2Y0UG56NTA3aHdNSERtRGt5SkY2eisvZXZSdmJ0MjlIVkZRVTNOemNtbnovbHI2ZmMrYk1nYSt2TDdaczJjS01GUllXNHZyMTY0MnU1K0RnZ0lpSUNOYVlXQ3lHUW1INDUrekdjTGxjV0ZwYU1zY1hMbHpBWjU5OWhwOSsrZ2toSVNITStKRWpSMUJjWEd6eXV1N3U3cGc4ZVhLem40c1FRZ2docllNQ25TM1V6ZDRScy93NnNzYUdYamlCeUtJQ2c5Y3M2TlFkZzkwOThXNm5ibENxVk5pV2xvVC94RjQyZWg4ekxoZGM2TTlRdE9EeFlLNlJMV25CMDU4OXFUbVB6MUVaekxCVVFRV0pVcWx6ZjgxN2NKOXdzcVE1bHd1T3h1dVhLQlZRdGZJOXdoeWQ4ZU56QTQzT3VWUmNBRHVCR1daMTZHaDBIZ0NVU3NUb2NHeGZhejBlSVlRUThsUVpOMjRjTm16WWdBTUhEdUM5OTk2RHRiVjFzOWJac21VTEZBb0Y1czZkQ3dCd2MzUER2SG56c0c3ZE92eisrKzk0NjYyM1dQTnJhMnV4YytkT3ZXc0pCQUtFaG9aaTVzeVpKdDNiejg4UHAwK2ZOam9uTFMwTjA2Wk5NMm05WWNPRzRjY2ZmOVFacjZpb2dKZVhGMmJQbm0zU09nQlFWRlNFMWF0WFE2THhvVzEyZGpiR2pSdkhtaWVYeTZGVUtoRWNITXdhWDc1OE9hWk1tWUlqUjQ1Z3lKQWhCb09jVC9yOUJJRDc5KzlqeVpJbHNMQ3dBTWZBRGh5SlJJSXVYYnJvQkRybnpKbUQyTmhZazU1SEh5OHZMMFJHUmpMSHpzN09FSWxFbUR0M0x2YnMyWVBBd0VBQXdLNWR1eEFmSDIveXVqMTc5cVJBSnlHRUVQSVVvRUJuQ3cxMDgyQWRsOWhkZWtRQUFDQUFTVVJCVkVqRXVGUnNlSHVPajVVMUJtbGN3K1Z3RUZ2VytLZkZGNGVOeHdCWGQ1T2VLZmVGeG44WTVYRTRxSnYrbHQ1eklybThTZG1lRmx3ZTNnNTg5T2w5bVVTTWZWbHBKbDl2aXJ3WFpzSFozSnc1N25KaVB4S3JxMXIxSG5ZQ00vUnhOcDdwa0ZKZEJZVktCV3NUc2tzc2VOWklIRC9WNkp5d1U0ZFEyNEtzQkVJSUllUkpLQ3Nydzk2OWUzWEczZDNkMGJGalIyemZ2bDNuM0pneFk1aWdrU0ZwYVdrNGVQQWd1bmZ2am43OStqSGpiN3p4Qm03Y3VJRStmZnJvWEZOWFY0ZXRXN2NDQUpSS0pTUVNDUk13czdLeVFtaG9LQUJnMmJKbDZOdTNMd0FnTWpJUzY5YXR3K2JObStIcjZ3c0FXTDE2TlFvS0RIOHczY0RQenc4N2R1ai91VWdzRm1QejVzMklqNCtIcmEydFRoQlNrNldsSmRxMWE5Zm8vUnFvVkxvZjZicTV1YkV5SXdIZzZOR2p1SFRwRXRhdFc4Y2E5L2YzUjJSa0pFcExTM0grL0hrRUJRWHByRGRqeGd6TW56Ly9pYjZmbWc0Y09JQk9uVHJwUGJkdzRVTGs1dWJxakwvNDRvdXNyNVdtc3JPell4MkhoSVRnMjIrL3hRY2ZmSURaczJmanp6Ly9oSWVIQi9idTNXdHk1dWpMTDcvYzdPY2hoQkJDU091aVFHY0xEWGIzWWgwZnljbUFRczhQcGcxZTllc0lyc1luMTJLRkFnZXkweC9iOHowSk5nSStOb1UvMmxJVlgxWFI2b0hPNXNpY05LUFJPZllIZGhyOTg5SldLWk1pc2lnZnZaMWQwZFhlRVFDd0p6TVZtVUwxVnJ4UHVvV0F4K0ZBcGxUaWFHNG1YbTd2YjJ3NTF0Y0NJWVFRMHBhcXE2dngxMTkvQVFDeXNySlFWMWVIM2J0M0F3QTZkZXFFelpzM0c3dzJLaXBLWnl3d01CRFcxdFk0Y3VRSUFDQS9QeDlpc1pqSmVKdytmVHErLy81N0tKVks1T1hsNlEwU0xsbXloSFU4ZHV4WXZQdnV1MHdOelZPblR1SDk5OS9ISDMvOGdTNWR1Z0FBNHVMaUFBQ2VucDVNRUsxaDI3aXZyeTh6Wm10cmExSmd6c2JHUnUvVzhiaTRPSHp4eFJmSXpNekVzR0hEc0hMbFNyaTdHLzVRT2pZMkZsT25HdjhBdERFTlc4TVRFeE9Oem5OeWNvS3pzelBXcjE4UEFKZzFheFljSEJ3QXFFc083TjY5R3hNblRrUkVSQVNjbloxYi9mM015TWpBeFlzWEFRQlZWVlhJeWNuQnRtM2JBQUJEaHc1bG5qTXlNdExnbHY3OC9IeTk0NDhqYTNMczJMRzRlL2N1ZHU3Y2lUTm56dUQxMTErSGhZV0Z5ZGNieWtvbGhCQkN5Sk5IZ2M0VzRBQVlxaFhvUEZ1UUJ3ZUJHV3VzU2lhRkN1cDZudjhKN01JNmR6UTNFMVZ0VkJ6K2FjQUYwTlhlRWYxYzNMRTNNeFVpaGJ6VjFqWWw2MUx6eDlMa21pcThFM3RGWjg1TDdmMHd6TU1iQUZBaGxlQndUaWFtdHZkbkFwMS9aS1VocWtqOXcvaUhYWHVBeCtGQnFsUmliMlpxbzRGT1FnZ2g1R2xSWGw2T0w3LzhralhXY055UUxmak9PKzh3MjVnVkNnVjRQTjB5T0pjdlg4YW5uMzRLUUYyTHNTRmJVQ0tSUUtWU3NiSUhvNktpNE9EZ2dHSERockhXT0hmdUhNek56VEZvMENEV2VGTXlJb3VMaTVHV3B2N2d0YVNrQklDNkhtakRNd3VGUW1hdVVDaEVaV1VsQUhYR3FGd3VaN0lKblp5Y1lHVmx4Y3l0cmEzRnVuWHJzR3ZYTGpnN08yUERoZzBZUFhwMG84OWphRnU3SWNuSnlaZ3dZWUxPK04yN2R6RnYzank0dWJtQncrRkFLQlNpcnE0T24zenlDUUIxWUxGdjM3NElEUTFsYW11NnVia3hwUUYyN05nQk16TXpyRml4QXJhMnRpWS9UMVBlejlUVVZHemF0QW1BK3Yyc3JLeGtqdHUzYjgvTSsvWFhYOEhsNnUrTktoS0pER1o3UGc0ZmZ2ai8yYnZ2K0pydjc0SGpyM3R2Y3JPM0VDT1JFS01VdGR2RUxER3FwZFQ2MW01cEtYNFVyYTFVcWFKV3RWWlZpMUt6dGxDYkdDMUZpQkVya1NHSjdIRXpibkx2NzQvMGZ1U1Rlek90MHZmejhmRDQzdnVaNy9zSjM3NXo3bm1mTTQ1cTFhclJ2WHYzWXRjQnpWL3ZVeEFFUVJDRTUwOEVPa3VvdG9NVG01cmxUc1pWQ2dWbExPVGY5bTV0M3Rib0hQZmZOeENlbnNaYkZUMm9iR01yMjllcG9nZFIzZm9XZUQvdlhiK1JtcDNOd0RQSHNEVTNCM0tEYzNsekVIOXY0WWVuemFPSmF1dERlNmhoNzRpemhRWFhraEs0bjVhS0hqamRyZ3RXLzB4R2MvUjZHdm4vYnZLZU9mbnFjejVKOXVacTZqdVZ3Y2UxSEcrVUtjZnJaY3JpOEU5Z2VHdllYZEtlNHlydXlIUU52NGJjbGdLa2FkblpwR1JyYWVUaUtoMlRtSlZsZE43dWx1MU5YdS9nZzNEZU9YNkFlbzR1L0JweUN3QUhjelduMjNmQldtVkdhRm9xYWRsUExyQXJDSUlnQ0kramN1WEtVZ09paVJNbmN2SGlSYW5lWWxoWUdKQzcvTnJWMVpYcjE2OHphTkFnUm93WVFkKys4bmxNM3VCWi9mcjFwV3pCQVFNR2tKS1N3dmJ0MjRtUGo1ZUNlRzV1YnN5YU5VdDJqVXVYTGxHbVRCbWo3U1h4NVpkZkdtMGJObXlZN0wyaGNkQ09IVHVNZ3J5RzRPdmN1WFBwMHFVTEFHZlBubVh5NU1tRWg0ZlR0V3RYSmt5WUlHVktGdVhvMGFPeVpqZEZNYlYwUGE4OWUvYmc0T0RBZDk5OXg1WXRXemh4NGdRQW8wZVBKaWtwaWQ5Kys0M1dyVnRqWm1iRzJyVnI2ZEdqQnhZV0ZxeGZ2eDVmWDk4U0JUbWhaTS9Uejg5UCtybDM2TkRCcUJtUm9kSFRyNy8rV3VLbDYwK0x1Yms1M2J0M0IzSXppUThjT0ZEa09mbnJmUXFDSUFpQzhQeUpRR2NKV2FsVTFQNG5rNitrUnRkNDFXaWJuWms1ZG1ibUJaNlRyY3VkNU41T1RRWmdVSlhxREs5ZW01Nm5EbkgzbitYU21Ubnl3T1NkMUdUVytyVEczVHEzS2NEWjJCamVPTGlUdzFFUnNrRG5wWVM0VW4yT2tzaS9sT2QyNTk0RnRGUUM3Uk1Pc0s2K2M1T01JakpFZGZsK2laamZvS21VZGZ2bGxiLzU0c29GV1cxUVU0SE9nclFzVzRFTnZtOWlaMmFPcFVyRjFNRHp6SzNmQkd0VjdqKzc5ZmR1UGZHR1NvSWdDSUpRV2dxRlFtb29wRlFxWmUrOXZiMDVkZXFVOUg3ejVzMGtKQ1JRdm54NW8rdTBhTkdDVTZkT0dkVkNOTkRyOVV5Y09KSFkyTmdTTFE4dXFmSGp4OU80Y1dNQVRwdzR3WklsUzFpNGNDSHU3dTVBYmpmejZPaG9BSm8xYXlabHJmN3l5eStFaDRjemVmSmtJTGVHWTJwcUt2UG56MmZqeG8yNHU3dno4ODgvbDZoT3BKbVpHZlhyMTJmbzBLR3k3V0ZoWVd6ZHVwV1JJMGNhZFplUGpJeGt4b3daQlM2TGZ2UE5OMUVvRkdSbVpwS1ZsVVdqUm8yQTNBektaczJhc1h2M2JpQjNHWG1QSGowWU1XSUU1Y3VYSnp3OG5LKysrcXJZWXpjb3lmTXNycE1uVDNMcjFpMlQrNktpNURYdk16TXp5WDZDWHhDclZDb1NFeE5KU0VpUXRsV3NXQkY3ZTN2ZWVlY2RhdGV1WGVRMVNob3NGZ1JCRUFUaDZST0J6bWVrc2JPcnRQeTVKTFQ2UjhHL1BwN2UvTmkwQlVxRmdnc2R1akhnekRGMlJZU3lORGhJbGxrNnJGb3RLY2dKOEdkY0RNMWN5L0hOdFV1eWF6ZkwxOXdvSXllSDgvR3hzbTNPYWd1VUNsRG42OUR1WUs3R1dXMUJmRlltK1RtckxmaWhzUzkrYnBYd3RwUC9rbE5ZQmFPc0p4em9uSERwSExHWnh1TXJqS3ZGbytWSDBSbnBRTzduTVVqVUdsL1A3OGcrRGtWRkFKRFIrd09wTzcyTm1ablUyWDdLcS9WcDdPSksyMy8rRG1UcjlheTVlN05FWXhNRVFSQ0U1OFhNekF4WDE5d1ZEaGtaR2V6ZXZac3FWYXJJNmkwYVdGaFlTTWVhb3RmcnNiT3pvMWV2WHR5NGNZUDQrSGdwRzlGQW85R1FtSmhvdEwxMjdkcTR1TGlRbUppSVRxZERvOUVBdWZWRjQrUGpaY0ZDZDNkM3FSUDUzYnU1OWRDOXZiMmxERUlIQndjcE1PZnA2WW1ucHljQUJ3NGNJQ0VoUVZZejFNL1BqL3YzNzJObFpVWExsaTBKQ0FnZ0lDREE1T2V6c2JHUk1oME53Ym1DbWhscE5CcXVYYnRHZEhRMG5UdDNsdTFyMkxDaGxQV2FscGFHbFpXVmJKbTNJWk56Mzc1OU9EczdzMnpaTWdDcExxY2hDRmUzYmwzNjkrL1AyclZyZ2R3TXkveEIyaWY5UEUzSnljbGgwNlpOdlBYV1c5SzJoUXNYRmhqSTFXcTExS3BWUzNvL2VmSmtLWGo3SkxScTFRb1BEdy9wdVVEdXMrdllzU04rZm41UDdENkNJQWlDSUR4Ykl0RDVtTEowT2k0bXlJT0RUVnpLR2dYMHByeGFYL1krUjY4bncwVHRuN3gxSlhWNnZheFJUamQzVDZsNWphTmF6WTZXN1poMzdUS1RMdjhsSFZmUDBaay9PM1NWWGZQL2FyeksvNW5JSnMwdk5DMFZ6NTBiWmR2dWR1a3RMUzNQYTArckRpUnJ0ZmdkMlV1cnN2STZwZVd0ckJsV3JaYlJPVVY1MG9ITzBpaHJhU0xRbVNlSVhORFNkY1B6dDhnVEVONGFkby8wRXdmWjFzSVBDNldLOXVVZjFSWDdJVGlJTy85azVBcUNJQWovYlR0MjdPRHUzYnZjdVhOSENpQ1ZScDgrZll5V2tUK3UrL2Z2Yy9ueVpaeWNuRGg3OWl5UVc1Y3hKU1VGYjI5dnZ2MzIyd0xQZFhOek16a2VwVkxKbENsVFVDZ1VEQmt5aExDd01JWU1HV0owWEdSa3BOSDJwVXVYNHVmblIrZk9uV1ZCdGY3OSt3TzVnZEJKa3lhVjZyTVdKams1R1Nzcks3UmFMZXZYcjVmcU11Yms1SkNWbFNWMUtjL016S1I4K2ZKU29MTzR3Ym5wMDZjemZmcjBRby9ac1dNSHI3enlDbzBiTjJiejVzMzg5Tk5QK1B2N1U3bHlaVkpTVXRpeVpRdnQyclhqNjYrL05scjJucmZqdWs2bkl5b3FDamMzTjJuYjAzNmU0ZUhoZE92V2pSczNidEM0Y1dPY25KeG8wcVFKczJmUGxqSkM4MXV5WkFteHNZL20yQjA2ZEtCS2xhSnJuNjlkdTViTXpFeVRmNmZ5OHZUMHBINzkrblR1M0ptclY2OGFQZi8wOUhTQ2dvSUtQTDlxMWFvNE9aVnVsVmRSZXZYcVJYSnk4bE81ZGxGaVltS2V5MzBGUVJBRTRVa1JnYzdIOUNCZHcrc0hkc3EyNWMzcUEyaGUxbzNPbFNyTGpobC84UnpmM3JnaTIrYWtWaFBmZllEMFBtODJKMEQzazRlWVZhOHhFMnZuMW5kU0FKL1hxc2ZkMUJSVzNMNk9yWmtadi9xK2licUFvdTVQbXIyNU9lZmFsNnp6NWRIb1NJN0hQT0JVVEJTamFyN0tPeFZ6bjB2ZVpldldLaFhUNmpTVW5XZWRiem5YbUpwMVpkbWs1aVkrODlSWEc1QmVqRUx5QUtjZlJyTXJJaFRYUEV2b29qTnlzeHBjOG1aMG1zaGd0VFRSaU1GZ2IyUVlYMTI5eU15NmpXVGJGOSs4V3F4eENZSWdDQyt2TzNmdXNHREJnc2NLYmo0TnNiR3h4TWJHRWhNVGc1K2ZIMTVlWHJ6enpqdFNCL2IwOUhTVVNpVTNidHlRZGYvV2FyVmtaMmRMUWIvYXRXdExnYzZNakF3eU1qSjQ4T0FCZmZ2MjVlTEZpOUwxdkwyOXBZN2NCZ01IRHNUWjJWbGFUbTVncUljNVpjb1UwdFBUdVhMbEN1dldyV1AwNk5GVXFGQkJWaTl6N05peFVnYWtvYkZNang0OXBBekN6TXhNS2xlV3o4OEtjdTdjT1NDM2UzbDZlanJidG0wRGNvTnh5NVl0NDl5NWMxaGFXdkx4eHgvTHVvV1BIRG55aVFXZlBUMDkwZWwwSERwMGlNV0xGNU9ZbU1pU0pVc0lEZzVtL2ZyMVdGcGFNbnIwYUR3OFBCZzZkQ2dWS2xRZ0lDQ0FGU3RXY083Y09kcTBhVU9WS2xWWXMyWU54NDhmcDNYcjF2VHExUXNmSDUrbjhqd3pNelBadFdzWE1URXhwS1dsVWJ0MmJiNzY2aXNlUG55SVNxVml4SWdSUkVaR0Z0aGR2V25UcHRLemQzUjBwRzNidHJSdCs2Z1d2azZuTTluSWFOZXVYU1FuSi9QSko1OFU2N21XTDE5ZXltVE5LeXdzVEdxOFpZb2grL05sVTFSdFdFRVFCRUg0dHhPQnptZmc2OWVheU41SHBtdjQ0ZFkxbytPVStmSkE4OWVzMUFPVEx2L0ZyWlFrVmpadGdabEN3Y3JiMTFseCt6b3FoWUxmZk52STZvZW01K1J3NUo4bDFhYTg0VnBPdGl3N1UvZGtPd0ZwY3JKUm9wQUZBbnVlT2lRdEovKzQycU1POUhudmJXMW14dmhhOVFxOTloRHZta1hldnpoWnJBYmZCd2ZsQmpvdDhnWTZjek02bldSTDE0MHpPbnVlT3NUSm1OdzZVaUh2L2s4S2NwZTN0R0pFamRxTXIyWGNlR0NqYnh2OER1OGxPVnRiN0RFS2dpQUlMNC9UcDA4Yk5iOTUzdjcrKzIvbXpwM0xwVXVYME92MXFOVnFCZzRjU0tkT25haFpzeWJEaHcvbjRNR0RqQnc1a2drVEpqQmd3QURaK1lNR0RlTGF0V3VjUG4xYTZzUjk2ZElsdnY3NmE0S0NndEJxdFNnVUNyS3lzaGd5WkFnVksrYVdjekV6TTVObEYwSnUvVVJ6YzNPajdRYnQyclVEUUsxV3MyN2RPbHExYXNVcnIrVE9LODZmUHcvQVcyKzlSYlZxMVFBSUNncGk3OTY5L085Ly81T1cxZS9Zc1FPdHR2ai9IYjUvL3o1Ly9mVVg0OGVQbDdaZHZIaVJxbFdyU3JWR05ScU5WTWNVY2hzOFZhNWNtWHYzN2hFWUdGanNlK1hWdm4xNzZmcVRKMDltNjlhdCtQajRNRzNhTkx5OHZBZ09Ec2JDd29LcFU2Y3ljdVJJZnZ6eFIrN2N1Y1BDaFF0WnZudzU3dTd1ekpzM1Qxb2EvKzY3NzdKOCtYTDgvZjJsYlUvNmVaNDZkWXJ4NDhkTEdaaytQajZzV2JPRzhQQndxY2xUU2JScTFVcld6QWhnMWFwVkJBUUVNR2ZPSENwVXFGREFtYmsvdDBtVEp2SEJCeCtZTExWUWxDbFRwc2lhU0QxOCtOQ29DZFBMcEtCU0FvSWdDSUx3b2hDQnptZmd1NXRYR1ZDbE9uVWNuUUdZZGZXaXlVeERzM3pmU3VjUGRBNnFVcDJncEFUVzNBMG1Oak9EdHl0Nk1QVFBVeWlBWlkyYjBhbWloK3g0SzVXSzVHd3RnODhlUjVQbmZ2Wm01bnpYMkZjVzVJekx6T1IvcHc0YmpTbnBuNlhhMWlveldkWmthcllXbFVJcE5UZktLeW9qbllGbmpuRTgrZ0ZuMjNlaG5wT0x5ZWVpeWpPUk1yV00vMWt6VXlod3pQTk1vdFBUc1ZhcFpJSGFoS3hNdkd6c1pFdmMzNjNraVo5YkpkeXNyREJYNUQ0akd6TXpJcnNWbk1IUnhNV1YvVzkycFAyUmZhU0t6dXVDSUFqL0thbXBxYkpNUld0cmE0WU9IVXFWS2xXb1dyWHFjeHRYWEZ3YzkrN2RvM2Z2M2x5L2ZwMEhEeDR3ZHV4WWFYOTJkallMRml6QXpjMk4zcjE3eTg0TkRRM2w3Tm16ZE8vZVhRcHlRbTVXMzhPSEQzbnZ2ZmM0ZCs0YzF0YldiTjY4K2FsK2psZGVlWVd0VzdmaTRlR0JnNE1EQUR0MzdtVHYzcjEwNjlaTnFpbnA1K2RIWmhHMXZPUGk0akF6TThQQndZRWxTNVpnWldVbDFjMU1UazdtcjcvK2ttWDlwYVNrNE9KaVBPOEpDQWhnNXN5WmxDOWZ2dGlCSkVPZFVoOGZIeW5RT1dUSUVIeDhmS2hXclJwYXJaYmc0R0RjM2QzcDJyVXJ3Y0hCQUZMd1VxUFJvRkFvNk5DaEEwcWxVdG9QOE5GSEh6RnUzTGdDQThsNWxlWjV4c1RFWUdscHlhSkZpMWk4ZURGcWRXNFpwUExseTNQOCtISDBlajA1T1Rtb1ZDcnBlUXdkT2hRTEN3c1dMMTVzTkFhTFBJMGhBUjQ4ZU1DeVpjdHdkbll1Y3ZtNGhZVUZkKy9lWmR5NGNXemV2Qmx2Yis4aVAzTmVsU3RYbG1xVEFzK2tFL3ltVFp1ZStqM3kyckZqaHhSSWJ0R2l4VE85dHlBSWdpQThhU0xRK1F4c0NyM0xnaHRYNkZXNUtwOVVxOFhWcEhqTUZBcXk4eTBOVVNrS3p1anM1dTdKajAxYmtLUFhNKzdpV1piY0RHSjN4SDJVd0krdnQyQlFsUnF5OHd4QnlmOVZya3A5SnhjK09uZVNrdytqZUxkU1paWTA4cFUxSzNxUXJzSHZ5RDZDa2g1MW5UU28vRS9OenQ5ODM2Ulg1VWUvZkhVOHVoOXJsUmtUYTlmbmNtSWNvL0prVDhabFpuRGdRZEdUd0x3TmpqVC9nbUNmcTRXbGxGT2JrWk5EY3JaVzlwejA1QVorUDZsV205YmxIbVVPdk85cGVzTDhNRE1EWjdXRjlIT2RGbmllK0t4TWxqYnlCYUNoY3htYXVwVGxjTFRwSlZ1Q0lBakN5Mm5GaWhXa3BhVUJVTFpzV2I3Ly9udHNiVzJmODZoeU80K2ZQSGtTdFZyTjZOR2plZkRnZ1d6L2xpMWJ1SGZ2SG0zYXRDRXpNMU1XZlByMjIyL1I2L1ZTYlVlREprMmFjT1RJRVFBR0RCaEFTb3B4ZmVyZzRHQnBtYkpCY25JeUlTRWhSdHZuenAxTHk1WXRDLzBjTmpZMnNzQlVRVHc4UEFyY2w1YVd4cVJKazlpOWV6Yy8vUEFEU3FXUzNidDNNM3IwYUNtRDhmZmZmMGVyMWRLK2ZYdnBQSTFHVStoeStMMTc5OG95UGd1emVmTm1wazZkS3R0bWFKaVU5NTRHeTVjdk4za2RRNU9pL0xadTNWcXNRR2Rwbm1lclZxM28xS21UVWVCU3BWTGg1dWJHcmwyNytPeXp6NlM2bzVDYlRhcFdxNHMxcGxtelpwR2VuczcwNmRPbGVxa0ZLVmV1SElzWEwyYkFnQUVNR3phTUxWdTJ5SmJrQzRJZ0NJTHdjaEdCenNka3BsVGdiWnUvczdqeE4vVjZZRmQ0Q0w2dTVUalc5aDJXMzdyR0ozL0p1M1htcjYxcHFOSFoxTVdWWDMzZVJLbFFvRlFvV056UUIxOVhOejQ0Y3h3OWVsNnhmL1JOOXRIb1NQcWZQc1o2MzlhMExGc2VnSnIyamh6M2U0ZkFoRGlqN01wajBRL29jL29Ja2VuR3RZbUtjakFxZ29OUkVaU3hzSkFGT29zcmI2WmthcDRsM0hHWm1iaHVXMnZxbEFJNXF5MnArMC9HTEVCS3RwWUw4UStMZlg1NmRnNVY4M1dJWCsvVEdudHpjK205VHE5bnJVOXJLZmlwQjJJeTBnblRwSEkvTFpVd1RSb2pxdGRHcFZDUW5wT0Q3OEdkZEsza3hmUzZEUm42NTBuVzNyc0Y1SFoySDFHOU5sMk9IeUFndHVEdXBJSWdDTUxMNmN5Wk05THJzV1BIL2l1Q25FQ1JBYU0zM25pREhqMTZzSFBuVHFtKzQ0QUJBemgwNkJBSERoemcvZmZmbDVZMkd4UW5lOUhGeFlWKy9mckp0djN5eXkvWTJ0cnkzbnZ2eWJZWHA2Ym1aNTk5eGg5Ly9DSGJacXFtcE1HS0ZTdG8yclFwV3EyV1E0Y09FUlFVUkZ4Y0hFZVBIbVh3NE1GWVdGZ3djdVJJcWxXcnhxQkJnNERjT3FVLy9mUVROV3ZXcEVHREJ0SzFrcEtTQ3YxNSt2cjZGam4rL0dQT3IyTEZpaHc0Y0tEUWMzdjI3TW1iYjc3SjBLRkRDenltZlBueXhScEhhWjluWVc3ZnZnMFlCNXNmUG56STl1M2JaZHNzTFMxbG5kcVBIVHZHSDMvOFFhZE9uWXFkZmRpNGNXUEdqeC9QN05tekdUZHVIS3RXclJKTHRBVkJFQVRoSlNVQ25ZK3BvcFVOdHpyM0t2SzQxMTNLc3M2bk5kNy9CTk9HVmF2RmhmaFlWdCs1S1IyVE44TVJIbVYwWGs5S1pIOWtHRjNkUGFWOVBUMnFVTXZCaWZaSDl0SDUrQUhPdE8vQ2hmaFkrcDArU3BaT1I3c2orMWpRNEhXR1Y2OE41RFl1eWgva25CMTBrYW1Yei9POGVwM243ZWFla2lmUXFRZXBqbWQrdm1YSzhaNkhGNTlkUENmclNOL0kyWlV0elI4VnFMOFFIMHNqLzk5TE5KNjh5OUV0VlNyNjVNdlVWQ2tVOVBIMFprZDRDTjY3ZmlOY2swWm12dklDbGlvVnptb0xyRlJtT0trdHVKb1V6OXhybDZsb2JjUDNqWHlwWkczRFYxY3ZzdXpXTmFrR3FDQUlndkRmRVIwZExjdm1yRnUzN25NZVVmRjVlbnJ5MVZkZk1XclVLSDc4OFVjMmJOakEyclZyeWM3T3BtYk5tckxhbFNYaDR1TEN4eDkvTE51MmE5Y3V5cFFwWTdTOUlCcU5oa09IRG5IdDJqWGF0R21EbDVlWGJQL05temZ4OS9lbmUvZnVSa3ZMSzFhc3lKNDllNWcxYXhieDhmRjRlWGt4YytaTU9uZnVURWhJQ0VPR0RNSGMzSnhWcTFaSlM4aVhMRmxDVkZRVTA2Wk5rMTBySlNVRk96dTdBc2M1Yjk0OG8yWFlVNmRPcFdMRmlrWkJ5Vk9uVHZITEw3OFlYY1BjM0Z6SzdPelpzeWQyZG5aR3pad1VDZ1VwS1NuY3YzL2Y1RGlxVjY5dU5JNjhIdmQ1RnVYNDhlTTRPVGtaWmJlR2hvWXllL1pzMlRZWEZ4Y3AwQmtiRzh2RWlSTnhkblpteXBRcFJkNG5yd0VEQm5EKy9Ia09IanpJOHVYTEM2MnpxY3N6dnhzeFlvU3M2WkZvMWlNSWdpQUkvMjRpMFBtTTZORGpubTh5OTMxalh5N0d4L0ozUWh4Z25OR1o5YzhrS3psYnkzc24vMkJpN2RmNHFsNWpLVjgwWEpQS3c0eDB0SG85elEvdUlpb2pIVDFRMWRhTy8zbDY4MWFGZ3Bka1FXNnpubG9PVHV5TnVJOS9aRGpoNldsUDVMTVd4dDVjVFhwMkRwNjJkdFN3ZjdSc0tMNklHbGtBM2QyOVdPZlRHa3VWaW1wMkR2UTZkVWhXZTdTNHF0cmFFWmVaYWRSWUtHOGpvc0xFWktRenZ0WnJOQy9yaGxxcFFxMVVZcWxTWVdkdUxqVWlBbmk3b3Vubkg2NUpZL2o1QUpQN0JFRVFoSmRiZFBTalRQNXk1Y285eDVHVW5xdXJLNE1IRHlZOFBKeERodzRCdVJsNnMyZlA1cE5QUGluVzB1UEhwZFBwdUhidEdnRUJ1Zjg5N2RPbkQzcTlIa3RMU3k1ZnZteDAvTTZkTy9IMzk2ZFhyMTVTVGNtOHdzUERxVkNoQXRPbVRhTjkrL1lvbFVxMmJkdkdsMTkraVlPREE2dFdyWkl5SUE4ZlBzeFBQLzFFbXpadFpJMTFrcEtTeU1uSmtlcFk1dVhyNjh2Y3VYUHg5ZlZsNzk2OVJFZEhNMkxFQ0NBM2s3Wk1tVEswYU5HQzlQUjBqaDA3aG8rUEQ1VXJWNloyN2RxRkJrNExjK2pRSWVubms5L1hYMzlOdDI3ZHBQZFArbmtXSmpBd2tCczNiZ0R3NDQ4L01uandZR2xmbzBhTldMZHVuY256OUhvOTQ4ZVBKejQrbnBVclYrTHM3R3p5dU1MTW5EbVRxMWV2c21USkVobzJiRWlUSmsyTWpqbDc5aXpidDIrWHh0V3hZMGVUbWNRbC9keUNJQWlDSUR3Ykl0RDVqUHdaOTVEaGZ3WHdZOU5IUzJ3c2xDbzJOMjlMZzMzYlNjN1dHaTlkei9OdHNoNllIWFNKNE9RazF2cTA1bXBpUE4xUEhFS3IxMVBlMG9xR0xxNjBMRnVlZHVVcnlaWnc1NVdRbFNucklHNXJaczY3bFR4NXQxSnVWa0JzWmdaWEV4TzRtaFRQNXRDN25Id1k5UVNmUUs0RkRkNmdTeVhqeVdKUlMrYy9yVm1IYnh1OExnVjUzNjdvd2I3V0hXbDlhQThsK1Y2OWdaTUwrMXQzSkZ5VGh0K1JmY1JuUFFxd1hreUlaY2k1RXliUG0vTmFVMXoreVh4SXo4a2hWYXVscG4zcDZqdjFxRnlGVVJkT0c5Vm9GUVJCRUlSL2k0eU1ES09sdlhxOW5vc1hMN0p0MnpaMjc5NU5kblkySDMzMEVUMTY5T0M3Nzc1ajA2Wk4vUDc3Ny9UcDA0ZWhRNGNhMVVIVTZYUW1sd3RuWjJmejhLRzgzRXhPVG83SjdVcWxrckN3TUlZTUdVSnljaktRMjJ5bWFkT210RzdkbXRhdFc1ZnE4NzcrK3V0czI3Yk5hRnkxYXRWaXlaSWxVbDNPMDZkUE0yYk1HQ3BXck1oWFgzMGxPLzdDaFF1QTZkcWZLcFdLc0xBdy9QejhpSTJOcFhIanhnd1lNQUE3T3pzeU16T2w1M0x5NUVtbVRadEdXbG9hRFJvMG9HWExsb1NGaFJtVkJDaU9QbjM2OFBubm41dmNaNTZuTk0rbFM1ZWUrUFBNSzI5MlpFNU9EbDkrK1NWbVptWjgrT0dIekpzM2o1Q1FFTWFNR1ZQa2RRNGVQTWlwVTZmbzA2ZFBnWFZhTlJvTkR4OCtMTEI4Z0tPakl3c1dMR0RreUpFa0pEeXFUVytvUjd0MjdWb3VYcnhJL2ZyMVVhdlZlSGw1MGFOSER4bzFhbFRvMkxLeXNrb2RrQllFUVJBRTRja1NnYzdIbEo2VHc1R29DTm0yamhYY1VacVl5SysrYzVPV1pjdlR6K3ZSWkxXcXJUM0xtemJuL1lBakJTNWR6MnRyMkQxQy8wZ2xKQzJGdEp4c3ZxalRnT2wxR2hZNFBqMndOK0krODY1ZjVtUk1GQjBydURPOGVtMDZsSzlrTk1ZeUZwYTBLbGVlVnVYS2MvUXBOY2c1SEJWaE10QjV0b0JhbFhabTVuelh5SWNCVmVUZm1zZG5aVEw1MGw4bENuTDI5ZlJtZVpQbTJKaVpVZGJTaXNOdE90SDI4RjdpL2dsMjNraE80a1p5a3Nselo5WnJMTDNXWkdjWEdBVFdnNnhDNi9HWUIxeExTdUJCdW9iSWRBM2htalRDTldsVXQzUGdXbkppQ1VZdkNJSWdDRS9YblR0M1dMcDBLVXFsa29DQUFHclV5RzEwZVBEZ1FVNmVQTW1KRXllSWlvckN3c0tDVHAwNk1YVG9VQ25UYmQ2OGVmVHQyNWV2dnZxS05XdldzSDM3ZHFaUG40NlBqdzlMbHk0bE96dWJTNWN1bWN5Z3UzMzdOczJhTlRQYWZ1L2VQYVB0am82T0hEOStIR2RuWjlxM2IwL3IxcTN4OGZHUjZvdHUyYkpGQ3RqbEZSUVVCTUQyN2R1bG9HVmUzYnAxTStyZTNhdFhMM3IyN0NrRklUZHYzc3lYWDM2Sm5aMGRLMWV1NU5TcFUyemZ2aDBuSnlmTXpjMDVmUGd3MXRiV3N2cVVwMCtmWnZIaXhWeTZkQWw3ZTNzNmQrNU16NTQ5MmI1OU82dFhyK2JCZ3dkRVJrWktnYnQyN2RyUnFsVXJ6cHc1dzRFREIxaXhZZ1h6NTgrbllzV0svUGJiYnlRbkozUHYzajNwK2tsSlNXUmxaUm5WME5ScXRVUkVSSER5NUVtano1cVhoNGNITld2V2ZPTFAwOXZibTRDQUFCSVNFZ2dORGFWaHRudWlxZ0FBSUFCSlJFRlV3NGJvZERxbVQ1L09sU3RYR0RGaUJDTkhqc1RUMDVQWnMyZXpjK2RPbEVvbHJxNnVyRisvSHRVL2RkeDFPcDNVK0twUG56NHNXTEJBbGtWNzQ4WU5SbzBhaFkyTkRUWTJOb1NHaHBLYW1pcXJtNXBmL2ZyMU9YcjBxQ3pZYStoeWZ1dldMY2FPSFV1L2Z2Mnd0TFRFMzkvZjZQeno1ODl6Nk5BaExDd3NVS2xVeE1URWNQLysvUmVxRElVZ0NJSWd2TXhFb1BNeHhXU2s4L1p4ZVVINGpONGZZS0ZRbVR4KytGOEIrTHE2VWNYMjBiZStQVHlxTVBmYVpkU3Fnak02ODJyczRrcElXbTdYMHNVM3JqS3F4cXV5VEUzSTdmaTkvdDR0MXR5NXliMS9qclV4TStORXpBTk94RHlndkpVMTNkeTk2TzdoUlNObitRUlZxOU54c0JoZDAwdmpjRlNFVVREd1JNd0RmcjRiYkhUc0cyWEtzdDduVGRtekFnaEpTNkhqMGYwRkJpWHpjMUtyV2RqZ0RhTmc2V3RPTGl4bytBWUR6aHdENEZVSEo2cmEyVlBGMXA1cWR2YlVzSGVrbG9NVHIrN1pnbzNabzM4cW1weHNUc1k4NE4wVEIwbkt5cUs4bFRWZjFHbEkzOU5ITUZjcU9kMnVpM1RzeGZoWVB2MzdyUFRlMFZ6TmtrWSs5SzVjRlorRE96a2ZIMXVzenlBSWdpQUlUNXV0clMzNzl1MERjdXNzZnZycHB3QmN1M2FOYmR1MjBiQmhRejc2NkNNNmRlcGtzbXQxdlhyMTJMUnBFMnZYcnVXNzc3NmpVcVZLMk5yYXNuSGpSckt6czdHM3QyZkFnQUZHNTNsNGVEQmp4b3hpamRITXpBeExTOHNDbS9Hc1hyMmEwTkJRay91VVNxWEptcGNBTFZxME1BcDB3cU5tU29iYWtXNXVicXhZc1lLcVZhc1NGUlhGMmJObnBacU5IaDRlVEpvMGlUSmx5a2pudTd1N1kyWm14cXhacytqVXFaTVVRRHgyN0JnaElTRW9GQXFxVjY4dWE4YWtWcXRwMmJJbExWdTJaTnEwYVJ3OWVwU1FrQkRLbGkzTGhnMGJUSFpSTnl5RHordllzV01jTzNiTTVPYzE2TisvUDVNblQzN2l6M1B5NU1tc1c3Y090VnBOdFdyVkdEaHdJSUdCZ2V6YnQ0OWV2WG94ZlBod0lEZkEzS0pGQzNiczJNR0pFeWU0Zi84KzgrYk5RNnZWeXBveHZmUE9PL1RwMDRkT25Ucko3bE8rZkhsQ1FrS2s5MnExbW9ZTkd6Sng0c1JDUDNmZUlDZkE0TUdEOGZmM1o4S0VDVVkxUi9QVDZYU3NXYk5HdHExR2pScUYxdndVQkVFUUJPSFpFWUhPWnl3bFcwdi8wMGM1NGZjT1NvV0NvOUdSakR4L21xQ2tCTnFVcXlBNzF0QjFQYStxdG5Zc2JlekxuUHBOK1BaNklBdXZYMkg1cmV0TXJQMmE3RGhYQzBzK3JWbUhUMnZXS2ZiWXJpVEdrNUdUUTNwT05xbloyYVg3Z0VXSXlVeG5VK2dkMUVvbHQxS1NPUmNidzU2SVVLTmwzT05yMVdOV3ZjYW84bVdkL2gwZlM2ZGova1FWbzVHUEV1aGZwVHJmdk5aRTFtaklZR2Q0S0ovOGVVcDYvL01icldqb1hNYm9PSVVDckZTUC9xbWtaMmVqeWNsaGYyUVlZMnJXNFlzNkRiRlVxVmpWdEFXZlhqZ2pPM2QwelRvY2ozbkFqdkJRZW5sVVlVSERONmhnWlEzQU9wL1dOTmkvbmZSUzFCa1ZoUDhxdlY2UFZxdVZmZ25XNi9XeVpaSENmNXRTcVVTaFVLQlNxVEEzTjhmYzNGeDBWaTZCY3VYS2NmUG1UZlI2dmV5NURSa3loSUVEQjVvTWJ1YW5WQ29aT0hBZzNicDF3OTQrdHdIanVYUG5VQ3FWV0ZsWm1meDVXRnRiNCtQajgwUStnNmtNdkNlaGN1WEtyRm16Qmk4dkwrazVOR3ZXakJzM2JwRDl6NXpKek14NFd1M3U3czZ2di81cXRQM0FnUVBTLzNjcDg1VXV5c3ZTMHBLT0hUdEs3MGVQSHMzbzBhTWY2N09VeE9NOHo3NTkreHB0TzNqd29GRWdzVXlaTWd3ZVBGaFdxOU5BcDlPUms1TlQ0RE55Y0hEZzVzMmI2SFE2ZERvZEtwV3FWUC9tODlkYkxVeVRKazI0ZWZPbU5ENG8vR2NvQ0lJZ0NNS3pKUUtkejBGQWJEU1RMLy9GdmRRVU50Mi9LMjIzVUJXOWRIMXcxWm9veUYzU1BiMU9ROXl0YmZuczRsbFczTDdPNFRhZHFHcHJYK3B4N1FvUFpVcmcrV0lkMjdKc0JRWlVxWTZUMm9LaGZ4YStMQ3EvL3dVY2tWNlByVm1IcmMzOStENDRpRC8reWZZRUNFNU9NbHBhditidVRZYi9GVkNzd0dCRmF4c0NPM1dudG9OeGRvWk9yMmZPdFV0R0hlY2owOU5vaUhHZzAwcGxobG1lc2VUbzlRejFmb1dKdFYvRHcrWlJEU2lsUWtFWkV3Mk4xcnplaXY5TGlLVjF2a0MydGNxTXFyYjJYRTFLTURwSEVBUmpHbzJHekdJMExoUCt1d3hCaDV5Y0hMS3ljaHZPV1ZwYVltbHBLUUtlSlpEL1dlWHZqRjBjaGlBblVHQzlSTWhkRHY2aXFGKy92c250cGdLY3hmRmZESTRWbFMyWm4xS3BMTlp6S3U1eFQ5cC84V2NvQ0lJZ0NQOTJJdEQ1bk15NVp0ekJzcUN1NjNuM0Q2cGFRN2J0NTdzM1NjaktJaUZMM2tIOFNjdi9TODlYOVhLTHNqOXVMYzlhRGs1MHJsU1p6cFVxY3pzbG1VLy9Qc09laVB2OEhoN0NqQ3NYbUY2bklacWNiRDc1OHhTLzNMdFY3T3U2V1ZyaFppS0xNeVF0aGY2bmo1bXNzZm5BUkVNa25WNlBuWmw4ZVZPUHlsWHdLU1B2bEdzSXd0WnpOSjdBTzZyVnNpQm5qbDdQa3B0WG1YcjVQR2s1VHlkelZoQmVKbGxaV1dnMEdtbDVxQ0NVUkVaR0JwbVptVmhiVzZOV3E1LzNjQVJCRUFSQkVBUkJlSXBFb1BNeGxiTzB3cjkxUjlrMmMwWHB2dDIxTTVmL0FwYVpMM094dTdzWDVmSUU3NjRtSlhEcW9la21QcHRDNzlBN1QrWmtRZlR2RHlsd1h5MTdSL3A0ZWRPaHZEdjFUU3pwQmxEd2VCa3lyK2JwRU85dFo0OUxubHFqTTYvOFRUbExLNzRQdmtaUUFWbVBuamEydkZPeE12L3pyRnJvZmJRNkhkOEhCekV0OEFJcDJWcVR4OXhOVGVGTWJEUVg0bU81R0I5SFlHSWNRVWtKdUZsYXk0NWJlak9JY3BaV1ZMVzFKeUk5amJFWHpuSTBPcExPRlNzVG1wWXFPelovUGRMQXhIZ0duam5HeFlTNFFzY3JDRUt1akl3TTB0T0xMbFVoQ0lYUjYvV2twYVdoMSt1eHNMQW8rZ1JCRUFSQkVBUkJFRjVJSXRENW1DeFZLdHFYci9SRXJ0WFVSZDRVS0RWZlFHNTRqZHF5OTh0dlhYc2k5eTFJdS9LVm1GVGI5REl0QTNPbEVsMitKQ3NYQzBzVTVBYjVHdnIvTGd2MDVhM0Y2V3BoeVd0Tzhnekk0ekVQcE5jNjRKTy9BcVQzRmtvbE5ld2RhZXBTRmgvWGN2aTRscU82blVPUm4yTjNSQ2pqL2o1SGNFcmh6WXUrdVhhWmIweGsyanJteXdDS3k4eGc2dVh6dk9ia3dzeXJmMVBaeG82ejdkK2xzbzB0ODY0SHlvNmRkZlVpRTJ1L0p0VWFyV0JsamJOYS9KSXRDTVdSbHBZbUxUOFdoQ2RCbzlHUWs1T0R0YlYxMFFjTGdpQUlnaUFJZ3ZEQ0VZSE9aK3l0Q3U2VXQ3SW1Qak9Uakp3Y01uVTUySnViMDhhdElrT3IxWklkRzVWbktYVlRGMWZaY3VtMDdHelczUzE0S2JlZHVacWE5a1VIQVF0ekpURyt3SDNSR2Vsc3VYK1hYKzRHazZMTlFxZlhTelUxM1N5dFdQdEdLM2FFaDVLcE02Nm5xVklvY0xlMjVlTnFyOGlXNndlbkpCR1Nsb3ExU2tWM2p5cFV0TGFob3BVMUhqYTIxTFIzcElxdHZWRnpvb0xrNlBWc3VYK1h1ZGN1UDNiMlpMMTh3ZGpZekF3T1JrV3dNZlFPSDFhdHdaSkdQbGovMDZ4b2ZLMTZzbU1QUjBXUW1KWEovQWF2QTFER3dwSURiNzdGVjFjdk1qdm9vbEY1QWtFUWNtVm1ab29ncC9CVVpHWm1vbEtwUkdhbklBaUNJQWlDSUx5RVJLRHpHZk95dFdOcEk5OWlIWnUzU2MyWVYrcks5bTBNdlUxeUFVdXdJVGVnK2xZRjk5SU44aCtCK1FLZHlWb3R2NGZkWTBQSWJRNUhSNUtUSnp2eno3aUh2RjZtclBTK3IxYzErbnBWSzlIOU5vWGVBVUNUazhQLzFYalZaQWYwb3R4TFRXRjl5QzFXMzdscHRJeTh1TTYwNjBLMlhzZkRqQXgwNk9sUVh2NGNJOUkxVkxXMVkxbVQ1dmk1VlpUdGk4M01NR3BJOU8yTkt6aGJXRWpac1NxRmdpL3FOS0JuNVNxOEgzQ0VTMkladXlESVpHZG5vOUVZMTh3VmhDZEZvOUdnVkNveE56Y3YrbUJCRUFSQkVBUkJFRjRZSXRENW1NSTFhYnh4WUtkczIrMHV2YkJRcWt3ZXZ5ZmlmckVDblNuWlduNFBDd0dnbXAwOTc3bDd5Zll2djNXOWxDTXV2b2VaR1lTa3BYQWhQcGFOSVhmWUV4RktaZ0VaaU5NQ3orUGZ1cU5ScC9UaUN0T2tzZWpHVmVuOTlDc1gyTjJ5ZmJIT3ZaMlN6UDdJTUxhRzNlVmtUQlNQMjY0a05WdEwyM3dCVElPSG1SbE1xdjBhdzZyVndqeFBOcXBPcjJmaGpTdnNqcmpQc2Jadkc1MDMrZko1Tk5rNXpLelhTRnJLNzZTMmtHWHRDb0tRS3pXMWRGOVNDRUpKcEtXbDRlam8rTHlISVFpQ0lBaUNJQWpDRXlRQ25ZOHBSNjhuUEQydDJNZUhwcVVTbWE2aGdsWEI5Y0d5OVhxR25EMUJmRlltQUFPclZKY3QyVDRmLzVBTDhiR0YzaWM5SjRmNHJJd2l4MVBSeXFiUS9UVjJieTdXOHVvL29pSm9mM1EvTStzMm9vbUxhN0VEbmpsNlBmNlJZWXc0SHlCOVhzZ05DUDhWOTVERytlcVdRbTVnODF4Y0RHZGlvemtRR2M3dDFPUmkzYXU0YnFja0Z4am9uSHI1UEE3bWFsbVFNeWdwZ1dGL251TGt3eWhlZHlscjhqeUFXVUVYdVptY3lJK3Z0OERlWEUzZmdDTkVaWWdtSzRLUVYwWkdodWl1TGp3VGVyMmV6TXhNc1lSZEVBUkJFQVJCRUY0aUl0RDVGTnhNVHBKbGRHcjE4a0RobjNFeGRLbmtpVTZ2UjZ2VGtaR1RRN0kyaThoMERXZGlvMWwxK3diWGt4T2w0eWRmUHMrQkIrRjg1UDBLNzdsN0ZTdWJjMWQ0eUdOM1hRZEtWRVB5VUZRRWg2SWlzRkdaVWM3S1NsWi8wNVJzblo0SDZSclNjckpON3A5MCtTL0d2VktYNE9Ra2JxWWtjak01aVl2eHNjVGxDWWcrRGJkU2ttUTFSN1AxZXU2bEpyUGkxblZXM001OTlxODRPTkxXclNKZkJGN2c1N3MzS2U1VDJocDJqN094TVhTczRNN2g2TWluOUFrRTRjV1ZrVkgwRnpTQzhLU2twNmVMUUtjZ0NJSWdDSUlndkVRVStoY3dkVWF4WWRYekhzSno0NnkyUUpPZFRZYUpKai9DazJXbVVLQlVLRXdHZTYxVUt2UjZ4TTlCS0ZKUlh5WUlqMlJuWjVPU2t2SzhoeUg4eDlqWjJXRm05dXkrOXcwTURHVDgrUEVBMUtsVGg3bHo1ejZ6ZXd1Q0lKaXlZOGNPVnF4WUFVQ1hMbDBZT25Ub2N4NlJJQWlDSUpTZXlPaDh3Y1EvNVd4RzRaRnN2UjRLK0I0Z1BVY0VPQVhoU2ROcUMyNndKZ2hQaTFhcmZhYUJUa0VRQkVFUUJFRVFucDdDMXhZTGdpQUl3ak9TblcyNmpJVWdQRTNpNzUwZ0NJSWdDSUlndkR4RW9GTVFCRUg0VjlDVm9DYXdJRHdwNHUrZElBaUNJQWlDSUx3OFJLQlRFQVJCK0ZkNEFVdEdDeThCOGZkT0VBUkJFQVJCRUY0ZUl0QXBDSUlnL0N1SWdKUHdQSWkvZDRJZ0NJSWdDSUx3OGhDQlRrRVFCRUVRQkVFUUJFRVFCRUVRWG5ndlpLRFRRdmxDRGxzUWhQOFlCM1B6NXowRTRWOG1JaUtDNk9qbzV6Mk1RcVducHovemU5NjZkWXZObXpjLzgvc0tnaUFJZ2lBSUw0N1UxRlN1WDc5T1ltS2liSHRVVkJUWHIxOG5KeWVuVk5jTkRRM2wrKysvZjZGVytwdzhlWktOR3plS3hwb21tRDN2QVpTR201VTFvV21wejNzWWdpQUloWEt6dEg3ZVF4RCtaVWFQSG8yN3V6c0xGaXlRdGtWSFIzUGh3b1VpejNWd2NNRFgxMWUyTFNNam85UVRPZ0NsVW9tVmxaWDAvdmp4NDh5ZVBadjU4K2RUcDA0ZGFmdWVQWHVJalkwdDluVmRYVjNwMUtsVHNZOWZzMllOaHc4ZnhzTENnaTVkdWhUN1BFRVFCRUVRQk9IbGtaS1N3cHc1YzJqV3JCa2RPM1kwMnYvMzMzOHpaTWdRNXM2ZEs1c3pybGl4Z2cwYk52RG5uMy9pNE9CUTR2dHUyTENCbjMvK21mTGx5OU90VzdkaW5hUFZhc25LeWlyeHZRQlVLaFdXbHBheWJURXhNVnkrZk5ubzJHclZxdUhwNlNuYkZoSVN3aWVmZklKQ29hQmx5NVpVcUZDaFZPTjRXYjJZZ1U1TEt4SG9GQVRoWDgvTlNnUTYveTB5TXpQWnNtVUwvdjcrM0w5L0g0REtsU3ZUcVZNbnVuZnZqcG1aL0QrSDMzLy9QYi8vL2p1TEZpM2kxVmRmZmFwanUzNzlPak5tek1EQ3dnS0ZRbEhnK0t0WHIyNFU2UHowMDAvNSsrKy9TMzF2TnpjM2R1N2NLYjEzZG5aR285RXdac3dZVnF4WVFaVXFWUURZdkhrek4yL2VMUFoxYTlldUxRdDBGalVSSEQxNk5OZXZYMmZuenAyMGJ0MGFsVXBsOGpoVGswSkJFQVJCRUFUaDVhRFQ2VGgxNmhUKy92N1VxbFdMeXBVclA1SHJKaVltRWhZV1Z1RCtsaTFic21IREJoWXZYb3kzdDNlQmMzSkhSMGZjM2QwQldMdDJMWFBuemkzVmVMeTl2ZG03ZDY5czIrWExseGt4WW9UUnNaOS8vamtmZnZpaDlGNm4wL0hGRjErUW5aMk51Yms1RXlaTTRKZGZmaWx3elA5RkwyYWdVd1FQQkVGNEFYamEyRDd2SVFoQVdsb2F3NFlONCtiTm05amIyMU85ZW5VU0V4TUpEZzRtT0RpWWdJQUFGaTVjS0F0MkRoNDhtTE5uenpKNThtVFdybDFicW0rR1MrcW5uMzdDMjl2YjVMNEpFeVlRR1JscHRQM3R0OSttVWFOR3BiNm5uWjJkN0gyZE9uV1lObTBhVTZaTVlkU29VZno0NDQrVUsxZU9sU3RYRmp0ejlJTVBQakRhdG5YclZoWXRXbFRrdVpHUmtmajUrUlc0djJIRGh2end3dy9GR29jZ0NJSWdDSUx3WW5Gd2NHRHUzTGtNR0RDQVVhTkdzV25USml3c0xCNzd1bWZPbkdIMDZORkZIaGNWRlVXUEhqMEszUC9PTys4d2YvNTgyYlkrZmZwUXJseTVZby9sbDE5K0tYVC91blhyOFBMeTR1N2R1L1R2MzUrS0ZTdks5aTlldkppelo4OHlhdFFvbkp5Y21ENTlPb3NXTGVMVFR6OHQ5aGhlZGk5a29QTjFsN0xzREE5OTNzTVFCRUVvMUd0T0xzOTdDQUlRRnhkSFZGUVVVNmRPcFgzNzlwai9VenMxTURDUU1XUEc4T2VmZjdKdjN6NDZkKzRzbldOaFljSFVxVlBwMTY4ZlM1Y3VaZkxreWFXK2YyaG9LQ2RQbmdRZ09UbVppSWdJMXE5ZkQwRHo1czJsNDA2ZE9rVndjTERKYTBSRlJabmNYcExsNGNYbDUrZkgxYXRYK2UyMzN6aDY5Q2k5ZS9jdVVSWmxZZDhtOSs3ZEd6YzNOOW0yNU9Sa1ltTmpwZXpSd3BSa0Vpa0lnaUFJZ2lDOGVKbzJiVXJ2M3IzWnVIRWpYMy85TmRPblQyZnAwcVhFeGNYeDRNRURBSGJzMk1HbFM1ZWtjODZmUHcvQS9QbnpwZVNGc1dQSFltc3JUenlaT0hHaXRGb3JKU1dGQ3hjdVVMdDJiVnhkWFkzR2NlYk1HV3hzYktoYnQ2NjB6Y1hGK1BlN3JsMjdVcWRPSGJSYXJmUjdSbjU3OSs2bFRaczJXRnBhc212WHJrSS92Nk9qSTY2dXJtemJ0ZzB6TXpOOGZIeWtmVHQyN0dENTh1VzBiTm1Tb1VPSG9sUXErZXV2djFpK2ZEbk96czRNR0RDZzBHdi9WN3lRZ2M2dTdsNU11dndYTDA2WldFRVEvbXNVUUUrUG9nTTN3dE5uWjJmSDZ0V3JwV1VtQm5YcjFtWFFvRUVzV2JLRU0yZk95QUtkQU5XclY2ZDU4K2JzM2J1WFFZTUdsYnIyemIxNzkxaTFhaFdRVzFNektTbEplbCtwVWlYcHVQWHIxeGNZSk5Sb05GU3RXclZVOXkrTkVTTkdVTFZxVlRwMzdsenNPcUQ1NjMyYTByNTllMnJWcWlYYnRtclZLbmJ0MnNXc1diTm8yN2J0WTQxYkVBUkJFQVJCZVBHTkdUT0crL2Z2MDdWclZ3Qk9uejVOZUhpNFZBb3BLQ2lJTzNmdVNNY25KeWNEY096WU1XaytQWExrU0tQclZxOWVYVm9OZGVuU0pWYXRXc1dDQlF0TXJwQ2FPSEVpMWFwVk03bGFLYjhiTjI3d3lTZWZNSHYyYkY1Ly9YWFp2bDI3ZHZIWlo1OHhaY29VK3ZYclY1eVBEOERodzRkcDFLZ1I5dmIyUUc0cHFXblRwdkhhYTYreGVQRmlsUDgwNlo0elp3NXhjWEhNbmoyYjJOaFl4b3daODU5Znh2NUNCanByMkR2UXhNV1ZjM0VQbi9kUUJFRVFUTEovR01mZzdqMnd0N2ZIMGRFUkp5Y25IQjBkWmErZG5KeHdjSERBeWNrSkp5Y25venFSd3BOaGVMNm1HT3IrYUxWYWsvdjc5ZXZIeVpNbjJiUnBVNm1YZzdScTFZcmp4NDhEMEtOSEQ2Tm1STWVPSFFOZytmTGxKVjY2L3JTWW01dExnZC9wMDZkejlPalJJcy9KWCsreklLbXBxZWgwT2lDM3h0RDI3ZHNwVTZZTURSczJsQ2FwQlkycHFFQ3FJQWlDSUFpQzhPS3p0N2ZucDU5K2t0NXYyTEFCeUcyYytkRkhIekZseWhSWmtzS01HVFBZc0dFRGUvYnNLYlRrMUlNSEQ5aTRjU01BNGVIaFFHNFExZFFjTkRVMWxZaUlDT2w0Z0FZTkdsQ2pSZzJqWTkzYzNNakp5V0hjdUhIczNMbFR5dnhNUzB0ajNyeDVWS3hZa1o0OWV4Yjc4MGRGUlJFWUdNakVpUlBKeWNuaHUrKytZOW15WlRSczJKQmx5NWJKNXNScXRacGx5NVl4Y3VSSVZxNWNTVkJRRURObXpEQks4dmd2ZVdGL3F4NWFyUmJuNG80LzcyRUlnaUNZNUhuakRucTlucVNrSkpLU2tnZ05MYnJjaHJXMXRjbUFhUDdYam82T1dGdUxXc1ZQUWtSRUJFQ0IyWnAxNjliRndjR0JnSUNBcDE3MzV1elpzOXk5ZTlma3ZwaVlHTm43ek14TXNyT3puOWk5VlNxVjlIZlZ3TTNORFh0N2V6cDA2RURObWpXTHZFYitwVUVGR1RwMEtMZHUzVExhM3FGRGgwTFBhOTI2TlhQbXpDbldQUVJCRUFSQkVJUVhpMTZ2bDYwaVVpZ1VCVGFvTEsxNzkrNUpKYVQwK3R3MXdydDI3VEpxREFTUW5wNU9ZbUlpMzN6empiVHQ4ODgvTnhub2RIUjBaT0hDaGZUdDI1ZHg0OGF4ZXZWcWxFb2x5NVl0SXlZbWhtKy8vYlpFdFViOS9mMkIzQ1pKSDN6d0FXZlBucVZkdTNiTW16ZlBaRWtwYTJ0cmxpOWZ6cGRmZnNubXpadnAyclVyQnc4ZXhOblp1ZGozZkptOHNJSE9mbDdWV0hBOWtDdEpDYzk3S0lJZ0NESXVtZ3hxSjJ1SUwrRjVHbzBHalVZakJkOEtZMjV1anFPakl5NHVMbGhiVzJObFpTWDlyNDJORFphV2xsaFpXY20yNTM5ZDNNRFV5eW9ySzR1dFc3Y0MwS1pORzVQSEtCUUtHalZxeE9IRGg0bU1qQ3oxOHZYOGNuSnkrUDMzMzJXTmQ1WXRXMWJnTWhPdFZpdWJWTTJhTllzREJ3NDhrYkVBK1ByNlVxbFNKVFp0MmlTN1I5dTJiV25WcXRVVHV3L0F3SUVEU1VwS0lqczdteVZMbGxDbVRCbjY5KzlmNUhsNWwva0xnaUFJZ2lBSUw1Y3paODR3YU5BZzZYMlRKazFZdDI2ZDdCaERjTEswUzdOOWZId1lOMjRja0x0MHZWZXZYc3laTThkazNYcy9QeitxVmF0VzdFYVlEUm8wNFAvKzcvOVl1SEFoSzFhc29HUEhqdno4ODg4MGFOQ2d4SFgxL2YzOThmVDB4TXZMQzI5dmI1bzNiODdPblR1TmxzWG4xN0psU3hZc1dFQnFhdXAvTnNnSkwzQ2dVNlZROEdXOVJuUTk4Y2Z6SG9vZ0NJTE0razd2MG1Gd2JrMll1TGc0RWhNVFpYK1NrNU9KajQ4bk1UR1JoSVFFa3BLU2lJMk5MZEU5dEZvdER4OCs1T0hEeHl2aG9WYXJDdzJHR2w0cmxVcnBqMEtoTUhxdlVxbFFLQlN5MTBXZGsvOTh3ekx5WnlFcks0dnAwNmR6Ly81OW1qZHZUcjE2OVFvOHRucjE2aHcrZkppN2QrOCtrVUJuWkdRa0F3WU00TmF0VzlTdlh4OEhCd2NhTkdqQWxDbFRqTG9xR3F4Y3VaSzR1RGpwL1p0dnZsbXM1N1ZwMHlheXNyS0tyQWZrNGVGQm5UcDE2TkNoQTlldlgyZnUzTG15L2VucDZkeTRjYVBBODcyOHZIQjBkQ3h5UElCVWgvTzMzMzRqT3p1Ymp6NzZTSnI4SFQ5K25DdFhyakI0OE9BU05VQjZIRC8rK0NQbnpwMTdKdmNDWkprSzBkSFJ6K3krZ2lBSWdpQUlwbHk1Y29YQXdFRHUzTGxEV2xwYXFhL3owVWNmUFZaTitVcVZLakZpeEFqZzBWTDEvQXpsajU1a0Rjcno1OCtiWENsVjFMTXdCRjBOdFRJaDl4bWNPWE9HSlV1VzRPL3ZqMDZuWThhTUdTVWViODJhTmZudHQ5KzRkZXNXVTZkT0JYSS9jMEpDNFlsK1ZhdFdmU3JOU2w4MEwyeWdFK0RkU3A0TXJscURIKy9jZk41REVRUkJBT0JqNzFmb1VQNVJQUlFYRnhlVDNmbE1TVXRMTXdxSzV2MWpDSW9tSmlhU21wcjZSTWFibFpWRlZsYVdiTW55ODFMUWhPWkplL0RnQVZPblR1WEtsU3MwYU5DQUw3LzhzdERqRGZVOWk1cFlGQ1l6TXhOL2YzOWlZMlBSYURUVXFGR0RTWk1tRVJjWGgwcWxZdkRnd1VSRlJSWFlYYjFodzRZQVhMaHdBWHQ3ZTFxMWFpWEx0TlRwZExKSmxvRy92ejhwS1NsOCtPR0h4UnFubTVzYjZlbnBSdHNqSWlJWU9uUm9nZWNWdDVHUVlmbFJRa0lDcTFldnBtYk5tblRzMkZIYWYrN2NPYlp0MjBiLy92MmZXYUF6S2lycXNTYjFqeU1qSStPNTNGY1FCRUVRQk9IT25Uc3NXTENnd05KSkpmVzQ4eWtQRHcrcGdaQmg2VGJrMXFvM3JIaUxqODlkTS9mRER6L0lWaUtGaElRQXVTV1NESDBQbkoyZFdieDRNV0E2S0dtd2RldFdmdi85ZDZQdHB1YkVlUm1DbzNtWDF5dVZTdWJPblV2bnpwMjVjZU1HSDN6d0FkV3JWeS8wT3FhTUdqV0tYYnQyc1dqUklyNy8vbnNBMlh6Kyt2WHJIRDkrM0doK1hsaGl3bi9KQ3gzb0JQaWhjVE91SnlVU0VDdXlJZ1JCZUw3ZUtGT1c3eHI1bFBwOEd4c2JiR3hzQ3N6cXl5ODJOcGFFaEFUUzB0SklTMHVUbHI2bnA2ZVRsWlZGU2tvSzZlbnBwS2VuUzl2enZuNWV3WjNuNmNpUkk4eWVQWnVVbEJSNjkrN05pQkVqTURjM0wvUWNRNlppWW1KaXFlNTU5dXhaWnN5WUlVM01HamR1ek5LbFM0bU1qSlE2U1phRXI2K3ZySmtSd05xMWEvbnp6eitaT25VcTVjdVhML0RjOFBCd3Z2cnFLOTUvLzMxYXRHaFI0bnVQR1RPR09uWHFTTzlqWTJQNTdMUFBpanpQTUZFMEJDOFhMMTVNY25JeUgzLzhzV3hDWmdnbTM3cDF5Nmp4a0oyZDNVdFhWTjB3NlJZRVFSQUVRWGlXL3ZqakQxYXNXUEZDL0Q1Z1lXR0JXcTBHa0xxdU96ZzRTTnZnVWJCUnJWWkxnYzY4KzFOU1VnQmtmUTRjSEJ4bzA2WU5IM3p3Z2NtdTYxOSsrV1doODJyREY5YjVhMjltWldWSlFkRGk5R2t3eGNuSmlhNWR1L0xiYjcraDBXall1WE9ubENrS3VjMU1GeTFhUlB2MjdmSHk4Z0lnTEN5TUxsMjYwTEZqUnhZdFdsU3ErNzRzWHZoQXA3bFN5ZTh0MjlIczRDNkNVNTUvUnBJZ0NQOU4xZXpzMmRXeVBlWW12aVY4V3NxVUtVT1pNbVVlNnhxWm1aa21nNkQ1WCtmazVLRFQ2ZERwZEZLaGNMMWVMOXRtZUYzUSs2TE9lZHFXTDEvT21qVnJjSFYxNWV1dnY2Wng0OGJGT3M4d2lTbHRobUZzYkN3V0ZoYk1taldMRlN0V1NKT3VjdVhLc1d2WEx1azVHSmJ4QTR3Yk53NjFXczNzMmJPTnJwZC9NaFVWRmNXYU5XdWtobFdGVWF2VmhJU0U4TVVYWDdCNjlXcXFWS2xTb3MvaTd1NU9yVnExcFBmRjdRUnZlSWFHNEtVaHVEbHYzanlUeDMveXlTZEcyMXEwYUZIZzhZK2paOCtlUEhqdzRJbGZ0eUQzN3QzajRNR0RBQ1YrL29JZ0NJSWdDSThyT2pwYUZ1UzB0cmJHejgrUHVuWHJQbFlOLzZjMXI1a3hZNGIwZXVUSWtVUkVSUERUVHovSnZoUTNkRjFmc21TSnlhN3JodFZ3dHJhMlhMeDRVWnJEZHVyVWllam9hSlBOaUF3cnF2YnUzVXV6WnMyTXJtc3FlSnFkbmMzWXNXUFJhRFM4L3ZyckhENThtSTBiTi9LLy8vMnZ4Si83elRmZlpQMzY5ZnoxMTEra3BxWnk0TUFCcVdkQXExYXRXTFJvRVljUEgyYnc0TUZBYnZBYWNtdWIvdGU5OElGT0FGY0xTMDYzNjBMdmdNTWNpaXE2aVljZ0NNS1Q5R2E1Q214dTFoYVhFblRTKzdld3NMREF3c0pDV3A3OVBEM08wdkNpR0lLY0RSczJaUGJzMmNXdUo1bDNYS1Y5UnI2K3Z2ajUrV0ZoWWNHS0ZTdWs3U3FWaW5MbHlyRi8vMzZtVDUvT3VuWHJwS1V0NXVibXFOVnF5cFVyVitUMUZ5eFlRRVpHQnA5Ly9ybFJGbVIrWmN1V1pmYnMyUXdmUHB4eDQ4YXhaczBhazVQQko4MHd1VFJNQkNkUG5teHlPZENXTFZzNGNlSUUzM3p6ald6U0NKVG9aMVlTMWF0WHAyblRway9sMnFZRUJBUklnVTRiRzV0bmRsOUJFQVJCRUFUSW5Uc2FncHhlWGw1ODhjVVh4WnB6UG0rcHFhbWNPWE9HVjE5OXRjZzViMzZHbFZWMmRuWXNXYktFL2Z2M2wrajhIVHQyR00yWkRmWHo4ODVSRnk5ZXpPWExseGsxYWhRREJ3NmtTNWN1ekpremh5Wk5ta2oxUzFVcUZWcXR0c2g3ZW5wNkFya3JzanAwNk1EOCtmUFp2MzgvSDM3NElhKzg4Z291TGk0Y08zWk1DblFzVVE2NEFBQWdBRWxFUVZUdTM3OGZjM056M25ycnJSSjl0cGZSczBzOWVzcGNMQ3p3YjkyUm9kNnZQTytoQ0lMd0h6SzRhZzBPdnZuV0N4bmsvSzhJRGc1bXpabzFWSzllblFVTEZwUTRZQllURXdOUTZ1eFpKeWNub3l6TXZPN2R1d2RnVkxJZ05qYVdQWHYyeVA0WXZxazFPSFhxRk1lUEg4ZlB6dzhmbitLVlRXalFvQUdqUm8waUlpS0NhZE9tUFpQbDB5RWhJVGc2T2twWkFuWHExS0ZKa3laR2YxeGRYYVV4NXQ5WG12cEdnaUFJZ2lBSXdpUFIwZEVFQmdaSzc4ZU9IZnRDQkRrQjFxMWJSMHBLQ3UrOTkxNkp6NzExNnhhMnRyYTR1cnF5WU1FQ2dvS0NHRGh3SUdxMW1zV0xGeE1VRkNUN2MvWHFWWVlNR1FKQWx5NWRxRmF0bXRFMTc5MjdKNXZuSHpseWhGV3JWdkg2NjY4emRPaFFySzJ0bVR0M0xsbFpXWXdaTTBaYWRtOXViaTRGT2pkdTNNalhYMzh0N1RORm85SGc3dTVPelpvMTJiZHZuN1Q5dGRkZTQ5S2xTNlNucHhNV0ZrWmdZQ0N0V3JWNmFza0JMNUtYSXFQVFFLVlFzS3hKTTdxNFYrYlRDMmU0a1N5V3NndUM4SFM4NnVERXdvWnYwTmF0ZVBVMGhlZkhzQlNsVzdkdXBWcCsvdmZmZjJOaFljRXJyenlkTDlKT256Nk5nNE9EVVhaZldGZ1lDeGN1bEcxemNuTEN6ODhQeVAwV2VlYk1tVGc2T2pKMjdOZ1MzYk4zNzk1Y3ZIaVJZOGVPc1diTkdqNzQ0SU1DajgxYlZtRDgrUEd5SXU3RkRaS0doSVJRcFVvVmdvT0RPWExrU0lISEJRVUZBYkJtelJxVHdXRlBUMDg2ZE9oUXJIc0tnaUFJZ2lBSWN0SFJqM3FiMUtsVDU3RzZwRDlMNTgrZlorblNwYmk3dTlPbFM1Y1NueDhjSEN3Rks1VktKVXFsa3ZIanh4TVJFY0dubjM3S2hBa1Q2TisvUHdxRmdwaVlHTDc0NGd1T0hEbEMvLzc5bVRScGtsSFg5SVNFQklLRGcyblFvQUdRRzBnZE4yNGNycTZ1ekpzM1Q1b3YxNjlmbjQ4Kytvamx5NWV6WU1FQ0preVlnSzJ0TFdGaFlVQnVzSFRkdW5WOC92bm4wclhQblR0SGNuSXlXN2R1QlpCK1JyNit2cXhldlpyNzkrL2o0ZUZCM2JwMU9YNzhPRGR2M3VUMDZkTUFwYXIvL3pKNnFRS2RCaDNLdTlQaGJYZFczYjdCTjljdWNTYzE1WGtQU1JDRWwwUlZXenMrcjFXUGowVDIrQXZqenAwN0FLeGV2YnJRenU1ejVzd3htdXdsSlNWeC9mcDFtalJwVW1oV1pta0ZCUVZ4NjlZdElQZGI2bjc5K2tuNzZ0ZXZ6N0pseTB5ZXA5ZnJtVEZqQm9tSmlTeFlzS0JVeStvblRackVqUnMzV0xseUphKzk5cG8wVWN2ci9Qbno3Tm16aDc1OSt3TFF0bTFiS2xXcVpIUmNZWlBrZS9mdUVSY1hoNStmSDZHaG9XemN1TEhBWXczZmJtL2Z2dDNrL21iTm1vbEFweUFJZ2lBSVFpbmx6ZWFzVzdmdWN4eEp3U0lqSTRtUGo1ZVNBTTZlUGN2SEgzK01RcUZnL3Z6NUpVNWN1SFhyRmc4ZVBLQnQyN2F5N1VxbGtrV0xGakYzN2x4bXo1N053WU1IYWRHaUJTdFhyc1RNekl6Rml4Y1hPTzg4ZXZRb09wMk9aczJha1pDUXdMQmh3OUJxdFh6MzNYZVVMVnRXZHV6dzRjT2w1SUszM25xTHNtWExjdmJzV2RMUzBvaVBqNmRjdVhLeXp1MWJ0MjZWNnRtLzhjWWJ0R3paRXNpZEI2OWV2WnFqUjQ4eVlNQUFldmZ1VGYvKy9iRzJ0bWJDaEFrNE96dVhxdG5veStpbERIUWFEUEd1eVJEdm10eElUbVJQeEgwT1JVVVFxVWtqUGl1VCtLeE0wbk55bnZjUUJVSDRsN0pTcVhCV1crQ3N0cUNDdFExdDNTcnlka1VQYXRxTHBRQXZHa010eUljUEh4WjZYR1ptcHRFMmYzOS9BRHAyN1BoRXhwSTNPekluSjRkNTgrYWhVcW5vMjdjdlM1Y3U1Zjc5K3lZYjhlUjM5T2hSenAwN1IvZnUzZkgxOVRWNWpFYWpJUzR1cnNBNmtBNE9Ec3ljT1pNSkV5YklPc3BIUlVVQnNHblRKZ0lEQTZsYnR5NXF0Um9QRHc4NmQrNU0vZnIxQ3gxYlZsYVdySkQ5NGNPSEFXamV2RG1OR2pXU01sSk5tVHQzTHR1MmJXUDM3dDNZMjlzWGVoOUJFQVJCRUFUaDVSSVlHTWl3WWNOSVNrb2lQajZlT1hQbThQSEhIOU84ZVhQNjlldkhhNis5WnZJOHRWcU5sWldWVWVZbFBGcmRaU3BvYVdabVJzK2VQUWtNRE9UOCtmT2NQMzhlaFVMQnhJa1RDNXhqQTFMeVJQdjI3ZEhyOVZTclZvM2h3NGViSEo5YXJXYnUzTGxjdm55WnVuWHJTcG1sRnk5ZUpDUWtSS3JGYWZEcHA1OEM0T0xpUXAwNmRhVHREUnMyWk11V0xWS0EyckJFL2RLbFM5eTdkNCtCQXdkaWJtNWU0SmovUzE3cVFLZEJUWHRIYXRvN011NlZmK2MzRnNLLzEvNzkrMW15WkFrQWZuNStEQnMyakc3ZHVnRzV0VFYyN05naFc4WXBDTUsveityVnEwdDFYbFpXRnV2WHI2ZGl4WXEwYjkrKzFQY1BEQXprOE9IREpDWW1FaDRlVHIxNjlkRHBkSHp6elRkY3YzNmR3WU1ITTJUSUVEdzhQRmk0Y0NINzkrOUhxVlRpNHVMQzVzMmJwVzk0ZFRvZFdWbFpxTlZxZXZUb3djeVpNMlhmMmdZSEJ6TnAwaVNzcmEyeHNiRWhMQ3lNdExTMFFyK3RyMXUzTGp0MzdwUk5pbmJzMkFIQTNidDNHVDU4T0QxNzlzVFMwcEl0VzdZWW5YL3g0a1dPSHorT2hZVUZLcFdLaHc4ZkVoRVJRZTNhdFFGSVMwdGorL2J0T0RrNW1jd1lGUVJCRUFSQkVBVElEZGdOR0RBQWMzTnpmdjMxVi96OS9WbXpaZzA3ZHV6QTE5ZVgwNmRQYytuU0pkUnFOZWJtNXFoVUt0UnFOVGs1T1hoNGVEQjY5R2cyYnR5SVZxdEZxOVdpMSt2cDI3Y3Y2OWV2cDBLRkNsSVg5WlNVRklLQ2dqaC8vanorL3Y3Y3VuVUxDd3NMM243N2JTcFhyc3ltVFp1WVBYczI4K2JObzNIanhqUnUzSmdxVmFyZzZlbUpwNmNuWjg2YzRjcVZLL2o0K0VpZDVndGFoV1ZRbzBZTmF0U29BVUM3ZHUxWXRHZ1JuM3p5Q1ptWm1Rd2JOa3gyYklVS0ZXUzE2VmV1WENsTDJOaTllN2ZzZUVPV2JuaDRPTE5telFLZ1NwVXFwZXIwL3JMNFR3UTZCYUcwREkweElEY2J6TXJLaWpKbHloQWJHNHRXcXlVME5CUXZMNi9uT0VKQkVKNldyVnUzRWhNVHc4eVpNMlhMU1VvcU9UbVpUWnMyb1ZhcnBVbEhVRkFRaHc0ZDR0MTMzK1hERHo4RTRPMjMzK2FOTjk1ZzM3NTluRGx6aHZEd2NKWXVYWXBXcTVWbGdyWnYzNTRlUFhyUXJsMDcyWDNjM055a2VqK1ErMlZNdlhyMUdEMTZkS0hqeS8vTmI5KytmVGx5NUFpalJvM0MyZG01MEhQMWVyM1JVblJ2YjI4R0RSb0U1RDdEdUxnNFB2NzRZL0dsa0NBSWdpQUlnbENneXBVclkydHJ5OUtsUzZsZnZ6NzE2OWVuVFpzMmJObXloY3VYTDNQMDZGRTBHazJ4YThTM2F0V0tmZnYya1pLU3dxUkprN2g4K1RJVEowN2s3dDI3MGpFMWE5WmswcVJKZE9uU1JjcVFIRHAwS0NkT25NRGYzNStBZ0FDcC9pWEF3SUVEK2ZqamovSHk4bUw4K1BHbCtweWVucDVNbXphTitmUG5VNjFhTmZyMzcxL284UWNQSHVUMjdkdUZIbU5sWlVWQVFJRDAzdGZYVndRNkJVRXdMVytYNWRqWVdDRDNsM2pENit2WHI0dEFweUM4aEc3ZXZNa1BQL3pBMjIrL2JSUlFMS2xtelpweDl1eFpvKzFidDI0MUNpUzZ1TGpRcjE4L1dhMU9BNTFPUjA1T1RvRUJRM3Q3ZTg2ZE80ZE9wME9uMDZGU3FVd3UzeWxLeTVZdHBWcEFSV25Rb0FIbnpwMlR4Z2ZJeHZmV1cyOXg4dVJKM24vLy9SS1BReEFFUVJBRVFmanZjSEp5WXZmdTNiTDVjWk1tVFdqU3BJbnNPTU1xSjYxV1MzWjJOb0EwNTFVb0ZDaVZTaFFLQldxMUdxVlNTV0ppSWwyN2RrV24wMUdsU2hXcG5GTGp4bzFOMXJsWHE5VzBiZHRXcXVsNTU4NGRxYTcrZ0FFRGNIWjJac3VXTGRqWi9UOTc5eDFlVlpXL2YvK2RYaW1oRTBvU2trQ0FBUU1vZ29BQjZmZ1ZoRkZoRkNsaUFVUkJSRUZwZ2dpSUNLRTRRUlFGa1NKQnBjalFSRUNLSUNBbEFxR0VSSHB2a29TVCt2eVI1K3hmRG1rbnlVa2k0WDVkMTF5enk5cHJyNU5CSjl4bnJmVXBrZWZQMnFOSEQzcjA2R0ZWVzNOUklyR2VnazZSYk53N294UFN2dlV4aHhhUmtaRjA2dFNwU01ZbUlnVW5NaktTbmoxNzBxZFBud0o3UjA2ekplOWxyaEJwcTNhMmx0azd5NWN2ejV3NWMzQjB0TzdYalhmZmZkZWk2cVNJaUlpSVBEaXMrZjNZM3Q0ZVYxZFhxNHNTbVZjM09UZzQ4TmxubitWNlRQNysvaGtLYitZbjVNeEsyN1p0T1hic21NMzdmUkFwNkJUSmhvZUhCeTR1THBoTUprd21FMy8vL1RkQlFVSEdmWE0xTkJFcFhycDA2VkxVUXlnMnJBMDVpMHBlWnIyS2lJaUlpTWcva3piTUVzbEJoUW9Wak9PclY2OFNGQlJrL01YWVhPeERSUEpQZXpoS1VWRFFLU0lpSWlKU2ZPaHZsU0k1U0w5UDU1VXJWM0J4Y2NIWDE5ZTRwdW5sSXJhaHdFbUtnZ0oyRVJFUkVaSGlRNy9kaStUZzNxQVRvSGJ0MnNZMUxWOFhzWTEvK2hKbktaNGNIQnlLZWdnaUlpSWlJbUlqQ2pwRmNwQytJSkc1MnJyMjZSU3hQU2NucDZJZWdqeUE5T2RPUkVSRVJLVDRVTkFwa29QTVpuU21Eem9QSHo1YzZHTVNLWTZjbkp5MGZGMEtuWUpPRVJFUkVaSGlRMEduU0E3U3orZzBCNTNWcWxYRDNkMGRnTGk0T002ZE8xY2tZeE1wYmx4Y1hJcDZDUElBY1hWMUxlb2hpSWlJaUlpSURTbm9GTWxCK2htZDVxWHJvSDA2UlFxQ3E2dXJablZLb2JDenM4UE56YTJvaHlFaUlpSWlJamFrb0ZNa0IrbG5kRjY4ZU5FNDFqNmRJclpuWjJlSGg0ZEhVUTlESGdDZW5wNUZQUVFSRVJFUkViRXhCWjBpT2ZEdzhEQ1cwNmFrcEhEcjFpM0FNdWc4ZXZSb2tZeE5wRGh5Y25MU1REc3BVTzd1N2pnNk9oYjFNRVJFUkVSRXhNWVVkSXBZb1VLRkNzYXhlZmw2blRwMWpHdW5UcDNDWkRJVityaEVpaXRYVjFmdDF5a0Z3c1hGUlgrMlJFUkVSRVNLS1FXZElsYklyUEs2dTdzN1ZhdFdCU0ExTlpXVEowOFd5ZGhFaWl0M2QzZk43QlNiY25kM053ckppWWlJaUloSThhT2dVOFFLV1JVazB2SjFrWUxsNnVxS3A2ZW5DaFJKdnRqYjIrUHA2YW1abkNJaUlpSWl4WnlDVGhFcnBDOUlaSjdSQ1NwSUpGSVluSnljS0YyNk5CNGVIamc0T0JUMWNPUSs0dURnZ0llSEI2VktsY0xKeWFtb2h5TWlJaUlpSWdWTU8vR0xXTUdhR1oxLy92bG5vWTVKNUVIajdPeU1zN016cWFtcEpDWW1rcFNVUkhKeU1zbkp5YVNtcGhiMThLU0kyZG5aNGVEZ2dJT0RBNDZPampnNU9Xa21zSWlJaUlqSUEwWkJwNGdWc3ByUjZlZm5oN096TXdrSkNkeTZkWXVyVjY5YWhLSWlZbnQyZG5aRzZDa2lJaUlpYWJadDI4YlpzMmQ1OXRsbmNYVE0rYS82Rnk1YzRQZmZmNmRGaXhhVUtWTW13LzJZbUJpMmJObENpeFl0OFBmM3Q5azRyMTY5U2twS2lrWEIxNnljT0hHQzJOaFlnb09EYmZaK0VTbmVGSFNLV0NIOS93bGZ2bnpaT0xhM3R5Y29LSWhEaHc0QmFmdDB0bWpSb3RESEp5SWlJaUx5b0ltTWpPVE9uVHRXdDY5Um80WkZvTGR4NDBaT25UcVZwM2MvKyt5ekdjTEJ4TVJFRWhJUzh0U2ZnNE1EcnE2dUZ0Y3VYNzdNd1lNSE03UU5EQXpFMTlmWDRscE1UQXdEQnc3RXpzNk9rSkFRdkwyOWMzem42dFdyK2ZUVFR4aytmRGd2dmZSU2h2dEhqeDVsMHFSSmVIbDVaUnQweHNYRk1YYnNXRjU2NlNWcTE2NmQ0M3Q3OXV6SmpSczMyTDE3ZDQ1dFo4MmF4ZEdqUjltNGNhUHhydVBIaitmNEhFQ3BVcVh3OC9QTGNMMWZ2MzU1cnE4d2RlcFVIbnZzc1R3OUt5S0ZRMEduaUJVcVZxeG9IRis2ZEluazVHUmpyOEQwUVdka1pLU0NUaEVSRVJFUkc0aUppZUg4K2ZPWjNxdGF0U3BqeG96Sk5Bak15cFFwVStqU3BZdHh2bnIxYXRhdlg1K25zYlZxMVNwRDBQbk5OOTh3WmNxVVBQVVhFQkRBbWpWckxLNGRQSGlRUVlNR1pXajc3cnZ2MHE5ZlArTThKU1dGc1dQSGtwU1VoSk9URXlOR2pHREJnZ1U1YnVHeVljTUc3T3pzZVBMSkovTTBaclBJeUVqV3JWdkhyNy8reW9JRkN5eTI5N0sxcUtnb3VuZnZibFhiMXExYjg5Ly8vamZEOVJzM2J1RHQ3VzN4TTh6SnBVdVhtRFJwRWlhVHllcG5SS1JvS09nVXNZS0xpd3RlWGw3Y3VIRURTUHQydFhMbHlvQUtFb21JaUlpSUZJVGx5NWZ6eFJkZlpIcHYwS0JCVEpvMGliaTRPT1BhWDMvOXhkdHZ2MDI3ZHUxNDlkVlhNenhUclZxMVRQdjY1WmRmS0YyNnRGVmptanAxS29zWEw4NjJ6UXN2dkdBeFVTSW5DeFlzeVBiK3dvVUw4ZlB6NDlTcFUvVHExWXNxVmFwWTNKOHhZd2E3ZHUxaThPREJlSGw1OGNFSEh4QWFHc3BiYjcyVlpaK25UNThtSWlLQzVzMmI1MnFzbVduWXNDRXpaODVrMEtCQjlPM2JsNFVMRnhJUUVKQ3ZQclBpNStmSDExOS9uZW05dTNmdk1udjJiQTRmUGt5SkVpV3lEWERkM055b1dyV3ExZS9WZnZBaTl3OEZuU0pXcWxTcGtoRjBYcng0MFFnNjY5U3BZN1E1ZHV3WVNVbEpWdTJKSXlJaUlpSWlXZXZac3lmdDI3Y0hZTUtFQ1p3N2Q0NndzREFnYld1cGV3TTY4NUxtZHUzYVVhOWVQYXZmNCtibWhvZUhoMVZ0cmZrOXYydlhydFNyVjQvRXhFU2NuSnd5YmJObXpScGF0MjZOcTZzcnExYXR5cmEvMHFWTFU3NThlYjcvL25zY0hSMHRsazZ2V0xHQ09YUG1FQklTUXYvKy9iRzN0MmZQbmozTW1UT0hNbVhLMEx0MzcwejcvTzY3N3dEbzNyMDdkKy9lSlRrNU9VTWI4ekw4aElRRVltTmpNOXkzczdQRDNkMGRTSnZoT25ic1dFYVBIczNzMmJNSkRRM045alBsbGFlblo2Wkx4L2Z1M2N1NGNlT0lpWW1oZGV2V2pCMDdOdHNBOS9mZmYrZTU1NTRya0RHS1NORlNHaU5pcFVxVktobDd1Vnk4ZU5HNFhxcFVLU3BXckdnc2FZK09qaVl3TUxDb2hpa2lJaUlpWXJYMHk2L05YK3IvVTFTcVZJbEtsU29CYVFHWGs1T1RSWUI1K2ZKbFRwOCtiWnh2M2JvVkFHZG5aL2J1M1d2Umw3Ky9QMTVlWG9VdzZqU1JrWkVNSERpUWlSTW4wcVJKRTR0N3ExYXQ0cDEzM21IVXFGRzgrT0tMVnZlNWFkTW1Ibjc0WVVxV0xBbkFzbVhMR0RObURNSEJ3Y3lZTVFON2Uzc0FKaytlekxWcjE1ZzRjU0pYcjE1bDZOQ2hGc3ZZRXhJUytPR0hIM0IyZHVhSko1NmdTNWN1bkR4NU1zdjNqaG8xaWxHalJtVzRYcUpFQ1l1ZjgzUFBQVWZKa2lWcDNicTExWjhwTTNmdTNPSG16WnNBeE1mSGs1U1V4Tm16WjRHMFA2L21jQlhTOXV5Y05tMGFDeGN1cEd6WnNzeVlNWU1PSFRyaytJNnNsclZuNWZqeDR6ejExRk81L0NRaVVoUVVkSXBZeWZ4TEZsZ0duWkMyZlAzU3BVdEEyaTgxQ2pwRlJFUkU1SDZRZm9ueGlSTW5pbkFrdWJkaHd3WSsvUERERE5mZmZQUE5ETmRDUTBQcDJMRmpwdjFjdVhMRjZpSkM2WmZLWjZkU3BVb2tKeWN6Yk5nd1ZxNWNTZG15WlFHSWpZM2xrMDgrb1VxVktybWFVWGp4NGtVT0hUckVlKys5UjNKeU1yTm16U0lzTEl4R2pSb1JGaGFHbTV1YjBkYloyWm13c0REZWVPTU41czZkeStIRGh4azNicHl4ZFAvNzc3L24rdlhydUxtNTRlam9TSjgrZmJoKy9YcUdkNTQ0Y1lMVnExZlRzV1BIVElzTXViaTRaTGhtVGNpWWt4VXJWbVQ0MzlVY25xYmZaM1hYcmwyTUhEbVNzMmZQMHJWclYwYU1HR0gxRmdTYk4yL09WU1YzTFYwWHVYOG82QlN4VWs1QnAva2I1TWpJU0gzYkp5SWlJaUwzQlc5dmIxeGNYRENaVEZ5NGNJSDE2OWNieThYdkY5T25UODl5LzgySWlBakdqUnVYN2ZPZE8zZTIrWmhLbHk3TjlPblQ2ZG16SjhPR0RXUGV2SG5ZMjlzVEZoYkc1Y3VYK2ZUVFR6TU5Dck95YnQwNkFFSkNRbmpwcFpmWXRXc1g3ZHExNDVOUFBzbFFyUjNBM2QyZE9YUG1NSDc4ZUpZdFcwYlhybDNac0dFREpVcVVZTzdjdVJadG4zMzIyVXpmdVhidFdsYXZYazJyVnEwc2lqaWxkK3pZTWJaczJaS2h2ekpseXJCdDJ6WnUzNzZkNFpuWTJGZ1NFeE16RkY4Q2NISnlvbm56NWt5Yk5nMUkyNy8wN05tempCdzVFb0RnNEdEdTNMbkQxS2xUV2JKa0NkV3FWV1ArL1BrMGJkbzAwL0ZseHRIUmtRWU5HdEMvZjMrTDYyZk9uR0g1OHVXODhjWWJHYllvT0gvK1BPUEdqY3V4d0pPSUZEMEZuU0pXeWlub05ETXZieGNSRVJFUnVSODg4OHd6TEZxMENJRFBQLzhjVDA5UG1qVnJWc1Nqc2w1QVFBQTFhOVlFSUR3OEhDY25KNTUrK21rQS92Nzc3eHlmbnpoeG9zVnk2T3lzV0xFaVE3Q1hsWVlORy9MbW0yOHlmZnAwUHYvOGN6cDI3TWo4K2ZOcDJMQmhyaXVkcjF1M0RsOWZYL3o4L0FnSUNLQkZpeGFzWExreXc3TDRlNFdFaERCdDJqVHUzTGxEbVRKbCtQYmJiemwvL2p3T0RnNjVlbjlXRGg4K2JJU1NadWFLOUZPblRzMjJXT3ZRb1VNelhDdGR1alM3ZCsvRzE5Y1hnUFhyMTNQanhnMkxuMWZidG0wNWZmbzBibTV1aElTRXNHUEhEbmJzMkpIcE96dzhQQmd3WUFBQUpwT0pwS1NrTElzWnhjWEZjZVRJRVM1ZHVwUWgvRzdVcUpFeG1TVTJOaFkzTnpkanF3QVIrV2RSMENsaXBleUN6b0NBQUJ3Y0hFaE9UdWJDaFF2RXhzWmF2YUc1aUlpSWlFaFI2dG16Si92MjdTTXlNcEw0K0hnbVRKaEF2WHIxOFBIeG9WU3BVbm51dDJuVHB2ajcrOXR3cERtYlAzOCtIaDRlUnRCcERYTXdaNDAvL3Znankzdm01YzNwQTdCWFgzMlYzMzc3alprelo3SnUzVHBTVWxMeU5ETXdLQ2lJcFV1WGN1TEVDVWFQSGcya0ZRUEthVjlWZjM5L0l5UzhldlVxTTJiTW9IcjE2dFNvVVlQZHUzZm5hZ3laNmRhdEc5MjZkUVBTUXZMMG9lZmN1WE5KVEV6TThFeWZQbjI0ZmZzMlAvendRNFo3MWdTd3QyL2Z4czNOamNURVJMNzk5bHRqMlg1eWNqSUpDUW00dXJwaVoyZUh5V1NpY3VYS1J0QTVjdVJJVnE5ZW5XUC9IM3p3QVI5ODhFRzJiVmFzV0pIcGN2N2NDZzBOemZCM3k0S1UvbDNtcmRkRWloc0ZuU0pXS2wrK1BQYjI5cVNrcEhENzltMU1KcE94M01UUjBaSEF3RURqRzh2RGh3L1R1SEhqb2h5dWlJaUlpSWpWUm84ZXpZUUpFNHpWU1JFUkVVUkVST1NyendvVktoUjYwRm1Va3BLU0FNdXd6dDdlbmlsVHB0QzVjMmNpSXlONTZhV1hqTm1udVRGNDhHQldyVnBGYUdnb24zMzJHUUQ5K3ZVejdoODllcFN0VzdkbVdJNmRma2JsbDE5K3llM2J0L240NDQ5WnNXS0ZSYnZqeDQremZ2MTZpMnRSVVZFQWJOeTQwYUxvRTBETGxpMXpyR3lmVmRWelIwZEg3T3pzcUZxMWFyYlBaOFVjMFBiczJaUDQrSGkrLy81N0FHYk9uRWxZV0JpN2QrL0cxZFdWMTE1N2pmUG56eHZQdmZIR0cvVHMyVE5QNzd5WGVjWnBmbTNmdmozVGl2YUZRVUduRkZjS09rV3NaR2RuUjhXS0ZibHc0UUtRdGsrTG41K2ZjVDhvS01qNFJTSXlNbEpCcDRpSWlJamNOOHhMalJjdlhzeVNKVXRJU1VuSmQ1OUZWY0NscVBaUnZIdjNMcEN4U0U5Q1FvSVJndjcxMTE5NTZ0dkx5NHV1WGJ1eWRPbFM0dUxpV0xseXBURlRGR0RMbGkyRWhvYlN2bjE3NCs4b1o4NmNvVXVYTG5UczJKSFEwRkFlZnZoaHJsKy96aE5QUEpFaDZEeHg0Z1N6WjgvTzlOMGJOMjVrNDhhTkZ0ZktsU3VYWTlCWmtFNmZQczJlUFhzWVBueTRjVzMvL3YzNCsvc2JlNWJHeGNWWnJMTHo4ZkhCeDhlSDZPaG9EaDA2bEtmM3RtL2ZQdE05VVVYa24wTkJwMGd1VktwVXlRZzZMMXk0WUJGMDFxdFh6L2lGSWEvL3h5a2lJaUlpVWxUczdlM3AyYk1uM2JwMUl6bzZtcGlZbUJ5WFJtY25mVVgzd2hJWEY1ZmxUTUtzUFBIRUUxYTN6V3dwdHBsNVA5RDArMzBtSlNYeDl0dHZFeGNYUjVNbVRkaTBhUk5MbGl6aFAvLzVUNjdHYUI3bnQ5OSt5NTQ5ZTdoejV3N3IxNi9uL1BuemVIdDcwN0psUzBKRFE5bTBhUk12di93eWdCRk9taWRndEdyVmlrY2ZmVFRiZDRTR2h0SzJiZHNzNzIvZnZwM1hYbnN0MTJPM2hXdlhydUhvNkVpcFVxV1lPWE1tYm01dXhyNlp0Mi9mWnMrZVBiend3Z3RHKzcvLy90dW9kcC9lamgwNytQRERENmxjdWJMVm9YaGNYQnczYjk3a3NjY2VzMm5RMmJ4NWM0dFpwd1h0MHFWTFhMNThHY2g2eHEzSS9VNUJwMGd1cE4rbjg5NnAvZzBiTmpTT2p4NDl5dDI3ZC9WdG40aUlpSWpjZDl6ZDNhbGJ0eTUxNjlZdDZxSGtTbkp5TXRldVhiUDR2ZHdhZmZ2MnRmcjM5aTFidG1TNVQrZTFhOWVBdElJNlpqTm16T0Rnd1lNTUhqeVlQbjM2MEtWTEZ5WlBua3pqeG8yTlpmME9EZzdaQnFobTV1WFNaOCtlcFVPSERreWRPcFcxYTlmU3IxOC9hdGV1VGRteVpkbXlaWXNSZEs1ZHV4WW5KeWM2ZGVwa3ZLZEVpUkk1dnVmZWl1UHBGVVVCbnRqWVdONS8vMzFXcjE3TmYvLzdYK3p0N1ZtOWVqVkRoZ3loZlBueUFQejQ0NDhrSmliU3ZuMTc0N200dURoOGZIeXk3SGZObWpWVzExVll0bXlac1RlcUxRMFpNc1RtZldibjIyKy9OUXFQS2VpVTRrcEJwMGd1cEE4NnpUTTd6VnhkWFkzbDZ5a3BLUnc4ZURESGIweEZSRVJFUk1RNmQrL2VaZjc4K1J3NGNJRGZmLy9kWW85S2dDTkhqbUF5bVhLOXBQckZGMSswdWhqUjFhdFhzd3c2bzZPajhmTHlNcGF1Ly9MTEwzenh4UmMwYWRLRS92MzdHL3QxUHYvODh3d2RPcFR3OEhDY25aMXhjbklpTGk0T2dDVkxsaEFURThQYmI3K2Q1UmppNHVLb1ZxMGFRVUZCL085Ly96TitEc0hCd2Z6NjY2L0V4OGR6OWVwVkRoMDZSTnUyYlMyQzEvdEZZbUlpUC8vOE00Y1BIK2JhdFd0czNyeVpsMTkrR1JjWEY5NTQ0dzBDQXdQcDI3Y3ZBUEh4OFh6MTFWY0VCUVZaaE55M2J0M0MwOU16eTNjMGE5Yk02dkVrSnlmbi9jT0lTS0ZTMENtU0M5bFZYb2UwV1ozbWZUci8rT01QQlowaUlpSWlJbmwwNE1BQmZ2dnROL2J0MjhmZXZYdTVlL2N1a3laTndzWEZoWWNlZWdpVHlXVFJQanc4SEFDVHlVUnFhbXFoN3RWNTQ4WU5qaDgvYmdSdEowNmNZTml3WVpRdlg1NVBQdm5FbUFuWm9FRURYbjMxVmViTW1jTzBhZE1ZTVdJRW5wNmVuRGx6QmtnTFN4Y3VYTWk3Nzc1cjlMMTc5MjV1Mzc3Tjh1WExBWXlab00yYU5XUGV2SG1jUG4yYTZ0V3JVNzkrZmJadTNjcXhZOGZZdVhNbkFGMjdkaTIwbjhHOVVsSlMrUGJiYi9tLy8vcy9xNE5rZ0o5KytvbVBQdnFJNjlldjQrZm54NGNmZmtqbnpwMkppWW5obFZkZXdjbkppUysrK01LWWhUdHo1a3d1WHJ6SW1ERmpMUHI1KysrL3M1M0Irc2tubjJUWVQzWDA2TkZVcVZJbFExR243ZHUzczJEQkFxcy9nNGdVSFFXZElybGdUZEM1ZVBGaWdDeS82UlVSRVJFUmtad3RXYktFRlN0VzRPTGlRbkJ3TUkwYk42Wng0OFk4OU5CRHVMaTRjUGp3WVJ3Y0hDaFhyaHhidG14aDJiSmx1TGk0TUczYU5EWnQyc1Q3NzcrUGo0OFBRNGNPcFZhdFdnVTYxczJiTjVPU2trTHo1czI1Y2VNR0F3WU1JREV4a1ZtelpsR2hRZ1dMdHErLy9qcGJ0bXpoNjYrL3BsT25UbFNvVUlGZHUzWVJHeHZMOWV2WHFWaXhva1hsOXVYTGx4dVRLWm8yYlVwSVNBaVF0ci9qdkhuejJMeDVNNzE3OTZaSGp4NzA2dFVMZDNkM1Jvd1lRWmt5WlhqODhjY0w5SE5uSlNvcWlsR2pSdkhISDMvUXRHblRYQVdkNWNxVnc5dmJtekZqeHRDK2ZYdnM3ZTM1L3Z2dkdUOStQS1ZLbGVLTEw3NmdjdVhLQUd6YXRJbXZ2dnFLMXExYjA3cDFhNk9QVzdkdWtaeWNUS2xTcFRMMDM2eFpNNlpNbVVLelpzMVlzMllObHk1ZFl0Q2dRUUM0dWJsUnJsdzVIbi84Y2VMajQ5bXlaUXVQUGZZWVBqNCsxSzFiMTZxbC95SlN0QlIwaXVUQ3ZYdDAzdnROY1ZCUUVDNHVMcGhNSnM2ZVBjdk5temZ2eTZVaUlpSWlJaUpGclUrZlBuVHQycFhnNE9CTTk5QTA3eU1hSGg3T2h4OStpSmVYRjB1V0xHSG56cDFNbXphTjd0Mjc4OVJUVC9IZWUrOWxXcFRHN0wvLy9hL1ZlM1JtTlpuQlBObWhmZnYycEthbUVoZ1l5T3V2djA1d2NIQ0d0czdPemt5Wk1vV0RCdzlTdjM1OUFnTURnYlNxNFRFeE1jWmVuR1p2dmZVV0FHWExsclZZbHQrb1VTUEN3OE9wWDc4KzhPZFdhbUlBQUNBQVNVUkJWUC8yQmoxdzRBRFIwZEgwNmRNSEp5Y25xejZYMlo5Ly9wbnRIcDFIang3TjhwNTVodTFYWDMzRm1qVnJBQmc4ZUxCRkFWZHJOR25TaE8rLy85N2lXbEpTRW5YcTFHSG16Sm5HdnB3N2QrNWs2TkNoVktsU2hRa1RKbGkwMzdkdkh3RFZxMWZQMEwrRGd3Tm56cHloYmR1MlhMMTZsVWNlZVlUZXZYdFRva1FKVENhVDhmZTdiZHUyTVdiTUdHSmpZMm5Zc0NFaElTR2NPWFBHK045TFJQNlpGSFNLNUVMSmtpVnhkblltSVNHQmhJUUVidHk0WWZIdHBJT0RBOEhCd2V6ZXZSdElXMmFTZmtOc0VSRVJFUkd4VHUzYXRiTzlmK0RBQWFaUG44NnVYYnZ3OXZZbUxDd01YMTlmZkgxOWFkT21EUjk5OUJHclY2OW0yN1p0akJneElzdGwzT2JpTE5aSVNVbkpjRzN6NXMxRVJFVHcyR09QVWFOR0RRREN3c0t5N2FkV3JWckdMTk4yN2RvUkdockt3SUVETVpsTURCZ3d3S0t0dDdjM05XdldOTTduenAzTGxTdFhqUFBWcTFkYnREOTA2QkNRVnJUb280OCtBcUJHalJwV1ZYci84c3N2YzJ5VEZYTUkvT09QUDFLdlhqMG1UNTVNUUVCQW52dExyM3YzN2p6MzNITkdDTGxzMlRMR2p4OVBpUklsbUR0M0x0dTNiK2VISDM3QXk4c0xKeWNuTm0zYWhMdTd1OFZXWWp0MzdtVEdqQmtjT0hDQWtpVkwwcmx6WjU1NzdqbCsrT0VINXMyYng0VUxGemgvL3J3eFk3WmR1M2EwYk5tUzMzNzdqZlhyMS9QNTU1OHpkZXBVcWxTcHd0S2xTelBNMUJXUmZ3WUZuU0s1VktWS0ZhS2pvNEcwNWV2M0xzTm8wS0NCRVhUdTM3OWZRYWVJaUlpSWlBM3QyYk9IeVpNbjgrZWZmMkp2Yjgrenp6N0xzR0hETEZaU1ZhaFFnUmt6WnJCaXhRckdqeC9QaUJFajhQTHlvbVhMbGhuNjI3RmpoOVZMcXovNjZDTysrZVliaTJzUFBmUVFmbjUrREI4K1BFK2Z4OWZYbHpGanhqQjE2bFFDQXdQcDFhdFh0dTAzYk5qQXlaTW5zMjNqNXViR2poMDdqUE5telpwWkZYU09IRGt5MnlJOSsvYnR5N1Q2K0owN2R6aDY5Q2lPam80TUhEaVEvdjM3V3l5L3R3Vnp5UG5YWDM4eGNlSkVLbFdxeE9lZmY0Ni92ejhYTDE1azE2NWRwS2FtQW1rek9kOS8vMzNLbFN0blBGK3RXalVjSFIzNTZLT1BlUExKSjNGemN3Tmd5NVl0eE1URVlHZG5SODJhTlhueHhSZU5aNXlkblFrSkNTRWtKSVF4WThhd2VmTm1ZbUppRkhLSy9JTXA2QlRKcFVxVktsa0VuWFhxMUxHNG43N1MzOTY5ZXd0OUkzUVJFUkVSa2VJc01EQ1F1M2Z2MHFOSEQxNTg4Y1ZzWncwKy9mVFROR3JVaUpVclYyWUlPV2ZPbkpucmQ0OGNPWktSSTBkYVhDdFRwZ3poNGVINTJyK3hSNDhlOU9qUnc2cTI1cUpFQmFGOCtmSkdzYVBNbkR0M0x0UHJucDZlVEpreWhUSmx5dVM2Nm4xdStmajQ4UFhYWCtQbjUyZUUyODJiTnljeU1wS2twQ1NBVEpmZlY2dFdMZFBadSt2WHJ6ZG02cHFMUm1YRzFkV1ZqaDA3MnVJamlFZ0JVdEFwa2tzNUZTU3FWcTBhcFVxVjR0YXRXOFRHeGhJVkZXV3pKUnNpSWlJaUlnKzYwcVZMRzN0QVdxTmF0V3BHc1ptQ1VoQkZhdHEyYmN1eFk4ZHMzaS9BcDU5K2FyRU0vOGtubitUSko1L004Ym5ISDM4OHl6R1psM3puWk4yNmRkWU5NaHNOR2pUSTlIcDIrNHRtSjd1QVUwVHVML3FuV1NTWEtsYXNhQnhuRm5RQ05HN2MyRGhXOVhVUkVSRVJFZmtuY1hKeXdzWEZwYWlISVNKaWN3bzZSWEtwY3VYS3huRldRV2Y2NWVzS09rVkVSRVJFUkVSRUNwNkNUcEZjU3I5MC9jS0ZDNW0yZWZqaGg0M2ppSWdJRWhNVEMzeGNJaUlpSWlJaUlpSVBNZ1dkSXJtVWZ1bjYxYXRYU1U1T3p0REcwOU9UR2pWcUFKQ1Nrc0xCZ3djTGJYd2lJaUlpSWlJaUlnOGlCWjBpdWVUaTRvS1hsNWR4cnVYcklpSWlJaUlpSWlKRlQwR25TQjU0ZTNzYngrZlBuOCswVGZwS2dBbzZSVVJFUkVSRVJFUUtsb0pPa1R5b1VxV0tjWHoyN05sTTI5U3JWdzhuSnljQS92cnJMMjdldkZrb1l4TVJFUkVSRVJFUmVSQXA2QlRKZzZwVnF4ckg1ODZkeTdTTms1TVRkZXZXTmM3Mzd0MWI0T01TRVJFUkVSRVJFWGxRS2VnVXlZUDBRV2RXTXpyQmNwL08vZnYzRitpWVJFUkVSRVJFUkVRZVpBbzZSZkxBbXFYcllCbDA3dHUzcjBESEpDSWlJaUlpSWlMeUlGUFFLWklIVmF0V3hkNCs3UitmYTlldWtaaVltR2s3ZjM5L1BEdzhBTGgxNnhiUjBkR0ZOa1lSRVJFUkVSRVJrUWVKZ2s2UlBMQzN0NmRpeFlyRytlblRwN05zKy9ERER4dkhxcjR1SWlJaUlpSWlJbEl3RkhTSzVKRzErM1EyYU5EQU9GYlFLU0lpSWlJaUlpSlNNQlIwaXVTUnRmdDBwZzg2SXlJaXNsem1MaUlpSWlJaUlpSWllYWVnVXlTUHJKM1JXYUZDQmFOdFltSWlodzhmTHZDeGlZaUlpSWlJaUlnOGFCUjBpdVNSdFRNNndYSldwNnF2aTRpSWlJaUlpSWpZbm9KT2tUeEtQNlB6L1BuejJiWnQyTENoY2J4Ly8vNENHNU9JaUlpSWlJaEljWGJuemgzbXpadkhybDI3QUxoNDhTS0hEaDNLVTEvSnljbHMzcnlaa3lkUDJuS0lCVzdidG0wc1diS0VwS1Nrb2g3S1A0NWpVUTlBNUg1VnJsdzVuSnljU0V4TUpDNHVqbXZYcmxHMmJObE0yd1lIQjJOdmIwOUtTZ3BSVVZIY3VYTUhUMC9QUWg2eGlJaUlpSWlJeVAwdExpNk9LVk9tMExOblQ1bzBhVUpZV0JqZmZmY2R2WHIxWXNpUUliaTd1MXZkMTkyN2QrbmZ2ejk5Ky9abHhJZ1JWaitYbUpoSVFrSkNYb2FQZzRNRHJxNnVGdGN1WDc3TXdZTUhNN1FOREF6RTE5Zlg0bHBNVEF3REJ3N0V6czZPa0pBUXZMMjk4elNPNGtwQnAwZytWSzllbmFpb0tBRE9uVHVYWmREcDZ1cEtVRkFRUjQ0Y0FlQzMzMzZqYmR1MmhUWk9FUkVSRVJFUmtlTEF4Y1VGU0p1TkNUQjY5R2hLbFNyRjNMbHorZVdYWDFpMWFsV3V3czY4K09hYmI1Z3laVXFlbmcwSUNHRE5talVXMXc0ZVBNaWdRWU15dEgzMzNYZnAxNitmY1o2U2tzTFlzV05KU2tyQ3ljbUpFU05Hc0dEQkF1enM3UEkwbHVKSVFhZElQbFN0V3RVSU9zK2VQVXY5K3ZXemJQdm9vNDhhUWVlMmJkc1VkSXFJaUlpSWlJamtrcHViRzVBMnF4TEEwZEdSb1VPSDByeDVjMkppWWdvODVFenZoUmRlb0dMRmlsYTNYN0JnUWJiM0Z5NWNpSitmSDZkT25hSlhyMTRXdFVFQVpzeVl3YTVkdXhnOGVEQmVYbDU4OE1FSGhJYUc4dFpiYitWcC9NV1JnazZSZk1oTlFhS1dMVnZ5OWRkZkEybjdkTWJGeFJYcXY0QkZSRVJFUkVSRS9zazJiOTVzZFdqMzQ0OC9acGdaQ1RCeDRrUmF0V3JGOU9uVGVmVFJSekdaVERuMnRYRGhRcFl1WFpwdG04R0RCOU8zYjErTGExMjdkcVZldlhva0ppYmk1T1NVNlhOcjFxeWhkZXZXdUxxNnNtclZxbXpmVWJwMGFjcVhMOC8zMzMrUG82TWpqejMybUhGdnhZb1Z6Smt6aDVDUUVQcjM3NCs5dlQxNzl1eGh6cHc1bENsVGh0NjllK2Y0T1I4RUNqcEY4aUY5UWFLY2dzNEtGU3BRbzBZTlRwMDZSVkpTRXJ0MjdlS0pKNTRvNkNHS2lJaUlpSWlJVUw5K2ZSWXRXZ1NRNStJOUJTMHBLWW40K0hoYXRHaEJ0V3JWc215M2ZQbHlLbGFzU0lzV0xUSzlIeFFVQkVDM2J0MnlMZGl6YXRVcTR1UGpTVXBLb25YcjF0bk96alQzZWEvSXlFZ0dEaHpJeElrVGFkS2tTWWIrMzNubkhVYU5Hc1dMTDc2WVpkLzMyclJwRXc4Ly9EQWxTNVlFWU5teVpZd1pNNGJnNEdCbXpKaUJ2WDFhYmZISmt5ZHo3ZG8xSms2Y3lOV3JWeGs2ZE9nRHY0eGRRYWRJUHVSbVJpZEE4K2JOT1hYcUZKQzJmRjFCcDRpSWlJaUlpQlNHR2pWcUdNY1JFUkVjT25RbzIrM1hpdEsvLy8xdk9uYnNtT1g5VFpzMjRldnJ5OWl4WTdQdFovanc0Vm5lMjdseko5OTg4NDF4bnBTVXhNaVJJM005MWtxVktwR2NuTXl3WWNOWXVYS2xVYnNqTmphV1R6NzVoQ3BWcXZEY2M4OVozWis1aXZ4Nzc3MUhjbkl5czJiTklpd3NqRWFOR2hFV0ZtWXMzUWR3ZG5ZbUxDeU1OOTU0ZzdsejUzTDQ4R0hHalJ1WGJVaGMzTmtYOVFCRTdtZnBaM1JldW5TSmxKU1ViTnMvL3Zqanh2SGV2WHV0bWtJdklpSWlJaUlpa2wrZW5wNFdNdzZuVFp0bTFKeTQzM2g2ZW5MbnpoMkxhNm1wcVRuK25kek1aREl4YnR3NG5ucnFLUURhdG0zTHI3Lyt5cFl0VzNJOWx0S2xTek45K25TdVg3L09zR0hEakRHRWhZVngrZkpsaGc0ZGFoUlFzc2E2ZGVzQUNBa0o0YVdYWGlJc0xJeDI3ZHJ4MVZkZlVhcFVxUXp0M2QzZG1UTm5Eczg5OXh3N2R1eWdhOWV1WEw5K1BkZWZvN2pRakU2UmZIQjNkOGZMeTRzYk4yNlFrcExDMmJObnFWNjllcGJ0cTFTcGdvK1BEMy85OVpleGZEMGtKS1FRUnl3aUlpSWlJaUlQcXJmZmZwdmV2WHNURnhmSHBVdVhHRFJvRUczYnRxVkdqUnI0Ky92bnVWOC9Qejg4UFQxdE5zNkVoQVJpWTJNelhIZHpjOFBlM3A0U0pVcHcrL1p0aTN2cjE2OW4rdlRwakJzM0xzTVM4bnVGaG9aeTdkbzFCZzhlek9yVnE2bGF0U285ZS9aa3dvUUpOR3JVaUJJbFN1UnF2QTBiTnVUTk45OWsrdlRwZlA3NTUzVHMySkg1OCtmVHNHRkRubnp5eVZ6MXRXN2RPbng5ZmZIejh5TWdJSUFXTFZxd2N1WEtIRDlUU0VnSTA2Wk40ODZkTzVRcFV5Wlg3eXhPRkhTSzVGUFZxbFc1Y2VNR0FPZk9uY3MyNkFSbzBhSUZmLzMxRjVDMmZGMUJwNGlJaUlpSWlCUUdUMDlQeG80ZHk3aHg0NGlMaXdOZzQ4YU4rZTczNDQ4L3Rza3llUE5zeUhmZmZUZlQrOHVXTGVPaGh4NmliTm15UkVkSFc5ejcrdXV2aVltSm9WeTVjdG0rWThPR0RYejExVmVNSERuU0loQWNNR0FBSzFhc1lNU0lFY3llUFR2YnZTNVRVMU1CakwweUFWNTk5VlYrKyswM1pzNmN5YnAxNjBoSlNXSGN1SEc1M2pNektDaUlwVXVYY3VMRUNVYVBIZzJBbloyZGtUdGt4ZC9mUDllaGFuR2tvRk1rbjZwVXFVSkVSQVJnM1Q2ZExWcTA0TnR2dndWZ3o1NDltRXltWEUxakZ4RVJFUkVSRWNtcit2WHJzMkRCQWo3OTlGTjI3ZHBWMU1PeEVCOGZENlJWTS9mejh6T3U3OXUzajYxYnR4cjdVMWFzV0pGYnQyNFJIeCtQbTVzYmUvYnM0Y0NCQTdScjE0NkFnSUFzKzQrT2p1YTk5OTZqV2JObXZQamlpMGJZQzFDcVZDaysvUEJEQmcwYXhKdzVjeGd3WUVDVy9aZ0xIRGs0T0JqWDdPM3RtVEpsQ3AwN2R5WXlNcEtYWG5xSm1qVnI1dnBuTUhqd1lGYXRXa1ZvYUNpZmZmWVpBUDM2OVRQdUh6MTZsSzFidDlLL2YzK0w1eUlqSTNQOXJ1SklRYWRJUHVXbThqcEE5ZXJWOGZiMjV2ejU4eVFrSlBENzc3OW5XU2xPUkVSRVJFUkV4TmJNTXp1am9xSTRkZXFVOGQ5NTVlSGhZWk54bVplclAvZmNjelJzMk5DNEhoWVdaaEYwbXY4ZS90ZGZmMUdyVmkybVQ1K09nNE1EYjczMVZwWjlYN3g0a1g3OSt1SGs1TVRreVpNem5Xblp0bTFidW5mdnpvd1pNNmhRb1FMLy92ZS9NKzNyN3QyN0FCa21MU1VrSkJnaHFIa2xaMjU1ZVhuUnRXdFhsaTVkU2x4Y0hDdFhyalJtaWdKczJiS0YwTkJRMnJkdmI0VEJaODZjb1V1WExuVHMySkhRME5BOHZiZTRVTkFwa2srNXJid09hWHRuTEZteUJJQWRPM1lvNkJRUkVSRVJFWkZDNSsvdmo3Ky9QMjNidGkzcW9RQnc2OVl0SUMzc1M4OGNMSm9EMVZxMWFnRnc0c1FKOXUvZno3NTkrK2pkdTdkRlpmbjBybDI3UnA4K2ZiaDgrVEpmZnZrbEZTcFV5SElNNzczM0hoRVJFYnovL3Zza0ppYlNvMGVQREczKy92dHZJSzF1aDFsU1VoSnZ2LzAyY1hGeE5HblNoRTJiTnJGa3lSTCs4NS8vV1B2eERVODg4UVRmZnZzdGUvYnM0YzZkTzZ4ZnY1N3o1OC9qN2UxTnk1WXRDUTBOWmRPbVRiejg4c3ZBLzl0K29ISGp4cmwrVjNHanF1c2krWlIrUnVlNWMrZXNlaVo5c1BuYmI3K1JtSmhvODNHSmlJaUlpSWlJM0UvTVZlRExsaTFyY2QxY2VNaGM4S2hPblRwQVd1R2VUei85bENwVnFqQmt5SkJNKzd4OCtUSjkrL1lsT2pxYUNSTW01RmpVeDgzTmpTKy8vSkxxMWFzemR1eFl3c0xDakQwNXphNWR1d2FrVlZ3M216RmpCZ2NQSHVTTk45NGdMQ3lNNnRXck0zbnlaSXZLOWc0T0RsWlZodmYxOVFYU0psTjE2TkFCZ0xWcjF3SlF1M1p0eXBZdGExRWhmdTNhdFRnNU9kR3BVNmNjK3k3dUZIU0s1Sk8zdHpkT1RrNUEycmRQNW05MnN1UG41NGUzdHplUU5yVjk3OTY5QlRwR0VSRVJFUkVSa1grNmt5ZFBVcTFhTlVxV0xHbHgvY2FORzdpNnV1THM3QXhBbVRKbHFGT25Eai8vL0ROeGNYRjgvUEhIeHV6S2E5ZXVrWnljREtRRnA5MjdkK2ZZc1dPODlkWmJQUDMwMDFhTm8yelpzc2JNejlEUVVGNSsrV1d1WDc5dTNJK09qc2JMeTh0WXV2N0xMNy93eFJkZjBLUkpFL3IzNzQrN3V6dFRwa3doSVNHQm9VT0hrcENRQUlDVGs1TXgwV25Ka2lWTW1qVEp1SmVadUxnNHFsV3JSbEJRRVAvNzMvK002OEhCd1J3NGNJRDQrSGpPbkRuRG9VT0hhTm15cFVYdytxQlMwQ21TVC9iMjloYXpPdSt0L0phVjlMTTZ0Mi9mYnZOeGlZaUlpSWlJaU53dnJsKy96dkhqeDZsWHIxNkdleWRQbnJSWWJwNlFrRUNKRWlVQTZOMjdONDg4OG9oeGIvYnMyYlJvMFlMSXlFaWVmLzU1enA4L3oxdHZ2VVgvL3YxcDA2WU53Y0hCeG4rYU5Xc0d3TUtGQ3kydUJ3Y0hjL255WlpZdFcwWkFRQURidDIvbjg4OC9COUpDMStQSGorUHY3dytrTFo4Zk5td1k1Y3VYNTVOUFBqRXFzVGRvMElCWFgzMlZ5TWhJcGsyYkJxVE5TRFhQVG8yT2p1YWJiNzZ4S0dpMGUvZHU5dTdkeTZ4WnN3Q01kelJyMW93Ly8veVQwNmRQQTJrRnBWSlRVemwyN0JpclY2OEcwZ280aWZib0ZMRUpIeDhmSStDTWlZbWhmdjM2T1Q3VG9rVUx2dnZ1T3dCMjdkcEZZbUtpTVROVVJFUkVSRVJFNUVHeWJ0MDZVbEpTYU5hc0dYLzg4UWNyVjY2a2RPblN4TVRFY09MRUNicDM3dzZrN1k4NWFOQWdkdS9lRGNEUFAvL01vRUdEalAwN282S2ljSFYxcFdiTm1uVHExSWxxMWFyeDBrc3ZBZENuVHgrajRCRkFZbUlpczJiTklqZzRtTWNmZjl4aVBGV3FWS0Z5NWNvc1diS0VoUXNYR2xYT04yL2VURXBLQ3MyYk4rZkdqUnNNR0REQTZPZmV2VDlmZi8xMXRtelp3dGRmZjAyblRwMm9VS0VDdTNidElqWTJsdXZYcjFPeFlrV0xvSFA1OHVWRzlmU21UWnNTRWhJQ1FQUG16WmszYng2Yk4yK21kKy9lOU9qUmcxNjlldUh1N3M2SUVTTW9VNlpNaHZFL3FCUjBpdGlBZWY4TXNMNnltcisvUCtYTGwrZktsU3ZFeGNXeGYvOStiUndzSWlJaUlpSWlENXlrcENRV0xWcUVoNGNISFR0MjVPelpzeXhkdWhRQU96czdIbjMwVVFZUEhzemh3NGQ1NTUxM2lJcUtvbCsvZmxTdVhKa0pFeVl3WU1BQVFrTkRjWEZ4NGVqUm96UnIxZ3g3ZTN2R2poMXI4WjZlUFh0YW5NZkd4akpyMWl6cTFhdkhhNis5bHVuWVNwWXN5ZXV2djI2Y0wxNjhHSUQyN2R1VG1wcEtZR0FncjcvK09zSEJ3Um1lZFhaMlpzcVVLUnc4ZUpENjllc1RHQmdJd1A3OSs0bUppYkhJRWdDamFuelpzbVV0WnJZMmF0U0k4UEJ3WTFLVmVZbjZnUU1IaUk2T3BrK2ZQcG80OWY5VDBDbGlBejQrUHNaeFRFeU0xYysxYk5tUzhQQndJRzM1dW9KT0VSRVJFUkVSZWRBc1diS0VreWRQMHJ0M2J6dzhQS2hWcXhhSERoM2k3dDI3dUxpNDRPcnF5b29WS3hnNWNpU3VycTU4OHNrbmRPN2NHWUF6Wjg2d1lNRUNXclZxUllrU0piaDkrM2FPQllmeWF2UG16VVJFUlBEWVk0OFpGZDdEd3NLeWZhWldyVnBHbGZoMjdkb1JHaHJLd0lFRE1abE1EQmd3d0tLdHQ3YzNOV3ZXTk03bnpwM0xsU3RYakhQek1uV3pRNGNPQVdsRml6NzY2Q01BYXRTb2thZEs3OFdGZ2s0UkcwZ2ZkS2F2cUphVDVzMmJHMEhuamgwN0dESmtpTEdmaDRpSWlJaUlpTWlEb0hIanhnUUVCREI0OEdEam1vdUxpMUhzQnlBa0pJVG5ubnVPVjE5OWxjcVZLeHZYMzMvL2ZSbzJiTWhYWDMzRjZkT25hZDI2dGRWRmgzTHJvWWNld3MvUGorSERoK2ZwZVY5Zlg4YU1HY1BVcVZNSkRBeWtWNjllMmJiZnNHRURKMCtlekxhTm01c2JPM2JzTU02Yk5XdW1vRk5FOHFkeTVjcEc5VFNUeWNUVnExY3BWNjVjanMvVnJGa3p3L0wxUm8wYUZjS0lSVVJFUkVSRVJQNFphdFdxUlhoNHVGRTVQVE5lWGw0WmxxS2JkZWpRZ1E0ZE9oVFU4QXhseXBRaFBEemNLSVNVRnoxNjlLQkhqeDVXdFYyK2ZIbWUzL09nMHRReEVSdng4L016am5PemZEMTk5ZlZ0MjdiWmRFd2lJaUlpSWlJaTk0UHNRczZDNHVIaHdiRmp4eGd4WW9UVnorUW41TXhLMjdadE9YYnNtTVd5ZGNrYkJaMGlOcExYZlRyVEI1MDdkKzRrSlNYRnB1TVNFUkVSRVJFUkVYa1FLT2dVc1pHOFZGNEhDQW9Ld3N2TEM0Qy8vLzdiMkV4WVJFUkVSRVJFUkVTc3A2QlR4RWJ5T3FNVDBqWlZOdFB5ZFJFUkVSRVJFUkdSM0ZQUUtXSWorUWs2bXpkdmJoeHYyN2FOMU5SVW00MUxSRVJFUkVSRVJPUkJvS0JUeEViS2xTdUhxNnNyQUVsSlNady9mOTdxWit2VXFXT3hmUDNQUC84c2tER0tpSWlJaUlpSWlCUlhDanBGYk1qZjM5ODR6czJzVGpzN080dWlSTnUzYjdmcHVFUkVSRVJFUkVSRWlqc0ZuU0kybEg3NWVtNEtFb0ZsOVhYdDB5a2lJaUlpSWlJaWtqc0tPa1ZzS0gzbDlkenUwL212Zi8yTDBxVkxBM0RqeGczKytPTVBtNDVOUkVSRVJFUkVSS1E0VTlBcFlrUDVDVG9CV3JWcVpSeHYyclRKSm1NU0VSRVJFUkVSRVhrUUtPZ1VzYUgwUzlmUG5EbERTa3BLcnA1djNicTFjYnh0MnpZU0VoSnNOallSRVJFUkVSRVJrZUpNUWFlSURaVXNXZEpZZnA2YW1zcnAwNmR6OWJ5L3Z6L1ZxMWNISURFeGtWOS8vZFhtWXhRUkVSRVJFUkVSS1k0VWRJcllXUHJsNjdrdFNBU1dzenExZkYxRVJFUkVSRVJFeERvS09rVnNMUDN5OWJ6czA1ays2RHh3NEFEWHJsMnp5YmhFUkVSRVJFUkVSSW96QlowaU5wYmZna1JseTVhbFVhTkd4dm1HRFJ0c01pNFJFUkVSRVJFUmtlSk1RYWVJamVWMzZUcEEyN1p0amVQMTY5Zm5lMHdpSWlJaUlpSWlJc1dkZ2s0UkcwdS9kUDNDaFFza0ppYm11bzltelpyaDRlRUJ3S1ZMbHpoMDZKRE54aWNpSWlJaUlpSWlVaHdwNkJTeE1UYzNON3k5dlkzekV5ZE81TG9QUjBkSDJyVnJaNXovOU5OUE5obWJpSWlJaUlpSWlFaHhwYUJUcEFBRUJBUVl4eWRQbnN4VEg1MDZkVEtPZCs3Y3lhMWJ0L0k5TGhFUkVSRVJFUkdSNGtwQnAwZ0JzRVhRV2JWcVZlcldyUXRBY25JeUd6ZHV0TW5ZUkVSRVJFUkVSRVNLSXdXZElnVWdNRERRT001cjBBblFzV05INDNqZHVuWDVHcE9JaUlpSWlJaUlTSEdtb0ZPa0FLU2YwUmtURTBOU1VsS2Urbm44OGNkeGQzY0g0Tnk1YzBSRVJOaGtmQ0lpSWlJaUlpSWl4WTJDVHBFQzRPbnBTY1dLRlFGSVRVMGxLaW9xVC8wNE9UblJwazBiNDN6dDJyVTJHWitJaUlpSWlJaUlTSEdqb0ZPa2dQajcreHZIK1ZtKzNxRkRCK040Ky9idHhNYkc1bXRjSWlJaUlpSWlJaUxGa1lKT2tRS1NmcC9PRXlkTzVMa2ZQejgvYXRXcUJVQmlZcUtLRW9tSWlJaUlpSWlJWkVKQnAwZ0JzVVhsZGJQMFJZbCsrdW1uZlBVbElpSWlJaUlpSWxJY0tlZ1VLU0JCUVVIR2NYNEtFZ0dFaElUZzR1SUNwQlVsT25Ma1NMN0hKeUlpSWlJaUlpSlNuQ2pvRkNrZ25wNmVsQzFiRm9EazVHUmlZbUx5M0plcnF5dXRXN2MyemxXVVNFUkVSRVJFUkVURWtvSk9rUUtVZnA5T1d5NWYzN3AxcTRvU2lZaUlpSWlJaUlpa282QlRwQURaY3AvT2dJQUFmSDE5Z2JTaVJCczJiTWhYZnlJaUlpSWlJaUlpeFltQ1RwRUM1Ty92Ynh6bnAvSzYyZi85My84Wnh6Lzg4QU9wcWFuNTdsTkVSRVJFUkVSRXBEaFEwQ2xTZ05MUDZJeUtpaUlsSlNWZi9iVnAwd1kzTnpjQXJsNjl5cTVkdS9MVm40aUlpSWlJaUloSWNhR2dVNlFBbFN0WGp0S2xTd05wQlluKyt1dXZmUFhuNHVKaXNWZm5paFVyOHRXZmlJaUlpSWlJaUVoeG9hQlRwSURaY3A5T2dLNWR1MkpuWndmQW9VT0hPSDM2ZEw3N0ZCRVJFUkVSRVJHNTN5bm9GQ2xndGc0Nnk1VXJSL1BtelkzejVjdVg1N3RQRVJFUkVSRVJFWkg3bllKT2tRS1dQdWkwUlVFaWdHN2R1aG5IVzdaczRlKy8vN1pKdnlJaUlpSWlJaUlpOXlzRm5TSUZMREF3MERnK2RlcFV2Z3NTQVFRRkJWR3JWaTBBRWhNVFdiMTZkYjc3RkJFUkVSRVJFUkc1bnlub0ZDbGdGU3BVd01QREF3Q1R5Y1RaczJkdDBtLzZXWjJyVjY4bU9UblpKdjJLaUlpSWlJaUlpTnlQRkhTS0ZJTDBzenB0c1U4blFQUG16U2xYcmh3QU4yL2VaT3ZXclRicFYwUkVSRVJFUkVUa2ZxU2dVNlFRMkxvZ0VZQzl2VDFkdW5ReHpuLzQ0UWViOUNzaUlpSWlJaUlpY2o5UzBDbFNDQXBpUmlkQXAwNmRjSEZ4QVNBcUtvckRody9ickc4UkVSRVJFUkVSa2Z1SmdrNlJRcEIrUnVmeDQ4ZHQxcSs3dXp2dDI3YzN6cGN2WDI2enZrVkVSRVJFUkVSRTdpY0tPa1VLZ2JlM3R6SHowbVF5Y2U3Y09adjEvZlRUVHh2SHUzYnRzbG14SXhFUkVSRVJFUkdSKzRtQ1RwRkNVck5tVGVQWWxzdlhLMWV1VEpNbVRZenp4WXNYMjZ4dkVSRVJFUkVSRVpIN2hZSk9rVUpTRUFXSnpMcDE2MlljYjlteWhVdVhMdG0wZnhFUkVSRVJFUkdSZnpvRm5TS0ZwQ0NEem5yMTZ1SHY3dzlBYW1vcXk1WXRzMm4vSWlJaUlpSWlJaUwvZEFvNlJRcEorcUR6eElrVE51Ky9WNjlleHZHR0RSdTRkZXVXemQ4aElpSWlJaUlpSXZKUHBhQlRwSkJVclZyVktFZ1VHeHZMeFlzWGJkcC80OGFOalZtZFNVbEpoSWVIMjdSL0VSRVJFUkVSRVpGL01nV2RJb1hFM3Q3ZUNDTEI5c3ZYQVo1Ly9ubmplUFhxMWR5NWM4Zm03eEFSRVJFUkVSRVIrU2RTMENsU2lBcDYrWHJUcGsycFhyMDZBQWtKQ2F4Y3VkTG03eEFSRVJFUkVSRVIrU2RTMENsU2lHclZxbVVjSHo5KzNPYjkyOW5aV2N6cVhMRmlCU2FUeWVidkVSRVJFUkVSRVJINXAxSFFLVktJNnRhdGF4d2ZPWEtFbEpRVW03K2pSWXNXZUh0N0EzRG56aDErK3Vrbm03OURSRVJFUkVSRVJPU2ZSa0duU0NHcVdMRWlaY3VXQmRLV2xrZEZSZG44SGZiMjloYXpPc1BEdzBsTVRMVDVlMFJFUkVSRVJFUkUva2tVZElvVXNqcDE2aGpIUjQ0Y0taQjN0R3JWaWdvVktnQnc2OVl0MXE1ZFd5RHZFUkVSc1VaQ1FrS0I5SHZtekJrdVhyeFlJSDNiU254OGZJSDF2Vy9mUHRhdFc1ZnRGNW9IRHg1azdkcTF4TVhGRmRnNGlvUGs1T1FjMnlRbUpqSi8vbngrLy8zM0FoMUxRa0lDVjY1Y0tiQi9ia1JFUklveng2SWVnTWlEcG03ZHVtemJ0ZzJBdzRjUDA2VkxGNXUvd3p5ck16UTBGSUNsUzVmU29VTUhuSjJkYmY0dUVSR1I3Qnc2ZElpQkF3Y3lac3dZMnJWckI0REpaT0wyN2R1NTdzdmUzdDVZR1FId3lpdXY0T1BqdytlZmYyNWN1M2p4SXJ0Mzc4NnhyOUtsU3hNU0VtSng3ZTdkdTFZRlh0bU56ODNOelRqZnRHa1RvMGFOSWl3c2pPRGdZT1A2anovK3lPWExsNjN1dDJMRmlqejk5Tk1XMXlJakkrbmR1emN0Vzdha1E0Y09tVDUzNTg0ZFhuMzFWU3BWcWtUSGpoMXorV24rWHg4blQ1NjBxcTJycXl0QlFVRjVlazl1eko4L242dFhyK2I2dVpJbFMvTHFxNjlhWEl1UGoyZllzR0Y0ZW5yeThjY2ZaM2htNnRTcFBQTElJNFNFaEpDUWtNQ2tTWlBvMWFzWGpSczN6dkk5SjA2YzRNS0ZDMWFOcVVtVEpobCtQOXUvZnorOWV2WGltMisrNGRGSEg3V3FIeEVSRVVtam9GT2trQlhHakU2QU5tM2FzSGp4WWk1ZnZzeU5HemRZdVhJbHp6NzdiSUc5VDBSRTduL3Z2dnV1VFZZQlBQend3M3o5OWRjQWxDcFZDZzhQRDk1NDR3M2VmUE5OWG4vOWRYNzk5VmNHNS9yZjVnQUFJQUJKUkVGVURScVU2MzVMbHk2ZFk0Z1pFUkhCdSsrK2k2dXJLM1oyZHBtMk1abE0xSzVkTzBQUStjb3JyK1JydHA2M3R6ZWJOMjgyenN1V0xVdHNiQ3l2dmZZYWl4WXRJaUFnQUlDRkN4ZHkrUEJocS90OTZLR0hMSUxPeE1SRWhnOGZUbUppSWpWcTFHRFpzbVVabm5uNjZhZFp1SEFoTjIvZXBGbXpacG0yS1YrK1BJOCsraWp6NTgvUDlMMU9UazQwYU5DQUYxNTR3YXB4K3ZuNXNXN2RPaUJ0dHUyTUdUT3NlaTQ3cjczMkdvR0JnUmJYd3NQRGlZcUt3dFhWMWVwK1RDWVRsU3BWeWhCMHVybTVZVzl2ejRvVkt3Z09EdVkvLy9tUGNlL1lzV044OGNVWE9EczdaL2l6a3AzNTgrZXpmUGx5cTlwdTM3NmQ3ZHUzTTI3Y09EWnQybVFSNUl1SWlFanVLZWdVS1dUKy92NDRPenVUa0pEQXRXdlh1SHo1c3JITTNKWWNIQng0OXRsbitleXp6NEMwV1oxUFBmVlVydjVTSUNJaUQ1Wi8vZXRmRnN0bGI5Kyt6WTRkTzZoVnF4WTFhdFRJMEQ0K1BwNHRXN2JnNit0TDdkcTFqZXZtUUEvQXg4ZUhwVXVYOHZMTEx6Tno1a3pzN095TTRHcjQ4T0ZVcTFiTm9zL1pzMmNURlJYRmxDbFRjSEp5c3JpWG01VUo0ZUhoMUt4Wk05TjdiNzc1Sm1mUG5zMXcvZC8vL2pkTm16YTEraDMzS2xteXBNVjVjSEF3a3lkUDVxMjMzcUpmdjM1ODk5MTNWS3BVaWNXTEYxczljL1RlTHlsVFVsSVlPM1lza1pHUlZLcFVpUjkrK0FFZ3c4OHFJQ0NBT1hQbVVLSkVDZmJ2MzgvMjdkdng4UEN3YUZPL2ZuM3ExNi9QM0xsempiNU5KcE1SRXJ1N3U5T2dRUU1BUm80Y1NaTW1UUURZdkhrejA2Wk5ZL2JzMmZqNCtBQXdhZElraTFtTU4yL2VaUFhxMVZaOXh1eDA2OVl0UTlBSjhNZ2pqN0J3NFVLciszbnR0ZGM0ZnZ4NHB2YysvUEJEOXUvZno4U0pFM25vb1llTUw2Vi8rZVVYQU5xMmJadXJNYi8vL3Z1OC9mYmJiTnk0a1RGanhyQm8wU0xqbjU5eDQ4Yng1NTkvRWg0ZURvQ1hseGVKaVluRXg4Y1hTSkZLRVJHUkI0MkNUcEZDWm05dlQrM2F0VGw0OENDUXRueTlJSUpPZ1BidDI3TjQ4V0p1M0xoQlhGd2MzMy8vdmRXek1rUkV4UGJTaDFINVdTSmRVSHIxNmtXdlhyMk04NGlJQ0hiczJNR1RUejdKYTYrOWxxSDkyYk5uMmJKbEM0OC8vamdqUjQ3TXNsOHZMeS9tejUvUHBFbVQ2TkdqQi92MjdRUFN3cXA2OWVvWjdXN2R1c1dwVTZmbzFxMGJuVHAxeXJTdjZPaG9JNEM2ZGVzV1o4NmNZZDY4ZVFBODhjUVRScnZObXpkejlPalJUUHM0Zi81OHB0ZnZYUjV1QzUwNmRlTGd3WVBNbnorZjlldlgwN3QzNzF4OTZaaCtWbXBTVWhMRGh3L25wNTkrb20vZnZvd1lNWUpldlhyaDRPQkFXRmdZcnE2dXBLU2tjUHo0Y2FaTm00YWpveVBmZi84OVI0NGNZZVRJa1V5ZlB0MWlDYjNaZ1FNSEFGaTdkaTFEaGd4aDZkS2xSbkM5ZCs5ZUFDcFhybXdFeCthZnE0K1BqM0d0UklrU0ZrRm52WHIxT0hic1dKYWZhOW15Wll3ZVBaclJvMGZUczJkUHEzOGVabkZ4Y1ZrR2w1bUpqWTNOOGw3cDBxVVpQMzQ4QXdZTVlNU0lFYXhjdVJJN096czJiZG9FWURITEUyRHg0c1ZHVUdsV3JsdzVmdjc1WndBOFBEeU0vMERhck9ZeVpjb0FhZjhPc0xlM044NUZSRVRFdGhSMGloU0JPblhxR0VIbmtTTkhhTldxVllHOHg4bkppZWVmZjk2WTFSa2VIczdUVHorZFlVYUhpSWdVanVyVnF4dkhwMCtmTHNLUkZMNFNKVW93Y2VMRUROZnYzcjFyTEJmZnUzY3ZDUWtKQkFVRjhldXZ2MXEwQ3dnSXdOdmJtNU1uVHpKcjFpd2diVWJwelpzM2pmUDBQOTh2di93U2Uvdk02MjdHeHNabU9kdXpJQXdiTm96QXdFQ2VlZVlacS9jQnZYZS9UMGdyUHJSbXpScjY5T25EOE9IREFSZ3laQWk5ZS9kbTRzU0pqQjgvbnVuVHB6TnYzandXTEZqQXl5Ky9qSStQRDFXcVZHSEpraVVNSERpUWpSczM1dW4zZ011WEx4TVZGUVhBbFN0WGdMU2cyOEhCQVVqYnk3TXcvZm5ubnp6MTFGTzVlc2JiMnp2TGUwODg4UVJEaGd5aGZmdjIyTm5ac1hmdlhpSWlJbWpmdmoxMTY5WUYwcllNbURWckZ2WHIxNmRseTVZV3oyZjNNODFxQ3dVUkVSR3hQUVdkSWtYQS9Bc3prS3M5dXZLaVU2ZE9MRisrbkV1WExtRXltZmp1dSs5NDZhV1hDdlNkSWlLU3VVcVZLdUhoNFVGc2JDd1hMbHpnMUtsVG1TNEpMeTVNSmhPalJvMmlaOCtlUFBUUVE1bTJ1WHIxS3ErODhvckZ0WEhqeG1Wb1o1NzUxN1p0VzJNR1lvY09IVElVSTlxNGNTTUFpeFl0eXZYUzlZTGk1T1RFTTg4OEE2VHRnN3ArL2ZvY243bDN2MCtBUng5OWxQZmVldzgzTnplTEdZVnQyclRCMTllWFpjdVdVYXBVS1pLVGs0M1pzekV4TVFBMGJkcVVHalZxc0diTkdpQnRiOHJjQklYang0L1BjRzNBZ0FFVzUzNStmbGIzbDE5MTZ0VEpkRXhadVhkcGZXYlNmNTQ1YytiZzZPakltREZqS0ZldUhKQVdrTSthTll0Ly9ldGZtYzV3aHJTdy9yZmZmZ013WnB3dVdyVEltTUY1N05neGJ0MjZaWVR6bFN0WHR2b3ppSWlJU000VWRJb1VnZHExYTJOblowZHFhaW94TVRIRXhjWGg3dTVlSU8reXQ3ZW5iOSsrVEo0OEdZQVZLMWJ3ekRQUFpOaEhURVJFQ2tlblRwMk1rR3JhdEdsOCt1bW51TGk0RlBHb0NrWjBkRFJidDI3bGYvLzdIKys4OHc1OSt2VEpzdTM0OGVNejNRc3hQajdlWWttNnRiWnQyOGFKRXljeXZYZng0a1dMYzVQSlJGSlNVcTdma1JVSEJ3ZHUzcnpKalJzM2pHdFZxbFNoWk1tU1BQWFVVeFpmZUdhbFJJa1NtVjdmdDI4ZjY5ZXZ6ekRiTTMwbzZ1Ym14cWxUcHpLZFFidGl4UXBNSmhOZVhsNjVDanFIRHgvT0k0ODhBc0N2di83S3pKa3ptVDU5dXJISDZ0U3BVN2wwNlpMVi9lV1hwNmVueGJZSE9ibDNhVDJrelVLTmpvNDJ6ajA4UEtoUm93YTNiOS9teElrVGRPblN4UWc1clJVVkZXV0V5VGR2M2dSZzU4NmR4cXpPSzFldWNQZnVYYU5OM2JwMVZWbGRSRVRFaGhSMGloUUJkM2QzZkgxOWlZNk9KalUxbGFOSGo5S29VYU1DZTE5SVNBaExseTRsSmlhR3hNUkVGaTllVFAvKy9RdnNmU0lpa3JVWFhuaUJ6WnMzYy9YcVZhS2lvdWpmdno4REJnd2dJQ0NnMk8zYkZ4UVVSSGg0T0FNSERtVFNwRWtjT0hDQUtWT21aTnJXM2QwOTB5L2hIQjF6L25VMU9UbVo3Nzc3em1KZnorblRwMmU1WkRneE1kRW9PQU5waFhac1VUakhyR1hMbGxTdlhwMXZ2dm5HdUJZYUdrckhqaDF6WGRnbU0yWExsbVhuenAxNWZ2N05OOTgwOXQ2RXRFQXVKU1dGdUxnNElLMEkxZlhyMXkxKzl0V3FWVE9DeFZPblRnRnAyd21ZWjgyV0tsV3FVSVBPUFh2MlpMcmZhRmJNVmRmVE8zVG9FSDM3OWpYT0d6ZHV6TUtGQzNGMWRXWDE2dFhFeGNWeDkrNWQ0NzY1VUZkeWNyTEZkVE03T3p1NmQrOU85KzdkZ2JRL1Y1czJiYktZd1R0czJEQU9IanhvVktlSHRQMUtSVVJFeERZVWRJb1VrYnAxNnhxekNJNGNPVktnUVNmQXl5Ky96S2hSb3dCWXMyWU5uVHQzem5hdktoRVJLUmd1TGk0TUdUTEUrSGZ5eFlzWEdUdDJiTDc3ZmZIRkYzbisrZWZ6L1B5NmRldll2WHUzeGJYcjE2OERhZFduNzUwRkNSakIyTysvLzU1aHVYbHdjREJkdW5UQng4ZUh4WXNYOCthYmIrTGg0WUd6czdOUlhUcjlIcHJEaGcxajJMQmh1UjczMmJObjZkYXRHNUdSa1R6eXlDTjRlWG5SdUhGakprNmNtS0dpdTluTW1UTzVldldxY2Q2aFF3ZXJ0aEQ0NXB0dk1KbE1HWmJhMzh2WDE1Y0dEUnJRdVhObi92enpUejc0NEFPTCsvSHg4ZGx1WGVQdjc0K1hsMWVtOTZwVXFjS3RXN2Y0K2VlZitmampqM01jYzNvVEowN2trVWNlb1ZxMWFoYkZlVHAzN213UlVwb0xVdFd0VzVmMzMzOC9WKzhvTE5XclY3Y29uSldUSlV1V0dIOWV6V3JWcWtWb2FDaUFzZklGb0d2WHJwdzhlVExMdmhZdFdzU2lSWXN5WEs5WXNhS3h0K3l0VzdmWXNHRURUWnMyelhGc0hUdDJwSEhqeHNZWEhhbXBxVGwvSUJFUkVjbVVnazZSSWxLblRoMSsrdWtub09EMzZRUm8xS2dSZGV2VzVmRGh3eVFsSlRGbnpweGM3VzBsSWlLMjA2aFJJMmJPbk1tRUNSTzRmUG15VGZyTWJ6aXliOTgrRmk5ZW5PbTlBd2NPR1B0aVppWXlNcExJeUVpTGEzRnhjWFRwMGdWSW0rMzM1WmRmR2pNc3pZRlQraXIwTDcvOE1nOC8vSENHdnUvZXZjdVFJVU1zcnBsTUpsYXRXc1hseTVlSmpZMmxidDI2VEpnd2dTdFhydURnNE1DZ1FZTTRmLzU4bHRYVnpVdUZkKy9lVGVuU3BXblRwZzF0MnJReDdxZWtwR1JheUdqVnFsWGN2bjJiZ1FNSFp2bXpTSzl5NWNvWndqV0FNMmZPOE1JTEwyVDVuSG4yWjJiTVJZaFdybHpKNmRPbkdUQmdnRVVScHN3Y08zYU0rZlBuRXg4ZkQ4QTc3N3hqY1gvVXFGSEV4OGNURVJIQndvVUxHVEprQ043ZTNwUXVYZHBvOC9iYmJ4cy9FM014cFdlZmZkYjQzOVJrTXVIajQ1UHRPR3lwWXNXS3Vhcld2bTNidGd4VjJzdVdMV3Y4bkdmUG5tMWNmK3V0dDdoOSs3WnhQblhxVk1xVksyZHN2YkJ1M1RxMmJ0M0tCeDk4WUxIdGhIa2JvdFRVVkVhUEhzM3QyN2V0R21PSkVpVndjbkl5Q2p2dDI3Y1BvTmh1YVNFaUlsS1FGSFNLRkpIMCszTWRQWG8weTc5VTJkSnJyNzNHbTIrK0NhUXQrWXFJaU1qVi9sWWlJbUk3Z1lHQnpKa3poL0R3Y0U2Y09FRk16UC9IM24zSE5YVytiUUMvQ0Z1V0RCRnFWU2ppUUpIaWFsMFZwVmF0cSsydjJpcTJhRzNGdlZHcG9xQ0NzeXBxSFhXanJlS0VvdGFCaUlvV2xTb3V3RUVWSENBeVpDZUVrUGNQUGprdk1TeEhEZUQxL1N2bjVPVGtEdUs2ZU83bmZxQzB5dkJ0OC9UMFZBa1UvL25uSC96MDAwK1lObTFhbWNGY2NuSXkrdmJ0aTZGRGg2cXN4aXpkOWl5VlNwR1NraUtzc0ZSTTZOYlQweE91Y1hCd1FQZnUzVlhlby9US1F3Q0lqSXpFekpremhhOVZwMDZkc0czYk5qeDY5QWl1cnE0djg1RUJsTFNabHg1bUJBQ2JObTNDK2ZQbnNYang0Z3E3SDVLU2t2RHp6ei9qaHg5K2VLVjlST2ZNbWFQVWZ2M3MyVE9WQVQrVmNYRnhxYlNGKyt6WnM5aStmWHU1ejMvMjJXY0FBQjBkSGV6Y3VSTXVMaTVvMGFJRkFBZ3Q3cDkvL2puczdlMEJsUHlBOXNpUkl4Z3laQWpxMWFzSG9HVHZUNmxVK2xLMXY0NlVsSlFLUDlPTFhtYjRWT25RR3dBQ0FnTFFzR0ZEZlBYVlZ3QktXdmZQbkRtREFRTUdsRGx0WFRGdzZ1dXZ2MGFIRGgycTlKN2R1M2RIUmtZR05EVTFJWlBKVUxkdVhlSHJUVVJFUkZYSG9KTklUU3d0TFdGdWJvNzA5SFFVRmhZaUlTSGhQLzhIcmIyOVBUcDM3b3p6NTg4REtGbTlzSDc5K3Y4OFlDVWlvckxwNit1L1ZQdnRmMGxIUndjNk9qcEs1eFI3RXBxYm01Y1o2Q2lDU2kwdHJUS2ZWN2g5K3pZR0R4Nk05ZXZYbzF1M2JrTFFhV3BxaXF5c0xBREFyRm16TUh2MjdFcnJURTFOaFo2ZUhsYXRXb1dBZ0FDaFptdHJhNXc1Y3daeXVSd3ltUXlhbXByQ2FzUFJvMGREVjFjWEFRRUJLdmQ3Y2RWY2NuSXkxcTlmRHpNenMzTGJ4MHUvOXQ5Ly84WDA2ZE94ZCs5ZU5HblNwTkw2UzJ2Y3VMSFNEeHhmWlJMOGpSczN5bHcxV2xwY1hOeEwzMWVoUllzVzJMOS9QeG8xYWdRVEV4TUFKYXRKanh3NWdxKysra3JZbzdObno1NlFTQ1N2L0Q0djY5R2pSMHFyTUN1VG41K1Ardlhydi9UN2lNVmlwS2VubHpzY1N1SFVxVk53ZG5hR21aa1pPblRvZ096c2JNeWRPMWZsT2c4UER5UWxKU0U2T2hwTm16WVY5cVg5NmFlZjhPalJJMmhvYU1EVTFCVDkrdldyOFBjVUVSRVJsWTFCSjVFYXRXelpVdGpMS1RZMjlxMzg1SDc0OE9INCsrKy9VVnhjaktTa0pCdzllaFQ5K3ZYN3o5K1hpSWhxbm9jUEh3SW8yUmZ5ZFZ5L2ZoMHltUXpXMXRZQWdBY1BIcUJPblRvd01qSVNnczR2di93U3JWcTFRbXBxS3Rhc1dZTmh3NGFoV2JObWtFcWxTbHV0dUxpNG9HL2Z2aXJCcGFhbUpxeXNyUERubjMvQzA5TVR3Y0hCd3FwRVJZajc0akNhc3ZqNSthR2dvQUErUGo0cWs4MWZWTDkrZlFRRUJNRGQzUjFqeG96QnZuMzdsTnE5MzRibHk1ZVhPM1JKUWJFbjZxc3dNRENvVXZkSFplM3piMXE3ZHUyd2MrZk9LbC92NGVHaDBycGVGWkdSa1NyRHE4cXljdVZLbUptWklUQXdFSU1HRGNMLy92ZS9NbitRYkc5dmozdjM3c0hOelEzYnRtMURwMDZkQUFBLy9QRERTOWRHUkVSRXFoaDBFcW1SZzRPREVIVGV1blZMMk12c3YvVCsrKytqWjgrZXdnVFFIVHQyb0VlUEhzSytVa1JFUkFxWEwxOEdBR0hWM3F1NmR1MGFEQTBOaFJXUDhmSHhRakJtWldXRjQ4ZVB3OWpZR0dabVpyaHo1dzdXckZtRExsMjZvSHYzN2toUFQwZm56cDJGUVMyVlRhWlhESkY1TVhoNzl1d1pEaDQ4cUhST1QwOVBhVko3UkVRRVRwNDhpYjU5KytLVFR6NnAwbWRyMzc0OVpzNmNDWDkvZjB5ZlBoMmJObTJxTkhoOGszYnMyRkZwNjdwVUtrVk9UazZscXhMTDR1bnBpWk1uVHlxZEsydVBUb1dOR3pjS2U2QytTZEhSMFhqOCtER0FrcTBQaW91TEVSSVNVdVhYcDZTa29LQ2dRSGhOZ3dZTnl0d1R0clJuejU3QjM5OGYrdnI2U2o4VUx1dlg5OW16WjJqZHVyVnc3T1hscFRSdHZUUkY4RHg2OU9oeXUycGF0MjZOd01EQWlqOFVFUkVScVdEUVNhUkdwZmZwakkyTmZXdnY2Kzd1anFpb0tHUmxaU0UzTnhlN2R1M0NxRkdqM3RyN0V4RlI5WGYvL24xRVJFUUk3Yml2NDlxMWEyamR1alZFSWhIRVlqRVNFaEl3WU1BQUFDVnQ3M2Z1M01IU3BVdXhhZE1tcGRkRlJFUmcwcVJKMkxScEUyeHNiS3IwWG1mT25JR3BxYWxLMjI5aVlpTDgvZjJWenBtYm13dEJaMXBhR3J5OHZHQm1ab1k1YythODFPZHpkM2RIZEhRMFRwdzRnUTBiTmxTNHoyYnAxWlhqeDQ5WENycGVaYURVdUhIalZMWWNxRWlkT25WdzVNaVJDcS9Kejg5SFdGZ1lZbU5qNGVycUNsdGJXNlhuYjkrK2pXUEhqdUhycjcrR3VibTUwbk92dS9xM1BMdDI3Y0pmZi8ybGRHN0dqQmt2ZlIvRmEvcjA2Vk5oMEhuaHdnVjRlWGtoSlNVRi92NytTcjhIRkMzOFlXRmhjSEp5d29VTEYvRDgrWE5oQlRFQTlPN2R1OXdmRU55NWN3ZkJ3Y0g0NG9zdnloM2daR2xwK2RLZmpZaUlpQmgwRXFuVkJ4OThBQjBkSFJRV0ZpSTlQUjJwcWFsdjVSKzJwcWFtR0RseUpGYXNXQUdnWklwc3YzNzlLaHk0UUVSRTc0Nk1qQXhNbkRnUk1wa01IaDRlcjMydisvZnZDOU90dzhQRElaVktoWkFwUHo4ZmZuNSswTlhWaGJXMU5aS1Nrb1RYdG1uVEJ1Ym01cGd5WlFxQ2c0T0Z3VGZsdVg3OXVqRDlmZlBtemZqeHh4K0Y1eXBxZFpiTDVaZzVjeVl5TWpMdzIyKy92Vkt3dTJEQkF0eThlUk9yVjY5RzI3WnR5eHhDRXhVVmhZTUhEd3AxOWVuVHA4eWc2MlZXMEE0Wk1rUVk4bFNaUC8vOFU1am9YVnB4Y1RGaVkyT0ZQYnpkM053Z2w4dWhwNmVIYTlldXFWd2ZFaEtDWThlTzRadHZ2bm50MWI1Vk5YZnVYSldCVjBESnRQZkxseStqUzVjdVN1ZUxpNHR4Ky9adHBmQ3h0TktkTE5ldlgwZHljakpFSWhHS2k0dXhmLzkrZUh0N1ExOWZILzcrL3ZqZi8vNm45Tm8rZmZwZ3k1WXRTa0dyalkyTjBxclA3dDI3bHpsY0N3RCsrdXN2QkFjSG8zZnYza0xyT2hFUkViMFpERHFKMUVna0VzSEJ3UUV4TVRFQVN0clgzOVpQOEh2MjdJa2pSNDdnOXUzYmtNbGsyTFJwRStiTm0vZFczcHVJaUtxdm1KZ1l6Smd4QTRtSmlSZytmSGk1WVUxVlhicDBDUUNFOXVxREJ3OUNKQkxCeGNVRkFMQmt5UktrcEtSZ3g0NGRTbFBZQWNEWTJCZ3JWcXlBbTVzYlpzeVlnYTFidHlxMURaZGVIU21UeVRCLy9ueG9hV2xoNU1pUldMWnNHUjQ4ZUlDcFU2ZFdXdU9KRXljUUdSa0pOemMzZE92V3JjeHI4dlB6OGV6Wk14Z2FHcGI1Zk4yNmRiRml4UXBNbURBQm1abVp3dm5rNUdRQVFHQmdJSzVldlFwbloyZm82T2pBMXRZV2d3WU5xclI5dXJDd3NNS1c4eTVkdWxUYXVxNXc4K1pObGFBekppWUdQLzMwRTdLenN3R1VERmo2NktPUEtnenFxdkkreDQ0ZHEvQ2EyN2R2QXlnWjRwT1NrbExodGE2dXJpb3JpMU5TVXJCNzkyNEVCUVVoTXpNVGE5YXNFYWJIQXlWZmJ6OC9QelJvMEFBOWUvWkVyMTY5NE96c3JOSjJmdmJzV1V5Y09CRW1KaWE0ZCs4ZXBrK2ZEaTh2TDB5YU5BbGZmUEZGbVQ4RWJ0Q2dBVTZlUElsNzkrNUJJcEhBd01BQXpabzFnN2EyZHFWZkd5SWlJdnB2TWVna1VyT1dMVnNLUVdkc2JPeHIvNGZ5WlV5WU1BSGp4NDhIVUxMSzVNYU5HMVVhT0VCRVJMVlBSa1lHVnE1Y2lmMzc5d01BSms2Y2lISGp4cjMyZlJYN2ZEbzVPU0U2T2hxUmtaSDQ3TFBQWUdabWhvTUhEMkxQbmowWU9uUW9Qdjc0WXdEL0gxNHFXcm8vL1BCRGpCbzFDdXZXclVOZ1lDQmF0MjZOdi83NkM1bVptVWhNVEVUYnRtMVJYRndNSHg4ZjNMaHhBK1BIajhlRUNSTmdZMk1EZjM5L2hJU0VRQ1FTb1Y2OWV0aTFheGMwTlRXRjk1RklKTkRWMVlXYm14dFdyRmdCVjFkWG9lNzQrSGhNbWpRSkJnWUdNREF3UUdKaUluSnpjOUdtVFp0eVA2dXpzek5Pbno2dEZIZ0ZCUVVCQU83ZXZZdHAwNmJodSsrK2c1NmVYcGxCWUhSME5NTEN3cUNycXd0TlRVMmtwcVlpS1NsSmFlL0hGNFdIaDFkNXlNN2R1M2RWempWdjNoeG1abWJvMWFzWHVuZnZqazZkT2dsRG1QYnQyeWNFb0tYZHVuVUxRRWxvWGRZcVd4MGRIWlZ0Q01wejRjSUZYTGh3b2NKcnJLeXM0T3pzRExGWWpOT25UeU0wTkJSbnpweEJVVkVSbWpadGlpbFRwcWpzcWVycTZncUpSSUlqUjQ1ZysvYnQyTDU5Tzk1Nzd6MzA3OThmL2Z2M2g3MjlQYUtqb3pGNjlHaFlXVm5oanovK3dKa3paekIvL255RWhZV2hRNGNPd3JSMUxTMHRhR2hvUUNRU1FTUVNRU2FUb2Fpb0NES1pERktwRkVWRlJaQktwUkNKUk9qZHV6ZXVYNzllNGVkUi9Ib2RPM1lNY1hGeEZWN2JzbVZMNGZjR0VSRVJWVTVEL2lxYkFSSFJHM1BseWhYTW5qMGJBR0JyYTR0MTY5YTkxZmRmdFdxVnNGbCtvMGFOc0dIRGhyYzZSSUdJaUtxSHZMdzhEQmt5UkFnTksxdHBDQUNQSGoyQ3E2c3J2di8rZStIdnNoY05HREFBRW9rRW9hR2g2TisvUHhJVEUzSHc0RUU0T0RoZzBxUkpTRXBLd3A0OWV4QVdGZ2FaVEliSXlFaUVoSVRneUpFand2Q2l3c0pDREJvMENJTUhEMGFEQmcwd1pzd1k2T2pvb0dIRGh2amxsMTlRVUZDQWtTTkhvbS9mdnZEeDhSRkMwclMwTkFRSEIrUHMyYk5JU2twQ1ptWW1wRktwTUV3SEFQcjM3NC9seTVlcjFKMlZsYVhVZnE2am93TkhSMGNzWExnUUgzendRWlcvcnFkT25jS3hZOGN3YTlZc2xmMHNYM1RwMGlWODk5MTNTdWVhTld1R0ZTdFdDRjhMaFpDUUVNeVlNUU42ZW5wVi9udGJLcFZDVzF0YitBRnJaWHIzN28zRXhNUXFYVnZhL3YzNzhmNzc3Ny8wNjhxanI2K1BoSVFFREIwNkZQbjUrZERSMFlHcnF5dSsvZmJiS29XQTkrN2RRMGhJQ0lLRGc1R2FtZ29BT0h6NE1Dd3RMZkhWVjE5aDgrYk53ajZrZCsvZXhlKy8vNDYvLy80YlQ1NDhRV0ZoWVpYci9QVFRUK0hnNEZEbGtMY3EzTnpjNE9ucCtjYnVSMFJFVk5zeDZDUlNNNGxFZ2krLy9CSnl1UndhR2hyWXYzLy9XNTJBbnBXVmhSRWpScUNnb0FCQXlTclAwaE5vaVlqbzNmSDgrWE1ZR1JrSnF4N2ZoTVdMRjBOTFN3dlRwMCtIbjU4ZnRMUzBNSFBtVEFBbHF5cWZQMzhPTXpNemVIaDRJQ0lpQWdZR0JoZzhlREJtelpxbGRCL0Y2c3Z5cEtlblZ4b2tsbFpjWEF5WlRBYVJTRlRoNXkwdUxrWnhjVEUwTlRYZjZnOENYMXpaK2lKRjBCa1VGRlRsMW5VL1B6L3MyN2V2eWtGbmRTS1h5ekZseWhTMGE5Y08vZnIxUTkyNmRWLzZIaktaRE9IaDRiaDE2eFltVDU0TUFNak96b2F4c1hHNTd5a1dpNFhWbTRydkJjWEtUazFOVFdocGFTazlKaUlpSXZWaTBFbFVEWXdmUHg0SkNRa0FnSVVMRjZKdDI3WnY5ZjFEUWtLd1ljTUdBQ1dUUkxkdTNmcFd3MVlpSW5vM3lPVnlJVFNrMXlPWHl5R1R5Uml1RVJFUkVaVlM5bytJaWVpdGNuQndFQjRyOXIxNm0vcjM3NDlHalJvQktGbmh1WHYzN3JkZUF4RVIxWDRhR2hvTU9kOFFEUTBOaHB4RVJFUkVMMkRRU1ZRTnRHelpVbmdjR3h2NzF0OWZKQklKUTRrQTROQ2hROEllVmtSRVJFUkVSRVJFTlFHRFRxSnFvSFRRR1JjWEorekw5VFk1T2pvS0UwdGxNaGsyYnR6NDFtc2dJaUlpSWlJaUlucFZERHFKcWdFTEN3dFlXRmdBS0prc3E5aXY4MjN6OFBBUUJqMWN1SENoUmc0cklDSWlJaUlpSXFKM0U0Tk9vbXBDM2UzckFHQm1ab1p2di8xV09GNitmRG55OHZMVVVnc1JFUkVSRVJFUjBjdGcwRWxVVFpRT090VXhrRWpoNjYrL2hyVzFOUUFnUFQwZHYvMzJtOXBxSVNJaUlpSWlJaUtxS2dhZFJOVkVkUWs2dGJTMDRPSGhJUnlmT0hHQ0xleEVSRVJFUkVSRVZPMHg2Q1NxSmo3NDRBUG82K3NEQURJeU12RDQ4V08xMWZMUlJ4L0IyZGxaT0Y2K2ZEa0tDZ3JVVmc4UkVSRVJFUkVSVVdVWWRCSlZJNjFidHhZZXEzc1Y1ZVRKazRYQlJPbnA2ZGk4ZWJOYTZ5RWlJaUlpSWlJaXFnaURUcUpxNU1NUFB4UWVxenZvdExTMFZHcGhQM3IwcUZwYjZvbUlpSWlJaUlpSUtzS2drNmdhcVU1Qkp3RDA2ZE1IVGs1T3d2SFNwVXNoa1VqVVdCRVJFUkVSRVJFUlVka1lkQkpWSXpZMk5qQTFOUVVBNU9ibUlpRWhRYzBWQVo2ZW5xaFRwdzRBSURVMWxTM3NSRVJFUkVSRVJGUXRNZWdrcW1hcTB6NmRBR0J1Ym81eDQ4WUp4NGNQSDJZTE94RVJFUkVSRVJGVk93dzZpYXFaMHRQT3IxMjdwc1pLL2wrUEhqM1FzV05INFpndDdFUkVSRVJFUkVSVTNURG9KS3BtU3UvVGVlUEdEY2hrTWpWVzgvK21USmtDUTBOREFDVXQ3TnUzYjFkelJVUkVSRVJFUkVSRS80OUJKMUUxVTc5K2ZWaFpXUUVBeEdJeGJ0KytyZWFLU2hnWkdXSEtsQ25DY1hCd2NMV3BqWWlJaUlpSWlJaUlRU2RSTlZUZHBxOHJkT3JVQ2QyN2R4ZU9seXhaQXFsVXFzYUtpSWlJaUlpSWlJaEtNT2drcW9hcWE5QUpBT1BIajRlSmlRa0FJRGs1R1lHQmdXcXVpSWlJaUlpSWlJaUlRU2RSdGRTbVRSdmg4YTFidDFCWVdLakdhcFRWcVZNSDA2Wk5FNDRQSGp6SUZuWWlJaUlpSWlJaVVqc0duVVRWa0pHUkVXeHRiUUVBeGNYRnVIbnpwcG9yVXRhK2ZYdjA2dFVMUUVsOS92NytLQ2dvVUhOVlJFUkVSRVJFUlBRdVk5QkpWRTFWNS9aMUFCZzllalFzTFMwQmxFeGhYN0praVpvcklpSWlJaUlpSXFKM0dZTk9vbXFxZE5CNTdkbzFOVlpTTmowOVBjeVlNVU00dm5qeEl2YnYzNi9HaW9pSWlJaUlpSWpvWGNhZ2s2aWFjblIwaEVoVThsdjA3dDI3MWJJMXZHWExsaGd3WUlCd3ZIWHJWc1RGeGFteElpSWlJaUlpSWlKNlZ6SG9KS3FtOVBYMTBheFpNd0NBWEM3SDFhdFgxVnhSMlg3ODhVZlkyTmdBS0tsei92ejV5TXpNVkhOVlJFUkVSRVJFUlBTdVlkQkpWSTFWOS9aMUFORFcxb2F2cnkvcTFLa0RBSGorL0RubXo1K1A0dUppTlZkR1JFUkVSRVJFUk84U0JwMUUxWml6czdQd3VEb09KRkt3dExURW5EbHpoT1A0K0hoczI3Wk5qUlVSRVJFUkVSRVIwYnVHUVNkUk5lYmc0QUJ0YlcwQVFGSlNVclZ1Q1hkMmRzWjMzMzBuSE8vZnZ4OVJVVkZxcklpSWlJaUlpSWlJM2lVTU9vbXFNVTFOVFRnNk9nckgxWGxWSndBTUdUSkVxZDEreVpJbFNFMU5WV05GUkVSRVJFUkVSUFN1WU5CSlZNMlZEZzZyZTlDcG9hR0JPWFBtd05yYUdnQWdGb3ZoNCtNRHFWU3E1c3FJaUlpSWlJaUlxTFpqMEVsVXpaVU9PcTljdWFMR1Nxckd3TUFBdnI2KzBOWFZCUURjdjM4ZnExYXRVbk5WUkVSRVJFVGRUMHpUQUFBZ0FFbEVRVlJFUkZUYk1lZ2txdWJzN094Z2FHZ0lBRWhMUzhQOSsvZlZYRkhsR2pac0NFOVBUK0U0UER3Y3g0NGRVMk5GUkVSRVJFUkVSRlRiTWVna3F1WkVJaEZhdDI0dEhGKytmRm1OMVZSZDU4NmRNWERnUU9GNDNicDFOU0trSlNJaUlpSWlJcUthaVVFblVRM1F0bTFiNGZHbFM1ZlVXTW5MR1RWcUZKbzNidzRBa0VxbDhQSHhRVzV1cnBxcklpSWlJaUlpSXFMYWlFRW5VUTNRb1VNSDRYRmNYQnp5OHZMVVdFM1ZpVVFpekpzM0R5WW1KZ0NBMU5SVUxGcTBTTTFWRVJFUkVSRVJFVkZ0eEtDVHFBYXdzTERBQng5OEFBQW9MaTdHUC8vOG8rYUtxcTV1M2JydzhmR0JTRlR5eDgyVksxZXdaY3NXTlZkRlJFUkVSRVJFUkxVTmcwNmlHdUtqano0U0h0ZWs5blVBYU42OE9YNzY2U2ZoZVAvKy9RZ05EVlZqUlVSRVJFUkVSRVJVMnpEb0pLb2hTcmV2UjBkSFF5NlhxN0dhbC9mRkYxK2dVNmRPd3ZHNmRldHc3dHc1TlZaRVJFUkVSRVJFUkxVSmcwNmlHcUpaczJiQ1hwZFpXVm00ZS9ldW1pdDZlVE5uemtUVHBrMkY0OFdMRnlNbUprYU5GUkVSRVJFUkVSRlJiY0dnazZpRzBORFFRTHQyN1lUank1Y3ZxN0dhVjZPam93TS9QejgwYnR3WVFNbCtvejQrUGtoSVNGQnpaVVJFUkVSRVJFUlUwekhvSktwQmF2SStuUXFHaG9aWXRHZ1I2dFdyQndDUVNDVHc4dkpDY25LeW1pc2pJaUlpSWlJaW9wcU1RU2RSRGRLK2ZYdGhldm1kTzNlUWxaV2w1b3BlamFtcEtaWXNXUUlqSXlNQVFFNU9EbWJPbkluTXpFdzFWMFpFUkVSRVJFUkVOUldEVHFJYVJFOVBENjFhdFJLT2EyTDd1b0sxdFRVV0xWb0VYVjFkQU1Delo4L2c1ZVdGL1B4OE5WZEdSRVJFUkVSRVJEVVJnMDZpR3FaMCszcE5Eam9Cd003T0RqNCtQdERTMGdJQUpDWW1ZdTdjdVpCS3BXcXVqSWlJaUlpSWlJaHFHZ2FkUkRWTWh3NGRoTWZSMGRFb0xpNVdZeld2NzhNUFA4VHMyYk9ob2FFQkFMaDE2eGI4L2YwaGw4dlZYQmtSRVJFUkVSRVIxU1FNT29scW1QZmZmeC9XMXRZQWdQejhmTVRHeHFxNW90ZjM4Y2NmWTlLa1NjSnhWRlFVMXExYnA4YUtpSWlJaUlpSWlLaW1ZZEJKVkFPVlh0VlowOXZYRlhyMTZvVmh3NFlKeDRjUEg4YWVQWHZVV0JFUkVSRVJFUkVSMVNRTU9vbHFvTnEwVDJkcGJtNXU2TldybDNDOFk4Y09oSWVIcTdFaUlpSWlJaUlpSXFvcEdIUVMxVUJPVGs3Q3RQTDc5KzhqTFMxTnpSVzlPWk1uVDBiWHJsMkY0MlhMbGlFaUlrS05GUkVSRVJFUkVSRlJUY0NnazZnR0VvbEVhTnUyclhCODZkSWxOVmJ6NXMyY09STk9UazdDOFpJbFMzRDQ4R0UxVmtSRVJFUkVSRVJFMVIyRFRxSWFxamJ1MDZtZ3FhbUplZlBtd2RIUlVUajM2NisvWXZmdTNXcXNpb2lJaUlpSWlJaXFNd2FkUkRYVXh4OS9MRHkrY3VVS3BGS3BHcXQ1OC9UMTllSG41NGQyN2RvSjV3SURBN0Z4NDBiSTVYSTFWa1pFUkVSRVJFUkUxUkdEVHFJYXlzVEVCUGIyOWdDQXdzTENXcmVxRXdDMHRiWGg0K09EN3QyN0MrZUNnNE94Yk5reUZCY1hxN0V5SWlJaUlpSWlJcXB1R0hRUzFXQ2xwNitmUDM5ZWpaWDhkelExTmVIcDZZbStmZnNLNTA2ZlBvMEZDeGJVdWxXc1JFUkVSRVJFUlBUcUdIUVMxV0NsOSttTWlvcXF0YXNjTlRRME1INzhlQXdiTmt3NEZ4VVZCUzh2TDRqRllqVldSa1JVTzIzY3VCR2VucDRWWG5QbXpCa01HREFBNmVucFZicm4zYnQzRVJNVDh5YktVeHV4V1B5Zi9WMzc3Tmt6bkQxN0ZubDVlVlc2L3ZIang3aDA2UklLQ3d2ZmFCMDNiOTdFNWN1WHk5MG01dTdkdTdoOSsvWkwzYk80dUJnU2lhVGM1L1B6OC9IOCtmT1h1dWQvSVNjbkI5SFIwWkRKWk1LNTR1SmlIRGh3QUhmdjNuMnBlK1huNTFkNlRVeE1ETWFPSFl1Y25KeVhycFdJaUlqS3BxWHVBb2pvMWRuYjI4UEV4QVJaV1ZuSXo4L0hsU3RYbFBhMHJHM2MzTnhnWW1LQ1gzLzlGUUJ3NjlZdGVIcDZZdEdpUlRBME5GUnpkVVJFdFVkY1hCeXVYTGxTNFRYUG56L0g3ZHUzc1hIalJ2ejg4OCtWM25QTm1qV0lpNHZEeVpNbkFaUUVRWGZ1M0tsU1BTWW1KckMxdFZVNVAzTGtTTVRGeFZYcEhpOWF2bnc1T25YcXBISit6cHc1ZVA3OE9kYXVYYXZ5WEVCQUFFSkNRaEFVRklTR0RSdSswdnVXNTlLbFM1ZzZkU3BDUTBQUnRHblRTcTlmdTNZdFRwdzRnWWlJQ09qbzZMeVJHc1JpTWFaT25ZcnM3R3djUG53WUZoWVdLdGZNbmowYkVva0VJU0VoU3VjTEN3dVJsSlNFSmsyYXFMem04dVhMR0RWcUZGYXRXcVcwSFkzQ2tpVkxjT3pZTVZ5OGVQR05mSTVYRlJZV2hsbXpabUhtekpuNDRZY2ZBQURSMGRINCtlZWZNV3JVS0V5Yk5xMUs5emw1OGlTOHZiMnhiTmt5ZE8zYXRkenJrcE9UY2VyVUtjeVpNd2NCQVFGVnJyT2dvQUMzYjk5R1hGd2Nuang1Z21uVHB1SGt5Wk40L1BoeHBhOTFjWEdCalkxTmxkK0xpSWlvcG1IUVNWVERkZTdjR1VlUEhnVUFSRVpHMXVxZ0V3RDY5ZXVIT25YcTRKZGZma0Z4Y1RIdTNidUhhZE9td2QvZkgrYm01dW91ajRqb25kRzNiMThFQkFSZzM3NTltRFJwRWd3TURGN3E5UWtKQ2ZqbW0yK3FkSzJycXl2V3JWdW5jajR6TXhQdnZmY2VSbzRjV2VYM2ZmcjBLUll0V2xUdUNzUHM3R3hrWldXcG5CZUx4VGh3NEFBYU4yNWM1WkN6dkc2TGR1M2E0ZDY5ZTBxckdCVXJCbU5pWXBDV2xpYWNOekF3Z0pPVGs5THI0K1BqRVJ3Y0RHZG5aNFNIaDZ2Y3YzSGp4ckN4c2Frd1BMTzN0OGZRb1VPVnpnVUVCQ0F4TVJIcjE2K0hoWVVGMHRQVGtaYVdobWJObXBWN0g1bE1ocENRRUt4WnN3WUZCUVU0ZXZRb3pNek1sSzRKQ3d1RFZDcFYrUnd2NitIRGh5OFZDSmJIdzhORDJPZTh0T1BIandNQWV2WHFwWEt1Zi8vK1ZiNi92YjA5akkyTk1XclVLSGg3ZTZ0OG5SWDY5T21EOFBCd1hMOStIYytlUFVPOWV2WEt2QzQ5UFIxK2ZuNTQ4dVFKa3BPVDhmVHBVMkhGcllXRkJZWU5HNFk5ZS9iZy9QbnowTlBUSy9NZWNya2NZckVZOWV2WFo5QkpSRVMxR29OT29ocXVhOWV1UXRCNTRjSUZUSm8wQ1JvYUdtcXU2ci9WbzBjUEdCa1pDZnQwSmlVbFljcVVLVmk2ZENtc3JLelVYUjRSVWEyVG5wNk9QLzc0UStWOC9mcjFZVzl2ajYxYnQ2bzgxNmRQbnpKWDl5blkydHBpMjdadFpUNG5Gb3V4ZHUxYTNMcDFDMFpHUmtyN05MOUlYMThmNzcvL2ZoVStSWW55V3JJckV4SVNncXlzTFBUbzBhUFNWYVRObXplSGhvWUdSb3dZVVdiUUdSa1ppWUNBQUtVVmpJcDJhVDgvUCtIdmNZbEVnaFl0V3VEZ3dZUENkYytmUHhmK3JvK05qWVczdHpja0VnbjA5UFNFMTMzNTVaY1lPWElrL3ZqakQ5aloyYWtFYU5ldlgwZWJObTJVQXJpLy8vNGJXN2R1aFp1YkczcjA2QUc1WEk3dnYvOGV1Ym01T0hUb2tFcDRtWmVYaDBPSERtSG56cDE0OE9BQnJLMnRNWDc4ZU5TcFUwZnBPcmxjanJDd01IVHAwa1hsSGkvcitmUG5DQTBOZmExN0FNQlhYMzJsRW5SbVpXWGh3b1VMYU5ldUhSbzBhQUNnWk9Wa2FHZ29iR3hzWUdwcWltZlBubFY0WDIxdGJkU3RXeGMyTmpiWXMyY1BSb3dZQVY5ZlgyaG9hT0N2di83QzlldlhWVjZqK1A3bzJiTm5tZmNNREF5RW82TWowdExTWUc1dWprYU5HaUVrSkFSVHBrekI0TUdEbGI2bWRuWjJPSExrU0puM2lZNk9ocHViVzRYMUV4RVIxUVlNT29scXVOYXRXOFBRMEJDNXVibkl5Y25CalJzMzBMcDFhM1dYOVo5cjM3NDkvUDM5TVdmT0hFZ2tFang3OWd5VEowL0dva1dMeW14dkpDS2lpbVZuWitQUFAvOEVBQ1FtSnFLZ29BQzdkdTBDQURSdDJyVE1WbTZGaUlnSWxYTk5talNwTU9nME5EUXNzM1U4T2pvYXZyNitlUERnQVZ4ZFhURnYzanpVcjErLzNQdGN1blFKZ3djUEx2ZjVxc2pPemhiMlZCU0x4U2dzTEVSS1Nnb0F3TmpZR0hwNmVzTFhZdFdxVlZpMWFsV0Y5NHVMaTRPR2hnYkN3c0tFWVBYZXZYc1lQMzQ4MnJScEF6TXpNMnpjdUZIcE5VZU9ITUhVcVZPeGI5OCtvWFY5NHNTSmVQVG9rWEJOWGw0ZTNOM2RrWktTZ3QyN2Q4UEp5UW5Cd2NHWU9YTW1nb09EbGY3K1U3eHUrUERoS2wrZmdRTUhLaDNmdlhzWGt5Wk5RcHMyYmVEbDVRV2daSC9zR1RObVlOU29VWmcrZlRvMmI5NE1rYWhrZS8rSER4K2lXN2R1eU1uSlFaTW1UZURuNTRlQkF3ZENKQkpCVTFOVDZkN256cDNEa3lkUDRPM3RqZmo0K0RJSENXWmtaRUFtaytIR2pSdGxmajJ0ckt4UXIxNDlPRG82VnJnLzZONjllK0h0N1ExdmIyK2xmYjJySWlRa0JCS0pCSU1HRFJMT0JRY0hJeXNyQzFsWldlalNwVXVsOTNCeWNzTGV2WHNCQUdabVp0aXhZd2VXTFZ1R2Z2MzZBUURhdEdralhIdnQyaldrcEtUZzAwOC9WZm1hbFdacGFRa05EUTBFQmdZQ0tGa0pIUklTQWpzN3U5Y09qb21JaUdvakJwMUVOWnhJSkVMWHJsM3gxMTkvQVNpWnZ2NHVCSjBBMEtwVkt5eGJ0Z3l6Wjg5R1RrNE9zckt5TUgzNmRQajUrYUY1OCticUxvK0lxRWJKeU1qQWdnVUxsTTRwamxlc1dBRUFHRE5takxBcVRDYVRsUm5RbkR0M1Rnakxjbk56aGZic2dvSUNGQlVWQ1FHY21abVowdXEvL1B4OHJGaXhBanQzN29TNXVUa0NBZ0xRdTNmdlN1c3VyNjI5UEhmdTNGRnBRMTZ6Wm8wUUpDbDA2OVlOQU9EdDdRMlJTSVE3ZCs1Zzd0eTVGYlp4cjErL0huLy8vYmNRQ0NwV0JpcSt0dGJXMWxpOWVqWCsrZWNmbGZaNFJjZ1hGUldGeE1SRUFDVnQ5ams1T1RoNThpUzB0TFRRdlh0M09EczdZOWFzV1VJYnVHS1Y0YXR1MzNMcjFpME1IejRjK2ZuNTZOKy92N0J5TlRNekU1bVptVEEwTk1UNTgrZXhZOGNPakJneEFrREpyMVgzN3QzeC9mZmZvMlBIanNLOXZ2bm1HM1RzMkJHVEowOFd6dTNac3djTkdqU0FpNHNMdW5UcFV1SHdxcSsvL3JyTTgxT25Ub1dIaDhjcmZiNnFDZ29LZ3A2ZW52QTlWMWhZaUUyYk5zSE16QXh6NXN4QmZIdzhmdnZ0TjR3WU1RS09qbzVsM3NQVTFGVHB1RzdkdXZEejh3TUFEQmt5UkRpZm1KaUkzYnQzUXlhVG9XL2Z2a3IvWmtsS1NrS2pSbzNlOU1jaklpSjZaekRvSktvRnVuVHBJZ1NkNTg2ZHc1Z3hZOVJjMGR0amIyK1BsU3RYWXNhTUdjakl5RUIrZmo1bXpKaUJLVk9tbERud2dJaUl5dGE0Y1dOaEFKR1hseGV1WHIyS1k4ZU9BU2had1FlVXRJblhxMWNQY1hGeEdERmlCTWFQSDYreWNzN0l5RWg0SEJ3Y3JCS2V1cnE2QWdDV0xsMHFyQ3lNaW9yQzdObXo4ZWpSSTN6NTVaZVlOV3NXNnRhdFc2VzZUNTgralE4Ly9MREtuN09zMXZXaFE0Y0tmMmNzV0xBQTJ0cmFtRFZyRm9DU0ZaMGpSb3hBaHc0ZDRPYm1CcmxjRHFsVVd1WUFJRU5EUStqcTZpcWRLeXdzeElRSkU1Q1ZsWVdnb0NEVXJWc1hBUUVCdUhYcmx0SjFpdGIxWDM3NVJhbDFYUzZYdzlQVEUzWHExTUdmZi82Sm9LQWdCQVVGQ2E5VHRENS85TkZIU3ZmNzVaZGZxdlQxc0xDd1FHNXVMb3FMaStIcjZ3c0EwTlhWaGFtcEtlcldyWXRXclZvaFBqNGVLMWV1eENlZmZBSUFhTmFzR2Rhdlg2OXlyNlNrSktXdzc5Njlld2dQRDBlM2J0MGdFb213WXNVS3BTbnhDUWtKV0x4NE1heXRyZkg4K1hQSVpESU1IVG9VblR0M1ZycnZmOTJwY2Zic1dkeTdkdzkxNjlZVjlyajg0NDgvOFBqeFkzaDVlYUZ2Mzc0d01qTENiNy85aHJadDI1YmJaZzZVckFqMjh2TEM4T0hEeTl5VE5DMHREYU5IajRaRUlzSFdyVnVWUXM3dzhIQ01HemNPdnI2K1NxdHdueng1Z212WHJnSDQvMkE3SmlZR1JVVkZBQ0NzTmsxT1RzYllzV1BMckt1c2ZXZUppSWhxSXdhZFJMWEFoeDkrS0xTdloyWm1JajQrL3AxYTBkaWdRUU9zWExrU1hsNWVlUExrQ2FSU0taWXVYWXByMTY1aDNMaHgwTmJXVm5lSlJFVFZub2FHaGpCUVNDUVNLUjAzYWRJRWtaR1J3dkhldlh1Um1aa0phMnRybGZ0ODhza25pSXlNaExHeE1aS1RrNFhWb0R0MjdNQ2pSNDh3ZS9ac0FDVi9kK1htNW1MNTh1WFl2WHMzR2pac2lPM2J0eXV0RUt5TWxwWVduSjJkTVhyMGFLWHpEeDgreFA3OSt6Rmh3Z1JvYVNuL2MvZkpreWZDdm9rS3RyYTJzTFcxUlg1K1BoNCtmQWhuWjJlaHJkN1QweE41ZVhuQ1pQa3paODdBeThzTHYvenlpMHJyZlZGUmtVb0FPbmZ1WEZ5NWNnVy8vZlliN096c0FBQy8vLzY3eW1lcHFIVmRzVWRuWVdFaHRtelpJcndtSXlNRDA2ZFBoNDJORGJ5OHZKVCt2cXRxVzNQOSt2V3hiZHMyNk9ycXdzek1EQllXRmlxRHBmYnYzNCtkTzNlaW9LQUFXbHBheU16TVZMblA4K2ZQa1pHUm9UU29hYzJhTlVyQjhzY2ZmNnowbW5QbnpzSFkyQmlkT25YQ3FWT24wTHg1Y3p4NDhFQllFZnkydkxndFEwcEtDdGF1WFFzckt5dDgrKzIzTDNXdmhJUUVSRVpHNHNTSkU1ZzVjeWErLy81NzRiblUxRlM0dTdzakxTME5temR2Vm1wbEI0Qk9uVHJCenM0TzgrZlBoNTJkSGRxMmJRdWdaR3I5akJremxLN2R2SG16OFBoTjdGdEtSRVJVV3pEb0pLb0ZSQ0lST25mdUxFd0dQWC8rL0RzVmRBSWxlMWl0WExrU3MyYk53djM3OXdHVVRFcTlmZnMyZkgxOVlXbHBxZVlLaVlqS2w1Q1FnUHYzNytQcDA2ZXZmQTlMUzhzS1Y1cTlEaTB0TFdHZ2pWZ3NSbWhvS0Q3NDRBUDA2TkZENVZwZFhWM2hXaHNiRzJIQzgvSGp4NUdabWFrMFdLaG56NTVJU2txQ3ZyNCt1blhyaHZQbnorUDgrZk5sMW1CZ1lDQjBMRWdrRWhRVkZaVTd6Q2cvUHgreHNiRjQrdlFwQmd3WW9QUmMyN1p0aGRiMXZMdzg2T3ZyQzYzbWtaR1JrRXFsS0N3c3hPblRwOUc5ZTNjTUhEZ1FMVnUyUklzV0xRQUFXN2R1Ulg1K2ZwbC96eFlXRmlvRm5idDM3OGFoUTRmUXUzZHZhR3BxNHNLRkN3Qks5cG0rY3VXSzBuVDFxMWV2QWlnSi94UVQyQlg3aENybzZPZ29oYXZUcDArSFhDNUhjbkl5Rmk1Y2lDbFRwdUR6eno4SDhQOTdkQzVZc0FEKy92NUs5eEdMeGJDd3NCQ09HelZxVk9iMGRnVnRiVzBjT25RSUlwRUk5dmIyK09lZmZ6QnYzank4OTk1N0FFcFdsWjQ1Y3dZQTRPenNES0JreGFGaVJYQlpDZ3NMRVJvYWloNDllZ2dCYmMrZVBlSHY3NC8wOVBSWGJzVi9XZUhoNGNKcVNRVWZIeC9rNU9UQTM5OWZaWXA1WGw0ZU1qSXlWTzZqb2FFQlUxTlR0R3paRXZ2MjdZT0hod2Y4L1B3UUh4OFBmMzkvbkRwMUN0N2Uza2hQVDRlN3V6dnUzcjJMbXpkdm9xQ2dBSVdGaFJDTHhaQklKREF6TThQZHUzY3hlZkprQkFjSHc5emNIQU1HREJCKzM4eWFOUXVob2FGWXZYcTFzRHBhUzBzTExpNHVhTk9tRGNhTkcxZm01MHhNVE1UV3JWdlJ1SEhqTi9GbEl5SWlxcllZZEJMVkVsMjdkaFdDem5QbnptSGt5SkZxcnVqdE16WTJ4b29WSy9ETEw3OGdNaklTQVBEZ3dRT01HVE1HczJiTlF2djI3ZFZjSVJHUnNnc1hMbURGaWhYSXk4dDc3WHM1T2pxKzhhQXpLU2tKMTY1ZGc2bXBLYUtpb2dDVUJHaUtJVFFWdFVkYldWbFZPaEFtT3pzYit2cjZrRXFsMkxWckYvVDE5UUdVdEhFWEZoWUtrOFFsRWdtc3JhMkZvSFAyN05sVldzWG00K01ESHgrZkNxOEpEZzRXUWt6Rk1LYTR1RGlNSGowYVU2Wk13ZWpSbzRYVzRDdFhydURpeFl2dzhQQ0FtWmtaNUhLNTBzcFFpVVNpMUxwKzU4NGRBTUN4WThlVVFyK29xQ2pzMmJNSC8venpqOUpyQVdETGxpM0NLdFNzckN4aEZXaHBFb2tFZm41K0NBME54WTgvL29naFE0WUlRZWZ1M2JzeGI5NDhJYUFiTUdBQU9uVG9vUFQ2bFN0WEtoM2Z1M2NQQ3hZc1FOMjZkVlZhNzdPeXNxQ25wNGR2dnZrR0FEQnUzRGlrcEtUZytQSGpFSXZGQUVwKzRHcG1ab1l4WThhZ2QrL2VrRXFsOFBiMnhnY2ZmRkRtMUhrQU9IejRNREl6TS9INTU1OExJV3VmUG4zZzcrK1BvS0NnY2x1dzN5U3hXQXcvUHo4WUd4dWpXYk5tUXNEODdiZmZ3c2pJQ0o5OTlwbkthMmJPbkZubXZmVDE5UkVURXdNQXd0VDFjZVBHQ2UzclY2NWNFZlluM2JGamgvQTZEUTBONk92cm8wNmRPakF3TUlDK3ZqNWF0V3FGbXpkdll1clVxZGkyYlJ0RUloRzB0TFJRVkZTRXMyZlBBb0J3RGlqNWZuMy8vZmNCbEd6bFVCNFhGeGM4ZmZvVURSczJWTnBpZ29pSXFEWmgwRWxVU3pnN093dnQ2MCtmUHNXLy8vNkxEejc0UU4xbHZYVjZlbnFZUFhzMkRoOCtqSTBiTjZLb3FBajUrZm1ZTzNjdWhnd1pnbUhEaGdrcmQ0aUkxR25GaWhVNGVmS2t1c3RRa1phV2hyUzBOS1NtcHFKbno1Nnd0YlZGLy83OWhhbmpCUVVGRUlsRWlJK1BSM3g4dlBBNnFWU0tvcUlpSVp4czJiSmxwVUhueFlzWEFRRERoZzFEUVVFQkRodzRBQUJZdlhvMTFxOWZqNHNYTDBKUFR3OGVIaDU0OHVTSjhMb0pFeWE4OUZUdDhpaFduQ1luSitQMDZkT3d0clpHdzRZTjhmSEhIMlBseXBYSXpzNFcyb1pYcjE0TlUxTlRqQnc1RXBNblQwYmp4bzB4WmNvVTRWNkZoWVZLUWVHRUNSUGc3dTR1SEcvZXZCa0hEeDZFa1pHUlN0aW9hRjNmdm4yNzBMb2VIaDZPbkp3YzRScTVYSTZ3c0RDc1dyVUs5Kzdkd3pmZmZJTnAwNlpCSkJKaHc0WU5PSHIwS09iTm00ZnAwNmRqdzRZTmFObXlKYnAzNzQ1UFAvMVU2YjNPbmoxYjVoNm9QajQrNk5Pbmo5SzVpUk1uQ3I5T1FFbEEyYVZMRjVXcDhTOStsanQzN21EWHJsMWxCczJGaFlWWXUzWXRtalJwZ2s4KytVUUlPczNOemVIcTZvb3RXN1pneUpBaEtzTjkzclJ0MjdiaDBhTkgrUG5ubjVWQ1p4Y1hGN2k0dUpUNUduZDNkN1JzMlZMbC9JdmI1SmlhbW1MWHJsM0N2emxHalJxRjl1M2JJeXNyQ3pZMk5yQ3lzb0t1cmk3UzB0SmdhV2tKWTJOanBLV2w0Y0dEQjJqVnFoWFdybDBMVFUxTmlNVmlZV2pYNmRPbmhiMDI5Ky9majVpWUdIaDZlbUxMbGkwdjFiNWVPdHduSWlLcWJSaDBFdFVTSXBFSW5UcDF3b2tUSndDVXRLKy9pMEduUXI5Ky9kQ2lSUXY0K3ZvS0cvZnYzcjBiTjIvZWhMZTNOMWN5RUpGYTdkcTFTeW5rdExTMFJPdldyVkcvZnYxWHZ1ZnJ2QllvV1hHMmRPbFN4TVRFUUM2WFEwZEhCOE9IRHhlbVFvOGJOdzRuVHB6QWhBa1RNR3ZXTEtVQUR3QkdqQmlCMk5oWVhMaHdvY3hwN09WSlNrckM1Y3VYbFZiS1hiMTZGWFoyZHNLcXhQejhmS1Y5SXhzM2JvekdqUnZqL3YzN3VINzkraXQ5M2w2OWVpbTFKVy9ac2dYVzF0WndjSEJBWm1ZbXhvMGJoOXpjWEVSRlJTRS9QeDlYcmx6QjMzLy9qWG56NXNIRXhBVG01dWJZdG0wYkJnOGVMRXhYbDBna1NvSFgrZlBuSVpQSjhNVVhYd0FvMmFPeFljT0cwTlRVRkZibUtTaEM0My8rK1Vkb1dkZlMwb0twcVNteXM3TmhiR3lNeU1oSWpCOC9YcGptcmEydHJSSndqUnc1RW1LeEdCY3ZYb1M3dXp2eTh2SVFFaElpUEc5bFpWWHVTdHpidDIrcjdNOVp1cjBlQUE0Y09BQURBd044OTkxM1N1Zmo0dUt3ZXZWcXpKZ3hBeDA3ZHNUUW9VUEw3YVRZczJjUEhqOStqS1ZMbHlxdGlBV0E0Y09INDhTSkUxaTNicDJ3bit0L3BVbVRKdmp3d3c4eGJOZ3dwYUN6SXUzYnQ2L3l5dW1NakF4aGl3QVRFeE9ZbVpuQnc4TUR5NVl0ZzVPVEV4NDhlSUMrZmZ0aXdZSUZHRHg0TU1MRHcrSHQ3WTNqeDQ5ait2VHBLdmNMQ2dxQ2c0TURZbU5qa1o2ZWpvaUlDSmlibThQWDExZllRMVpoNTg2ZFdMZHVIWDcvL1hlVmZ3K2FtSmhVcVg0aUlxS2FpRUVuVVMzU3RXdFhJZWlNakl4VStVL0l1OGJPemc3cjE2L0g0c1dMRVIwZERRQzRjZU1HeG93WkEyOXZielJyMWt6TkZSTFJ1eWdoSVVGcEdNM0FnUU14Yk5nd0dCb2FxckVxSUQwOUhmZnYzOGUzMzM2THVMZzRKQ2NuWTlxMGFjTHpSVVZGV0xGaVJaa0RXaElURXhFVkZZV3Z2LzY2U2lGbmVubzZ0TFMwWUdKaWd0V3JWME5mWDEvWU56TTdPeHVYTDErR201dWJjSDFPVGs2WmV6YWVQMzhlQ3hZc2dMVzF0VXBnVnA3OC9IdzhmLzRjblRwMUVvTE94TVJFQkFVRlllTEVpYmh4NDRadzdZd1pNNUNYbHdkdGJXMzQrL3VqZWZQbVFndjNtREZqY09EQUFTeGR1aFFCQVFFQVNsWXFsdjVCMnBFalIvRHc0VU1oNkx4ejV3N2F0R21ENHVKaVRKdzRVYWt1eGRUMXhZc1hxM3lXd01CQXRHN2RHbDI3ZHNYS2xTdlJwVXNYNk9qb3dNbkpDZHJhMmlvRGw4b2pGb3ZSclZzM2xRbnRDbHUzYnNYMjdkdVZ6a2trRWhnYkc1ZDd6M3YzN21IdDJyWDQ2NisvQUFEMjl2YVlPblVxdkwyOXk3dytLU2tKcTFhdGdvMk5qZEorclFwdDI3WkZseTVkc0hQblRyaTR1S2hNWUgrVFhGMWQ0ZURnOEZMQi9NdjQ4c3N2MGJ4NWMyemF0QWtBaEluenJ6SWs4ZGF0V3poMzdoeTh2THdRR3h1TFVhTkdJU1FrQkV1V0xFR3JWcTFVdGlkUWZHOGJHeHRYZVRBVkVSRlJiY0NnazZnV2FkT21EZlQxOVZGUVVJQ2twQ1E4ZmZyMHRWZjQxSFFHQmdaWXNHQUI5dTNiaCszYnQ2TzR1QmpwNmVtWU5tMGFQRHc4aFA5WUV4RzlMWW9XY0tCa0N2V0xFOFBWcFV1WExqaDM3aHgwZEhRd2VmSmtKQ2NuS3oyL2I5OCszTDkvSDY2dXJpcDdVZjd5eXkrUXkrVktFNmJMb3BoZUhob2FpblhyMWtFa0VpRTBOQlNUSjA4V0JoZ2RPblFJVXFrVXZYcjFFbDZYbjU5ZjRSQ1ZJMGVPcUt4RUxNL2V2WHRWUXJqdDI3ZERWMWNYZ3dZTlVnbzZOVFEwWUdob0NEOC9QeVFrSkNBb0tFZ0l4U3dzTERCMDZGQnMyYklGMTY1ZGc1T1RrOHFRbjg4Ly94eWVucDZJajQrSGxwWVdrcE9UMGI1OWUyaHFhZ3I3T1piK0RDOU9YUytMWXRpUVluL01zV1BIVm5rL3k0RURCMWI0L0pJbFN5cHRYUWRLV3VnaklpSVFHQmdvREk5eWNYSEI2TkdqaFdGRVpXMFRJNVBKNE9ucGlmejhmQ3hjdUxEY2dQYm5uMy9Hd0lFRE1XM2FOQnc4ZUZBWWV2U21pVVFpWVRYdW01YVVsSVRVMUZTbHllcUthZld2c3FKeTVjcVZhTlNva2JCZnJJYUdCcFlzV1lKZHUzYWhkZXZXd3ZBcGhlenNiQUFscTRnVnJlOEFVS2RPSFFhZlJFUlVxekhvSktwRlJDSVJ1blRwSXJSRFJrUkVDQ3RQM25XREJnMUN5NVl0c1hEaFFtUm1aa0ltazJIZHVuVzRmdjA2cGsyYnBqSlZsWWpvdjNMLy9uM2hjWFVKT1FFSWc0REswN0ZqUnd3YU5BZ2hJU0hvM3IwN3Z2bm1HN2k3dXlNc0xBekhqeC9IMEtGRFlXOXZyL0k2cVZTS3NMQXczTHAxQytucDZUaDkralIrL1BGSDZPcnFZc0tFQ2JDM3Q4ZUlFU01BbE96L3VYWHJWalJ2M2x3cElNckt5cXB3eGV2THJQcFRySndzclYyN2RuanZ2ZmZLM0xmeXpKa3pDQXdNaEthbUppWk9uQWlKUkFLSlJBS3hXQXk1WEE0QVdMNThPWGJ1M0luOC9IeWx2MDk2OWVxRlJZc1dJU0FnQUhaMmR0RFEwTUNubjM2S216ZHZxa3p1THF0MS9jVWFTd2RXLzRXc3JDeVY5MVlFcXFWZHYzNGRIaDRlTURBd3dKQWhRekIwNk5BS3cxa0ZYMTlmeE1URXdOM2RIWTZPanNKK2s0cVZqb3JqZXZYcVlkcTBhVmk4ZURHR0RoMkt6WnMzbzBtVEpxLzc4ZDRJeFo2b1pWR3N2QVZLdG9JQVNuNllvYURZWjdaMEdGNFJ4YkNyWThlTzRkeTVjL0QxOVZWYTdXdG9hSWpSbzBjaklTRkJDTUJmOU9Kd3lsNjllbUgxNnRWVmVuOGlJcUthaUVFblVTM1R0V3RYSWVnOGYvNDhnODVTSEJ3Y3NINzlldmo1K1FrcmRpSWpJL0h2di85aS92ejUvOW1xRGlJaUJjWEFPS0JrWlZWTlduVnZZMk9EaFFzWFl0S2tTZGk4ZVRQKytPTVBCQVlHb3Fpb0NNMmJOeTl6R3ZYaHc0Zmg1K2VIakl3TTJOcmFZc0dDQlJnd1lBQWVQSGlBbjM3NkNkcmEydGkwYVpNUURxNWV2Um9wS1NtWU8zZXUwbjF5Y25JcTNGdDUyYkpsS3RQQ3ZiMjkwYUJCQS9ieVVqNEFBQ0FBU1VSQlZKVXdPVEl5VW1ucU5WRFN3bHplNnNLT0hUdWlZOGVPcUZldkhpd3RMV0ZvYUFnVEV4TVlHUm5CeU1nSTRlSGhPSFBtREZKU1VsQlFVS0FVZE9ycTZtTFVxRkZZdkhneExsMjZoRzdkdXFGZXZYcnc4ZkVSVmtJcVZOUzZEcFNzZExXMXRWVTV2MjdkT3Z6MjIyL2xmbTFLRTR2RnNMS3lLdmY1ZWZQbWxYbit4UUM0YnQyNm1ESmxDdnIzNzYrMGtuYkdqQmx3Y0hEQThPSERWZTZ4Wk1rU0JBVUZvVzNidHBnNmRTb1dMRmlBL2Z2M0sxMmphTDgyTWpKQ2RIUTA0dVBqRVJ3Y2pPSERoK1BVcVZNcXY4YnEwTE5uVDlqWjJaWDVuS1dscGZCWXNlZG42YUF6SmlZR1dscGF3Z0NzeXZ6KysrODRlL1lzUHZua0U5aloyZUhycjc5R1ltS2l5blVOR2pSUTJnNERLUG05dDN2M2JpeFpza1NZeUE3Z1B4L3dSRVJFcEc0TU9vbHFtYlp0MndydDYzZnYza1ZHUmdaYmxFb3hNVEhCNHNXTHNXdlhMdXpldlJ0QXlRcUxjZVBHWWRhc1dVci9JU0VpZXRQKy9mZGY0WEY1WVVsMVY2OWVQZno0NDQ5NDlPZ1J3c0xDQUpUczAranY3NCt4WThjcUJXa1dGaFo0NzczM01IZnVYUFRxMVFzaWtRZ0hEaHpBL1BuellXSmlnazJiTnNIYTJob0FjT3JVS1d6ZHVoV3VycTV3ZFhVVjdwR1ZsUVdaVEZabXUyL256cDJ4ZE9sU2RPN2NHVWVPSE1IVHAwOHhmdng0QUNVclZDMHNMUERKSjUrZ29LQUFFUkVSNk5TcEV4bzNib3lXTFZzcUJhY1ZyZXJYMGRGUjJiZXl0STgrK2dqZTN0NlFTcVVvS0NoUUNXUy8rKzQ3N04yN0YvLysrNi9RZHZ6cnI3K3EzS2VxcmVzdjZ0V3JGM3IzN2wybGF4Y3RXbFRoOC9QbXpjTW5uM3lpZE03WDExZGw0RlBqeG8xVjlta0ZTb1pJUFg3OHVNeWdNeWNuQnkxYXRNQ0dEUnVncDZlSGdRTUhvbFdyVmdCS1FybGJ0MjRKWWJtT2pnNEF3Ti9mSDlyYTJ1alFvVU8xQ0RrQm9IZnYzbFVhUmhRWkdRbExTMHNobk03SXlNRHAwNmZSdG0xYjRmTlY1dm56NXpoejVnd1dMMTRNUjBmSGNzTjRQVDA5dEd2WFR1bWNJbWgxY0hCNHFlOG5JaUtpbW81QkoxRXRJeEtKMExselorRS9uK0hoNGZqNjY2L1ZYRlgxSWhLSjhQMzMzOFBSMFJIKy92N0l6YzJGUkNLQnI2OHZ1bmZ2amxHalJwWFp2a2hFOUs0UWk4VXFxd3JsY2ptdVhyMktBd2NPSURRMEZFVkZSUmcxYWhRR0RScUVOV3ZXSUNnb0NJY09IWUtibXh0R2p4Nk51blhyNHVPUFA4YUJBd2VVN2xOVVZBUUhCd2VzWHIxYTJKZnp3b1VMbURwMUtobzBhSUNGQ3hjcVhhOEliQm8xYXFSU3A2YW1KaDQrZklpZVBYc2lMUzBON2R1M2g3dTdPNHlNakNDUlNJVFBjTzdjT2N5ZE94ZDVlWGxvMDZZTnVuWHJob2NQSDViWmF2K3lGQzMvWjg2Y0FRQ1Y3b0RvNkdnOGVQQUFXbHBhV0xod0llTGk0akIwNkZBaDVIdGRkbloyVlo0Q3ZuYnQyZ3FmTnpVMVZWcjlCNVNFanFWYnRUVTFOWVZXODlMRVlqR1NrNU9WdGh3b2JlN2N1Y2pOelJVR0czWG8wRUZZd1JrZkg0OTc5KzVoeUpBaFNxL1IxTlFVdmg5dTNyeUpZOGVPVlZqLzdkdTNBWlNFNW1XMS81Zm02dW9xN0NmNnBzWEh4K1BKa3lmQ1B1QXltUXh6NXN4QlFVR0IwcEN0RnluMmYxV3M3azFPVG9hNXVUbk16TXo0UTJzaUlxSXFZdEJKVkF0MTdkcVZRV2NWT0RzN1kvMzY5ZkR4OFVGQ1FnSUE0UFRwMDdoMDZSSkdqaHlKM3IxN1YzbUtMeEZSVFplUWtJQzFhOWRDSkJMaC9QbnphTmFzR1FEZ3hJa1RPSGZ1SE02ZVBZdVVsQlRvNnVxaWI5KytHRDE2dERBZ2FObXlaUmcyYkJnV0xseUliZHUyNGVEQmcvRHg4U2x6MzhCdnZ2a0dnd2NQRnY1ODNidDNMK2JQbnc4akl5UDg5dHR2aUl5TXhNR0RCMkZxYWdwdGJXMmNPblVLZGVyVVVab1VmdUhDQlFRRUJDQW1KZ2JHeHNZWU1HQUFCZzhlaklNSEQyTExsaTFJVGs3R2t5ZFAwSzFiTndEQVo1OTlCaGNYRi96OTk5ODRmdnc0Tm03Y2lPWExsNk5CZ3diWXMyZVBVc3R4WmJLenN6Rnk1RWlZbVpuQnlNZ0l1cnE2U0V0TFEyUmtKRVFpa1ZMb2VQWHFWVXlhTkFrMk5qYll0bTBiTm16WWdMMTc5K0xBZ1FPd3NMQ0FnNE1ER2pSb0FBTURBMmhyYTJQVXFGRUlDd3ZEcVZPbklKZkxJWlBKSUpQSklKRklJSlZLTVdYS0ZKV2hTN2R2MzBaSVNFaVZhcy9LeXFxd2RWMGhKaVlHNmVucHlNL1BSM1IwdEZMSTNMaHhZNFNGaFdIdDJyVXdOemNIVUJLQ1IwWkdRaXFWd3NuSnFjeDc2dWpvdkZaWWQrZk9IV0Y2ZVdVdVhMaUFDeGN1VkhpTmxaWFZmeFowaG9lSEF5Z0pjNTg4ZVFJdkx5OUVSVVhoODg4L1Z4cXk5U0xGMEtYVnExZkQwZEVSSjA2Y2dLT2pZNFh2OWRkZmY1VTU0VjRSUm4vNzdiY3FlNHBhVzFzak5EVDBwVDRURVJGUlRjR2drNmdXY25aMkZ0clg3OSsvajhURXhBcW4xYjdMTEN3c3NHclZLaHc4ZUJDLy8vNDdDZ3NMa1plWGg5V3JWK1BFaVJPWU9IRmltWHVpRVJIVk5vYUdoamg2OUNpQWtsV0pVNlpNQVFERXhzYml3SUVEYU51MkxVYU5Hb1crZmZ1V3VlcmR5Y2tKUVVGQkNBd014Sm8xYTFSV0JwYW1DRGtURXhQaDcrOFBLeXNyYk55NEVYWjJka2hKU1VGVVZKUXc2S2RSbzBiNCtlZWZsUWE0Tkd6WUVGcGFXdkR6ODBQZnZuMkZWWlVSRVJGNDhPQUJORFEwMExScFUzejMzWGZDYTNSMGROQ3RXemQwNjlZTmMrZk94ZW5UcC9IZ3dZT1hDamtCd05qWUdObloyYmgxNjVhdzhrNGtFc0hlM2g1ang0NFZodVprWjJmamh4OStnTEd4TWRhdlh3OHJLeXY0K1BoZ3pKZ3hDQTBOeFpVclYzRDM3bDFjdTNZTmVYbDVrTWxrd21jdXkwY2ZmVlRtWlBsVHAwNEpxMGtySXhhTGhRQzdJbkZ4Y1FnTURJUklKRUtMRmkwd2RlcFU0YmxKa3liaDhlUEhXTGR1bmRKZ0owTkRRL1R2M3g5ZmZmVlZsV3A1V2YzNjlWUGEwdUIxVlRaODYzVThmUGdRUUVuUUdSQVFnS2lvS0F3ZVBGaGw3OWtYZmZUUlIralRwdzlPblRxRlk4ZU80YjMzM2hPMllpaFAwNlpOSzczbVJSVU45aUlpSXFycE5PUVYvWXVLaUdxc1pjdVdDU3NLQmcwYWhCOSsrRUhORlZWL3FhbXBDQWdJRUNhbEFpWC9lZjNmLy80SE56ZTNhck0vMkx0TUxwZERLcFZDS3BVS29VQnhjYkc2eTZKcVFpUVNRVU5EQTVxYW10RFcxb2EydG5hMVc1VjkvZnAxWVI5Q1IwZEhMRjI2Vk0wVnFWSk1lbGJJeTh1RFZDcDlxUzA5c3JPemhSYmx5bHk5ZWhXMnRyWXE5eThxS2dLQWN2Y2xMSS9pejRUeUptTlhadUxFaWNqTXpNVE9uVHNydlZZbWs2R3dzQkM2dXJwbHZ0L09uVHZSczJmUEtxMmlmSkhpbitoeXVWejROU245SG1LeEdFNU9UcGcwYVJMR2poMWJwWHNPSERoUUNKWGZsaSsvL0JJTkdqU29zRzErM3J4NU9IYnNHQzVldlBqVzZuclJ4SWtUY2ZIaXhYSnJPSHYyTEg3NjZTZXNYYnUyU2xzRnBLU2t3TXJLQ25sNWViaDI3Um82ZGVyMFJ1cFVURml2YWgxRVJFVHZHZ2FkUkxWVVZGUVVmSDE5QVpTc1dnd01ES3gyLytHdnJpSWlJckJ4NDBZOGYvNWNPR2RwYVlseDQ4WUorNG5SMjVlZm53K0pSS0x1TXFpRzBkUFRnNTZlWHJYNTg2OG1CSjFFUkVSRVJEWFZxLzJvbTRpcVBjWDBkUUJJUzB2RGpSczMxRnhSemVIaTRvTE5temVqVDU4K3dyblUxRlRNbXpjUGZuNSt5TWpJVUdOMTc1N0N3a0k4Zi82Y0lTZTlFckZZakt5c3JES0hweEFSRVJFUlVlM0NvSk9vbHRMVzFrYkhqaDJGWTBVYk8xV05nWUVCSms2Y2lKVXJWNkpodzRiQytjaklTUHo0NDQvNDg4OC8yVEw5Rm9qRll1VGw1Vlc0YngxUlplUnlPZkx5OGhpV0V4RVJFUkhWY2d3NmlXb3hGeGNYNGZIWnMyZUYvYzZvNnBvM2I0NTE2OWJCM2QwZDJ0cmFBSUNDZ2dLc1g3OGVFeVpNRUthMTA1dVhsNWVIZ29JQ2RaZEJ0VWgrZmo3eTgvUFZYUVlSRVJFUkVmMUhHSFFTMVdKdDI3YUZpWWtKZ0pKd0xpb3FTczBWMVV4YVdscjQ5dHR2c1hIalJyUnUzVm80LysrLy8yTGl4SW5ZdUhFanc1TTNUQ0tSc05XWS9oTVNpWVFyTzRtSWlJaUlhaWtHblVTMW1FZ2tVcHJJZWZyMGFUVldVL05aVzF0anlaSWw4UFQwRkFMazR1SmlCQWNINDRjZmZzRGV2WHNaZUw0QlJVVkYvRHJTZnlvL1B4OVNxVlRkWlJBUkVSRVIwUnZHb0pPb2xpc2RkRjY4ZUJHNXVibHFyS1oyNk5HakJ6WnYzb3hldlhvSjU3S3lzckJ0MnphNHU3dGoxNjVkL0RxL0JuN3Q2RzNJeTh0VGR3bEVSRVJFUlBTR01lZ2txdVVhTldvRWUzdDdBSUJNSnNQWnMyZlZYRkh0WUdob2lNbVRKMlBkdW5YbzFLbVRjRDQzTnhlLy8vNDd2di8rZTJ6ZHVoVlpXVmxxckxMbUVZdkZIRHhFYjRWY0xtY0xPeEVSRVJGUkxjT2drK2dkVUhwVko2ZXZ2MW0ydHJidzl2Ykd4bzBiMGJWclYrRjhRVUVCOXUzYmgrKy8veDRiTm14QVJrYUdHcXVzT2NSaXNicExvSGNJaDEwUkVSRVJFZFV1RERxSjNnSGR1M2VIcHFZbUFPRFdyVnQ0OXV5Wm1pdXFmUm8xYW9TZmYvNFptelp0UXJkdTNhQ2hvUUVBS0N3c1JFaElDTnpkM2JGbXpScWtwcWFxdWRMcXE2aW9pS3M1NmEyU3krVW9LaXBTZHhsRVJFUkVSUFNHTU9na2VnY1lHaHJpNDQ4L0ZvNjVxdk8vOC83NzcyUFdyRm5ZdkhremV2VG9BWkdvNUkvWm9xSWlIRDE2RkNOR2pNRHk1Y3Z4NU1rVE5WZGEvWEE0REtrRHYrK0lpSWlJaUdvUEJwMUU3NGhQUC8xVWVNeWc4Ny8zM252dndkUFRFMXUyYkVIUG5qMkZ3TE80dUJpblRwM0Nqei8rQ0g5L2Z5UWxKYW01MHVxREsrdElIZmg5UjBSRVJFUlVlekRvSkhwSGRPalFBU1ltSmdDQXBLUWtwS1NrcUxtaWQ0T1ZsUldtVHAyS2JkdTJvVmV2WHNJV0FuSzVIT2ZPbllPSGh3ZW1UWnVHbzBlUHZ2TlRvSXVMaTlWZEFyMkQrSDFIUkVSRVJGUjdNT2drZWtlSVJDTDA2TkZET0Q1Ky9MZ2FxM24zV0ZwYVl2TGt5ZGkrZlRzKy8veHphR2xwQ2MvRnhzWml6Wm8xR0RKa0NQejkvWEh4NGtYSVpESTFWcXNlM0orVDFJSGZkMFJFUkVSRXRRZURUcUozeUdlZmZTWThQbkhpQlArRHJ3WVdGaGFZTUdFQ3RtM2Jobjc5K2tGYlcxdDRUaXFWNHR5NWMvRHg4WUdibXhzMmJOaUF1M2Z2cXJIYXQ0dmZqNlFPL0w0aklpSWlJcW85R0hRU3ZVTnNiR3hnWjJjSEFNakl5TUNWSzFmVVhORzd5OExDQXVQR2pjUHZ2LytPc1dQSG9ubno1a3JQWjJWbElTUWtCQk1uVG9TSGh3ZjI3dDJMOVBSME5WVkxSRVJFUkVSRVZQMHg2Q1I2eDVRZVNuVHk1RWsxVmtJQVlHUmtoUDc5KzJQbHlwWFl0bTBiM056Y1lHMXRyWFJOVWxJU3RtM2JodSsrK3c1ZVhsNElDd3VEV0N4V1U4WDBPbWJPbklteFk4ZVcrZHlpUll2ZzdlME5pVVNDL1B4OCtQdjc0OGFORzIrNVFpQS9QNy9TYTI3Y3VBRlBUMC9rNU9TOGhZcUlpSWlJaUlpcVJxdnlTNGlvTnZuMDAwK3hlZk5teUdReVJFWkdJamMzRjRhR2h1b3VpMUF5dUdqWXNHRVlObXdZNHVMaWNPclVLWnc5ZTFZSWsrUnlPV0ppWWhBVEU0TzFhOWVpYytmTytQVFRUK0hrNUNSTWRhZnFMU2NuQjdtNXVTcm5ueng1Z2ovLy9CTnQyclNCcnE0dW5qMTdoaE1uVGlBMk5oYmJ0MjlYMnRPMUtuSnpjM0gvL3YwcVhhdXJxNHVtVFpzQ0FDSWlJdUR2N3c5ZlgxOTA3Tml4M05jOGZmb1VaOCtlaGIrL1B4WXRXbFRsdWdvS0NuRHYzajNjdVhNSEtTa3BHRGR1SENJaUlwQ2NuRnpwYXp0MzdveEdqUnBWK2IySWlJaUlpT2pkdzZDVDZCMWphR2lJRGgwNjRPKy8vNFpNSmtORVJBVDY5ZXVuN3JMb0JTMWF0RUNMRmkwd2V2Um9SRWRINDlTcFU3aDQ4U0trVWlrQVFDS1JJRHc4SE9IaDRUQTBORVNyVnEzUXVuVnJ0RzdkR3JhMnRndytYL0RQUC8vZzBLRkRpSStQUjJwcUtveU1qR0JyYTRzaFE0YWdjK2ZPS3RmLyt1dXYvOGZlbllmWGRPN3ZIMy92ekpPUXhCeVVwbFJEbEZKdGxhS29lWjZIb2c2bHRFck5KVTV4U3RFZldvNGVMYXJtb2twUk1jV3NsR2dJYmFoNVNtUVNRUWFaZm4va3l2cmEzUWxCWWh2dTEzWDFPbnM5NjFscmZmWk9tcFBlZVFaKy92bG5ac3lZUWNXS0ZmTzh2Z1VMRnBDV2xrYlBuajBCS0ZTb0VEMTc5dVNiYjc3aHh4OS9wR3ZYcm1iOTQrUGpXYlpzV1piM3NyZTN4OC9QajM3OSt1WG8yYVZLbFdMbHlwVUFQUC84OCtUTGw0L0Jnd2N6ZE9oUTJyVnJsK1UxOWV2WFovZnUzUncvZnB5b3FDZ0tGaXlZWmIrWW1CaW1UWnRHZUhnNFY2OWVKU0lpd2pqbjZlbEorL2J0V2IxNk5RY09ITURKeVNuTGU2U25wNU9VbEVTaFFvVVVkSXFJaUlpSXlGMHA2QlI1QnRXdlg1L2ZmdnNOeUppK3JxRHo4V1ZuWjhmcnI3L082NisvVG54OFBMdDI3U0l3TU5Cc1N2UE5temZadjM4LysvZnZCOERWMVpXS0ZTdmk1K2RIcFVxVjhQSHhlZWFEejVFalI1S1ltRWlKRWlYdzlmWGw4dVhMSER4NGtJTUhEL0t2Zi8yTDk5OS8zNngvNzk2OTJiOS9QNk5IajJiaHdvWGt6NTgvejJvN2UvWXN2L3p5QytYTGwrZlZWMTgxMmp0Mzdzd2ZmL3hCMWFwVkxhNUpURXhrNGNLRkFLU2xwWEg3OW0wY0hSMHhtVXc0T3pzYm95d0hEeDVNdFdyVkFOaXpady9mZlBNTmt5ZFBwa1NKRWdETW1ER0RxMWV2R3ZjdFZhb1VjK2ZPNWFPUFBtTHExS21ZVENhMmJ0M0tuMy8rYVZGRFdsb2FBRzNidHMzeWZjMmVQUnRmWDEraW82UHg5UFNrUklrU2JOeTRrWDc5K3RHcVZTczhQRHlNdm1YS2xHSDU4dVZaM3VlUFAvN0ljV2dySWlJaUlpTFBOZ1dkSXMrZzZ0V3JZMjl2VDNKeU1pZFBudVRpeFl1VUxGblMybVhKUGJpNHVOQ29VU01hTldwRVpHUWtnWUdCYk51MmpZc1hMNXIxdTNYckZnY09IT0RBZ1FQR2RSVXFWRENDejdKbHl6NXp3V2Zmdm4xNTU1MTNjSGQzQnpKR0NmNzQ0NC9HMnFnZE9uU2dRSUVDUm45SFIwZjgvZjE1OTkxM21UVnJGcU5IajM3Z1o0ZUhoN05od3diamRWSlNFdlBtelFPZ1RaczJ6Snc1ay9UMGRNTEN3dWpVcVpQRjlaOTk5cG5aY2YzNjllbmR1emM3ZCs0RVlPdldyWXdlUFpxNWMrY2FVOUQvK09NUElHTTVoQmRlZUFHQWt5ZFBBbENpUkFtanpjM056U3pvQlBEdzhPQy8vLzB2TTJmTzVKMTMzZ0hnNVpkZk5zNGZPM2FNaUlnSWF0ZXVqYTJ0YmJidnUyREJncGhNSnI3NTVoc2dJOURkdUhFalpjcVVNUXM1UlVSRVJFUkVjb3VDVHBGbmtKMmRIWFhyMW1YejVzMEFCQVFFMEtkUEh5dFhKZmVqVUtGQ2RPellrWTRkT3hJV0ZzYXhZOGNJQ1FuaDJMRmpGdXNkeHNmSEc2TVhBWnljbktoUW9RS1ZLbFhDejgrUGN1WEszVFd3ZWhyOGN3cTJ5V1NpVTZkT3pKczNqN2k0T0NJaUlzeUNUb0J5NWNwUnExWXRObXpZd0h2dnZVZng0c1VmNk5rUkVSSEc2TXVrcENUUzA5UE5SbVB1M2JzWGQzZDMzbnJyTGJQcmR1ellnYU9qbzhWYW1mZFRSMlJrcExGV1ozUjBOSkN4SG1qbTEvdldyVnRaWHBjL2YzN0dqQmtEbUkvWXZIanhJai85OUJOcGFXazBhTkRBQ0ZZQkxsMjZaSXdVRlJFUkVSRVJzUVlGblNMUHFNYU5HeHRCNTVZdFcralZxOWRUSDNZOXJZb1ZLMGF4WXNWbzBLQUJBTEd4c1J3NWNvU1FrQkJDUWtLNGNPR0NXZi9FeEVTQ2dvSUlDZ29DTW9Mdm9rV0xVcng0Y1lvWEw0NjN0emZGaWhYRDI5dWJ3b1VMUDdXalA1T1RrMGxLU3NMVzFoWnZiKzhzKzd6NzdydnMzcjJiSDMvOGtjR0RCei9RY3lwVnFtU012dXpmdno4M2I5NWs0Y0tGWEx0MmpTNWR1Z0JRcEVnUkkxak1kT3pZTVR3OVBTM2E3OGVYWDM1cDBUWnMyREN6NDh4MUx4TVRFNWt3WVFLZE8zZk9jbDNTNk9ob2hnd1p3dTNidC9uNjY2L05RczVkdTNZeGZQaHdSbzRjU2F0V3JZejJzTEF3amg4L0RrQlVWQlNRc1dON1Nrb0tBSys5OWhxUXNiblJQK3ZLRkJjWGwrUDNLeUlpSWlJaXp6WUZuU0xQcVBMbHkrUHQ3YzNseTVlNWNlTUd1M2J0b203ZHV0WXVTM0pCZ1FJRnFGMjdOclZyMXdZeTF2QThldlNvTWVyenpKa3p4dnFLQUNrcEtWeTZkSWxMbHk1WjNPdHBEVUZqWTJQNTZxdXZTRXBLb21mUG5yaTZ1bWJacjFLbFN1VFBuNSs5ZS9jK2NOQ1psZlQwZENaTW1FQk1UQXlPam82NWR0OS9Hamh3SUZXcVZBRmczNzU5ZlBmZGQvem5QLzh4Z3QxWnMyWVJHUmtKd0xsejV6aHc0QURidDI5bjRNQ0JadFBvSXlNakdUQmdBREV4TWN5WU1jTnNLanRrTElkUnBrd1pwazZkU3VuU3BhbGN1VEtRTVlWKzNMaHhabjBYTDE1c3ZGNnlaRW51djJrUkVSRVJFWGxtS2VnVWVZWTFiOTZjLy8zdmZ3QnMyTEJCUWVkVHlzM05qUm8xYWxDalJnMEFFaElTT0g3OHVESFYvZVRKazhZSXUzKzZXd2hxTXBsd2NYSEJ6YzBOVjFkWDNOemNMSTVkWFYwdFhtY2V1N201WVRLWjh2UzkzMm5reUpIRXhjVVJHeHZMK2ZQbktWR2lCQ05IanFSMTY5YlpYbU15bWFoV3JScmJ0bTNqeXBVckR6eDkvWi9TMDlOeGMzT2pWYXRXL1AzMzMxeTdkbzE5Ky9hWjlVbElTQ0F1THM2aXZYejU4bmg2ZW5MOStuWFMwdEpJU0VnQTRNYU5HMXk3ZHMxc1pMYTN0emUrdnI1QVJwQUpHUnYvWks3UjZlN3ViZ1NkNWN1WFovNzgrWHp5eVNkTW56NmR2Ly8rRzM5L2YzYnUzTW1rU1pPNGR1MGFuVHAxNHN5Wk00U0docEtRa0VCeWNqS0ppWW5jdm4wYkR3OFB6cHc1dytqUm8xbTBhQkdlbnA0MGJ0ellXT2R6L1BqeGJOcTBpVW1USmhuVDlPM3M3SGp6elRlcFZLa1N2WHYzenZLenVuanhJa3VXTE1temRZUWpJeVBadFd0WG50dzdLMWV1WERGZVozN3RSRVJFUkVRa2R5am9GSG1HMWE5Zm4zbno1cEdjbk16eDQ4YzVmLzQ4enozM25MWExranptN094TXRXclZqTjI0QVM1ZnZreDRlTGpaLzRhRmhWbHNkSFNuOVBSMGJ0MjZsZTA2anpuaDZPaG9oS0JmZlBIRkE5OG5KdzRlUE1qTm16ZU5ZM3Q3ZTZLaW9raE1UTVRKeVNuYjY4cVZLOGUyYmRzNGMrWk1yZ1dkTmpZMkRCa3lCSlBKeEtCQmc3aHk1VXFXSTBiRHc4TXQyaWRQbmt5ZE9uWG8ycldyRVZKQ3hyUjRnQmRmZlBHQlI1OW03cm8rZlBod1kvcjYwYU5IdVhidEdvREZ6dWpPenM0NE96dmo0dUtDczdNejVjdVhKelEwbERGanhqQnIxaXhzYkd5d3M3TWpKU1hGQ0d3ejJ5QmpnNlRNejNUMzd0M1oxdlhtbTI4U0VSRkI4ZUxGeVpjdjN3Tzl0K3dFQlFVWmE2WSthdjljVDFkRVJFUkVSQjZPZ2s2Ulo1aXJxeXUxYXRVaU1EQVFnUFhyMXpOZ3dBQXJWeVhXNE8zdGpiZTNOMVdyVmpWclQwOVBKem82bXJDd01LNWN1Y0tWSzFlTTEyRmhZY1RIeHovVWM1T1Nra2hLU2pJMnlzbEwyN1p0SXkwdGpldlhyL1BYWDMreGVQRmk1czZkeTk2OWUvbnV1Kyt3dDdmUDhyck1IY0l6dzc0SGxaaVlTRkpTRWxldlhxVmZ2MzRjUFhyVUdGRmRwa3dadnZycUs3UCtIMzc0SVI0ZUhreVlNTUdzUFgvKy9BQU1HVEtFaElRRS92cnJMMWFzV0VIZnZuMHBXclNvY1I3QTM5L2ZXRjRnTlRVVmdGNjllaGtqYVpPU2tpeEdTaFlvVUlELy9lOS94blU5ZXZTZ1NwVXF4TVhGVWFwVUtRb1hMb3lqb3lQUjBkRVVMRmdRZDNkM29xT2p1WERoQWkrOTlCSno1ODdGMXRhV3hNUkVYRnhjQU5pelp3ODNidHdBNEpkZmZpRWtKSVNQUHZxSXhZc1hzMm5UcGh4L2hvc1dMY3Ixb0ZORVJFUkVSSjRlQ2pwRm5uR05HalV5Z3M0dFc3YlF1M2Z2UEYwelVKNHNKcE9KZ2dVTFVyQmdRZno4L0N6T0p5VWxjZXZXTFc3ZXZHbnh2OW0xM1hsODUxcWhqNEtOalEwZUhoN1VxRkdEMTE1N2pROC8vSkREaHcremV2VnFPbmJzbU9VMW1idXh4OGJHUHRBelEwSkNtREZqQnFHaG9jWVNBYmR2MzZaNzkrNFVLMVlNeUpqQ1hhUklFYlByYkcxdHMyelBsTG5VaElPREF5dFdyS0JtelpyR0JrRi8vUEVIQUEwYU5PRDU1NThISURRMGxDMWJ0dENtVFJzS0Zpd0l3SysvL2tweWNyTEZ2YTlkdTRhWGx4ZVFNYjNkdzhPRElVT0c4TmxubjFHeFlrVXVYTGhBNTg2ZEdUVnFGSzFhdFdMMzd0MU1talNKbFN0WDh1R0hIMXJjNytlZmY2WmN1WEtjUEhtU21KZ1k5dTdkaTZlbkp5TkdqTEFZZmJwaXhRcm16NS9QLy83M1AwcVhMbTEyenQzZFBidVArWUc1dTd0bnUwWnJYa2hKU1NFcEtRbmdyaU9KUlVSRVJFVGsvaW5vRkhuRytmbjVHWnNTSlNVbEVSZ1lTT1BHamExZGxqd2hIQjBkY1hSMHhOUFQ4NEd1VDBoSU1FTFBSODNXMXBZbVRacHcrUEJoZ29PRHN3MDZFeE1UZ1FjUHBXN2Z2azEwZERUTm16Y25LQ2dJWjJkbjVzK2YvOEIxNTBTNWN1WDQvdnZ2S1ZHaWhCRU8vdnJycjJ6WnNvVm16Wm9aYTNUV3FWUEhDTjN1MUwxN2Q4cVdMY3VNR1RPTTl3QmtPK3IxYmtKRFE5bS9meitEQmczaTVNbVQ5T2pSZzQwYk4vTDExMS96MGtzdjhjb3JyNWoxei94RFM3NTgrWXpSdEhtcFJvMGFORzNhTk0rZmsrbm8wYU9NR0RFQ0lOZVdRaEFSRVJFUmtRd0tPa1dFUm8wYU1XL2VQQURXckZtam9GTWVtY3cxSGdzV0xQalFVOE1mUk9iMDdLekN2a3laZFQxbzZQYktLNit3WnMwYUlHTWR6YXhDM1ZPblR0R2dRUU96dGhzM2JuRGh3Z1dMOXM4Kys0dzMzM3p6cnM5MGRYVTFOaUc2bXhJbFNsaTBYYnAwaWFpb0tDcFZxbVMwWGI5K0hYaXdFWlhmZlBNTjN0N2V2UGJhYTBER0tPR3hZOGV5Y3VWS2ZIMTl6VGJuQVl3cDdsRlJVY2JVZDhqNFhua1V3YWVJaUlpSWlEeTVGSFNLQ0EwYk5tVGh3b1VrSnlkejRjSUZRa05ES1YrK3ZMWExFc2x6Qnc4ZUJLQnMyYkxaOW9tSWlBQXdwbnZmcjV6c0xPL3A2VW1IRGgzTTJwWXZYNDZycXl2Tm16YzNhOC9KN3VQLy92ZS8yYkZqaDFsYlZtdDBacG8yYlpxeFB1dVJJMGNBekRhckNnOFBOK3JNaWZUMGRFd21FOXUyYldQLy92Mk1HREhDN0psdWJtNjg5OTU3bkQxN2xrNmRPbVY1ajQ4Ly90anN1RzdkdW5tK1laV0lpSWlJaUR6WkZIU0tDUG55NWFOT25UcHMyYklGeUpqaXFxQlRuaGFMRnkvRzNkMmRSbzBhNGVEZ0FFQnljakxMbHk5bjQ4YU5PRGc0MEtKRmkyeXZQM3o0TUk2T2pyejAwa3Q1VnFPbnB5YzllL1kwYXdzSUNNaXlQVHZ4OGZIczJMR0RreWRQOHRaYmIxR3FWQ216ODZkT25TSXdNSkFXTFZwWWpJek1YQ3NVc2c0NlEwSkNzTFcxdGJobmRsYXVYTWx2di8zR0cyKzhRZW5TcFduUm9nVVhMMTYwNkZlc1dERmpRNlpNbXpkdlp2WHExWXdkTzlac2FuZm1XcWtpSWlJaUlpTFpVZEFwSWdDMGJOblNDRHAzN05oQnYzNzl6S2FOaWp5cFltTmptVGx6SnRPbVRUUFdwangvL2p4eGNYRTRPam95YnR3NHZMMjlzN3cyYzRmMjZ0V3JQM2FiZEtXbHBYSGl4QWtPSERnQVFOKytmWUdNTlM1MzdkcGwwZi9YWDM4bE1EQ1FWcTFhR1o5RFZnNGNPRURCZ2dWNTdybm5nSXlwKzN2MjdLRnk1Y3BHVUh3dmNYRng3TnUzajdGangrTHI2NHVkWGRhL2JqZzVPVkdsU2hXenRzeWc5Y1VYWDd4cm5TSWlJaUlpSXYra29GTkVBUER4OGFGOCtmS0Vob2FTbkp6TXBrMmJhTjI2dGJYTEVubG9iZHEwSVRrNW1kOS8vNTJ6WjgrU2xKUkVvVUtGZVB2dHQrblNwWXNSNkdVbElDQUFJTmZXcmMyYzB2MVBLU2twUkVWRm1iV2xwcWFTbXBwcTBXNWpZOFBseTVjWlBIaXdzWjZsZzRNRFZhdFdwV2JObXRTc1dmT0I2enQ1OGlUaDRlRTBiTmpRcUdIaXhJa2tKaWJTcmwyN2JLK3p0YlUxK2tQR1ZIY1BEdy9qSHhFUkVSRVJrVWRCUWFlSUdGcTJiRWxvYUNnQTY5YXRVOUFwVDRYaXhZc3plUERnKzc3dTl1M2JMRjY4R0c5dmJ5UDRleERYcjE5bjd0eTVwS1NrRUJJU1lySExhOWhjMFFBQUlBQkpSRUZVT01EWnMyZXozUG43d29VTEZ1M3U3dTZzVzdlT0FnVUtVTGR1WFdyV3JFbjE2dFZ4ZG5ZR1lPM2F0VVlBZXFmTWY3ZlhyMStmNVhxanpabzFZL2Z1M1VER0JrcGhZV0ZNbURDQm9LQWc2dGV2ejl0dnY1M3RleXhhdENnQTMzNzdMYjYrdnV6WXNlT2VVLzIzYnQzS3BFbVRMTm96ZDNqdjA2ZVBzVmxVcGlKRmlyQjA2ZEs3M2xkRVJFUkVSSjVkQ2pwRnhGQ3JWaTNtekpsRGJHd3NZV0ZoQkFVRkdSdVVpRHhyVnExYVJVUkVCQk1tVERCR0xENElWMWRYZnZycEoxSlRVOG1YTDErV20rOTRlM3N6Y3VUSUhOM1AxdFlXSnljblZxMWFsZVg1eFlzWFo3a2VKbVJzakxSOCtmSXN6NzN4eGh0Y3Zud1p5QWc2di8zMlc0S0NnbWpac2lYRGhnMjdhMDFWcTFhbFhyMTY3TnExaThEQVFJb1dMVXJ2M3IzdmVvMlBqODg5Ky95VHE2dnJmZlVYRVJFUkVaRm5pNEpPRVRIWTJ0clN0R2xUbGl4WkFzRFBQLytzb0ZPZVNTZE9uR0QyN05rMGE5YU1kOTU1NTZIdVpXZG54K2JObTdHeHNjSFoyVG5McWVzdUxpNVVyMTc5b1o2VGFlWEtsUTk4N2RpeFkrbmJ0eTlGaWhSaDZOQ2hORzdjT011NlNwVXFaYXdOQ2huVDZTZE9uSGhmenlwVHBneGx5cFI1NEZwRlJFUkVSRVQrU1VHbmlKaHAyclFweTVZdEl5MHRqYUNnSUM1Y3VKRGpuWlpGbmhhaG9hRjA2OVl0eHp1ZTM0dWJtMXUyNStiUG41OHJ6OGd0UllvVUFUSkdUK1pXK0FvWndlYWQ0ZWpqSXF2Z1dVUkVSRVJFbmt3MjkrNGlJczhTRHc4UGF0V3FaUnovL1BQUFZxeEduaVgvWEkvUm1scTJiRW0vZnYxd2NuS3lkaW1TeHhSMGlvaUlpSWc4UFI2Zi82b1VrY2RHOCtiTmpkZmJ0bTNMY21NVGtkeW13RW1zNFhFSzJFVkVSRVJFNU9Ib3Qzc1JzVkNoUWdWanVucHljakxyMTYrM2NrWHlMTEN6MDJvcTh1Zzl6RVpUSWlJaUlpTHllRkhRS1NKWmF0Kyt2Zkg2bDE5K0lUVTExWXJWeUxQQTN0N2UyaVhJTTBqZmR5SWlJaUlpVHc4Rm5TS1NwYnAxNitMbDVRVkFiR3dzMjdkdnQzSkY4clN6dDdmWDlIVjU1QlIwaW9pSWlJZzhQUlIwaWtpV2JHMXRhZFdxbFhHc1RZbmtVWEIwZExSMkNmSU0wV1pUSWlJaUlpSlBGd1dkSXBLdEprMmE0T3pzRE1DWk0yYzRldlNvbFN1U3A1MlRrNU5HZGNvallUS1pqSjl2SWlJaUlpTHlkRkRRS1NMWmNuRnhvVkdqUnNheFJuVktYak9aVExpNnVscTdESGtHdUxtNVdic0VFUkVSRVJISlpRbzZSZVN1MnJScGc0MU54bytLL2Z2M0V4WVdadVdLNUdsbmIyK3ZrWGFTcDF4Y1hMQ3pzN04yR1NJaUlpSWlrc3NVZElySVhSVXNXSkRhdFdzYng2dFdyYkppTmZLc2NISnkwbnFka2ljY0hSMzF2U1VpSWlJaThwUlMwQ2tpOTlTK2ZYdmo5ZWJObTRtT2pyWmlOZktzY0hGeDBjaE95VlV1TGk2NHVMaFl1d3dSRVJFUkVja2pDanBGNUo3S2xDbEQ1Y3FWQVVoSlNlR25uMzZ5Y2tYeXJIQnljc0xOelUwYkZNbERzYkd4d2MzTlRTTTVSVVJFUkVTZWNnbzZSU1JIMnJWclo3emVzR0VETjIvZXRHSTE4aXl4dDdlblFJRUN1THE2WW10cmErMXk1QWxpYTJ1THE2c3IrZlBueDk3ZTN0cmxpSWlJaUloSUhsUFFLU0k1VXJWcVZVcVVLQUhBN2R1M3RRTzdQSElPRGc2NHU3c2JvYWVqb3lOMmRuWWE3U2tBbUV3bTdPenNjSFIweE5YVmxRSUZDdUR1N282RGc0TzFTeE1SRVJFUmtVZEVXNDZLU0k1MTd0eVpxVk9uQXZETEw3L1F0bTFiclhjbmo1ekpaTUxCd1VFQmxvaUlpSWlJaUpqUmlFNFJ5YkU2ZGVwUXZIaHhBRzdldk1tR0RSdXNYSkdJaUR3SmJ0KytuU2YzL2VpamoralJvMGVXNThhT0hjdVFJVU5JU2tvaVBqNGVmMzkvZ29PRDg2U091NG1Qajc5bm4rRGdZUHIzNzgrTkd6Y2VRVVZQdnRUVTFIdjJTVTVPWnNHQ0JmeisrKzk1V3N2dDI3ZUpqSXpNcys5eEVSRVJ1VDhhMFNraU9XWmpZMFBIamgyWlBuMDZBRC85OUJPdFdyWFMybmNpSXBLdG8wZVAwcjkvZjhhT0hjczc3N3dEUUZKU0VuRnhjZmQ5THhzYkc3eTh2SXpqdUxpNExNUEJTNWN1c1dyVktxcFhyNDZqb3lNUkVSR3NYNytlbzBlUDh0TlBQMkZuZDMrL0F0KzhlWk5UcDA3bHFLK1RreFBseTVjSFlNdVdMZmo3K3pOMTZsUnExYXFWN1RWaFlXRnMyN2FOTVdQRzhOVlhYK1c0cm9TRUJFNmNPTUZmZi8zRmxTdFhHREprQ0Z1MmJPSHk1Y3YzdkxaT25UcVVMbDA2eDg5NlVBc1dMQ0FxS3VxK3IzTjNkK2Y5OTk4M2EwdElTR0RvMEtHNHVia3hlZkpraTJ1Ky9QSkxYbjMxVldyWHJzM3QyN2VaTkdrUzNidDNwM3IxNnRrKzUrKy8veVlzTEN4SE5iMysrdXNXc3duKytPTVB1bmZ2enNLRkMzbnR0ZGR5ZEI5NXRCSVRFK25jdVRQWHIxOW42ZEtsRkMxYTFPeDhWRlFVTTJiTVlQZnUzVVJIUjlPelowK0dEaDFxcFdwRlJPUmhLZWdVa2Z0U3IxNDlsaXhaUWtSRUJOZXZYMmZUcGswMGE5Yk0ybVdKaUVndUdENThPQnMzYm56bysxU3JWbzN2di84ZWdQejU4K1BxNnNwSEgzM0V3SUVER1RCZ0FMdDI3ZUxERHorODcvc1dLRkNBQXdjTzNMUGZuRGx6U0UxTnBXL2Z2Z0FVTGx5WWZ2MzZNVzNhTkJZdVhFaXZYcjNNK3NmSHg3Tmd3WUlzNzJWdmIwK1ZLbFhvMnJWcmptb3NVNllNQVFFQkFKUXRXOVlJN1B6OS9lblNwVXVXMXpSdTNKakF3RUNPSGoxS1pHUWtoUW9WeXJKZmRIUTBuMy8rT1ZldVhDRXNMSXlyVjYrU25wNE9RTUdDQmVuV3JSdkxseTluNzk2OU9EazVaWG1QOVBSMEVoTVRLVktraUJGMFhyeDQ4YjRDMXV6MDdkdVhzbVhMbXJXdFhMbVMwNmRQWjF0UFZwS1NraWhhdEtoRjBPbnM3SXlOalExcjFxeWhjdVhLZE83YzJUaDM0c1FKdnZ2dU94d2NIS2hkdTNhT243Vmd3UUpXclZxVm83NTc5dXhoejU0OWpCczNqbTNidHBtRjdwSzMrdmJ0eTQ0ZE84emFYRjFkS1ZTb0VKVXJWNlp4NDhiVXJsMDd5M1c3dzhQRCtmUFBQd0VJRFEwMUN6cmo0K1BwMUtrVEZ5OWVwSERod3ZqNStlVm94TENJaUR5K0ZIU0t5SDJ4dGJXbFk4ZU96Snc1RTRCbHk1YlJ1SEZqN1lZdEl2SVVxRml4b3RrVTNMaTRPUGJ1M2N1TEw3N0k4ODgvYjlFL0lTR0JIVHQyVUxwMGFWNTY2U1dqL1lVWFhqQmVQL2ZjY3l4ZnZwemV2WHZ6OWRkZll6S1pqREJzeElnUmxDeFowdXllczJiTjR2VHAwMHlaTXNWaXhrQk8xdVk5ZmZvMHExYXRvbUxGaXJ6eHhodEdlOCtlUFRsNDhHQ1dvKzRTRWhMNDl0dHZBVWhMU3lNcEtRa25KeWRNSmhNdUxpNVVxVklGZ05HalIvUDY2NjhEc0gzN2RxWk5tOGFzV2JONDdybm5BSmcwYVpMWjZNRFNwVXV6ZlBseTNudnZQY2FORzRmSlpHTGp4bzBjUFhyVW9vYTB0RFFBR2pSb2tPWDdXcmh3SVg1K2ZrUkZSZUhsNVVXcFVxVll1M1l0Z3djUHBrT0hEbmg2ZWhwOWZYeDhzbDFlNXRDaFF4YWhiV3hzTE92V3JjdXkvLzFvMDZhTlJkQUo4T3FycjdKbzBhSWMzNmR2Mzc2Y1BIa3l5M01USmt6Z2p6LytZT0xFaWJ6ODhzdjQrdm9DRUJnWUNHVC8rV1huMDA4L05VYkNqaDA3bGlWTGxoamY2K1BHamVQWXNXT3NYTGtTQUE4UEQ1S1RrMGxJU0RDK1h2Sm81YytmM3dqTmI5Njh5Ymx6NXpoMzdoeHIxcXloUW9VS1RKMDZGUjhmSDdOclNwY3V6WVFKRTdoeDQ0YkZ5T3F0VzdkeThlSkZLbGFzeUxKbHk3VCt0NGpJVTBCQnA0amN0d1lOR3JCNDhXS3VYYnRHVEV3TTI3ZHZwMzc5K3RZdVMwVGtzZWZxNm1xOHZuWHJsaFVyeVZyMzd0M3AzcjI3Y1J3U0VzTGV2WHRwMnJTcE1UcnlUcGN1WFdMSGpoMjg5ZFpiakI0OU90djdlbmg0c0dEQkFpWk5ta1NuVHAwSUNnb0NNZ0l3UHo4L285LzE2OWM1YytZTWJkcTBvVW1USmxuZUt5d3NqSjkvL2htQUsxZXVrSmlZeU96WnN3SG8xS2tUVTZaTUlTMHRqY3VYTDlPMGFWT0w2NGNQSDI1MjNLUkpFd1lNR0dDczM3bHg0MFlHRFJyRTh1WExqZkQyMEtGREFCUXJWb3h5NWNvQjhOZGZmd0VaUVc1bVc3NTgrU3ltUVh0NmV2TEREejh3ZGVwVVl3YkVLNis4WXB3L2N1UUk0ZUhoMUs5Zi82NS9OQ3hjdURBbWs0bUZDeGNDR1lIdTJyVnI4Zkh4TVFzNUg0U2ZueDhuVHB6STl2eUtGU3Z3OS9mSDM5K2ZidDI2M2ZmOTQrUGpzdzB1czNLM2Z6Y0tGQ2pBK1BIaitlQ0REeGc1Y2lScjE2N0ZaREt4YmRzMkFMTlJuZ0JMbHk0MWdzcE1CUXNXWk92V3JVREd2NU9aLzBCR2tKYjVlZHJiMjJOalkvUFFuNi9rbnRHalI5T3laVXZqT0NZbWhqMTc5akJ2M2p5T0h6OU91M2J0V0xCZ0FTKy8vTExaZFIwNmRNanlmcG5MUEx6NTVwc0tPVVZFbmhJS09rWGt2dG5iMjlPcFV5ZSsrZVliSU9NL0l1cldyYXRSblNJaTkzRG5TS016Wjg1WXNaSkhMMSsrZkV5Y09OR2lQVEV4MGRndzV0Q2hROXkrZlp2eTVjdXphOWN1czM0dnZQQUN4WXNYSnp3ODNCaDltWlNVUkhwNnV0bG96QjA3ZGxDZ1FBSHExYXRuZHYyV0xWdHdkSFRrcmJmZU1tc3ZVYUpFanQ5RFJFUUVwMCtmQmlBeU1oTElDSHN6Ly8vdjVzMmJXVjVYb0VBQlB2LzhjOEE4aUR0Ly9qekxsaTBqTlRXVnBrMmJHbXQ3QWx5NGNJRlNwVXJsdUxiSDJiRmp4MmpldlBsOVhaTzUrV0ZXM243N2JRWU5Ha1REaGcweG1Vd2NPblNJa0pBUUdqWnNTSVVLRllDTXpZaG16cHhKcFVxVnFGT25qdG4xZC83QjRaK3ltdm9zank5UFQwOWF0R2hCa3laTm1EQmhBc3VYTDZkdjM3NEVCQVJRb0VDQmUxNmZ1ZlNEMXBzWEVYbDZLT2dVa1FmU3VIRmpsaXhaUWx4Y0hHRmhZV3pkdXBXR0RSdGF1eXdSa2NlZW41OGZJU0VoUUViNGRyOVRiWjhrU1VsSmpCa3pobTdkdWxtTXNNb1VGUlZGbno1OXpOckdqUnRuMFM5ek5HR1ZLbFdNMFpjOWV2VGd4bzBickY2OW1waVlHQ05NSzFxMHFCRXNaZ29PRHFaZ3dZSVc3ZmRqL1BqeEZtMGZmUENCMlhHWk1tV0FqQUIzMUtoUjlPelpNOHYzSGhVVlJiOSsvVWhLU21MKy9QbG1JV2RnWUNBREJneGczTGh4WmlQUnJseTV3cEVqUjREL0MxcURnNE5KU1VrQm9HYk5ta0RHcU5mKy9mdG4rUjZ1WDcrZTQvZWJXM3g5ZmJQODdMTHp6eVVBc25MbjUvNi8vLzBQT3pzN3hvNGRTOEdDQllHTVVhRXpaODZrWXNXS1dZNUdob3hnL2JmZmZnTXdScHd1V2JMRUdNRjU0c1FKcmwrL2JpelhVNnhZc1J5L0IzbTA3T3pzK095enovajc3NzhKQ2dyaW0yKytZZFNvVWNaNVB6OC9idCsremVIRGgzRjFkV1h4NHNWTW1EREJPRDlyMWl4bXpab0Z3T3pacytuZnZ6OE9EZzdzMjdlUGZQbnlXVHl2VDU4KzdOcTFpNisvL2xxLy80cUlQR1lVZElySUE3RzN0NmRqeDQ1ODk5MTNRTVovR054cjJwMklpRUNsU3BXTW9IUE9uRGxVcWxTSklrV0tXTG1xdkhIMjdGbDI3dHpKcjcvK3lyQmh3K2paczJlMmZjZVBINTlsNkp1UWtNRGJiNzk5MStla3A2Y3phdFFvb3FLaTdtdlRtL3MxWXNRSVhuMzFWUUFqNUpnK2ZicXh6dWlYWDM3SjFhdFhnWXlwNVh2MjdHSHo1czJNR0RIQ2JFbUFpSWdJZXZUb1FWUlVGSFBuempXYnlnNVFvMFlOZkh4OEdEOStQRDQrUGxTdFdoV0Fnd2NQV2t5OW56dDNydkU2TjliWnpBdHVibTVtU3hUY1MxWkxBTnk4ZVpPelo4OGF4NjZ1cmp6Ly9QUEV4Y1h4OTk5LzA3SmxTeVBrektuVHAwOGJhNW5HeHNZQ3NHL2ZQbU5VWjJSa0pJbUppVWFmQ2hVcWFHZjF4NWpKWktKUG56NEVCUVh4NjYrL21nV2QvMVM4ZUhGcTFxekpwVXVYT0hmdUhLVktsVEpHVUZlb1VJR1hYMzZaSTBlT3NIWHJWbHEzYm0xMmJVeE1ESHYzN3NYVDAvT2VQNXRFUk9UUlU5QXBJZytzYWRPbS9QampqOFRGeFJFWkdjbkdqUnUxQTd1SXlEMTA2OWFOZmZ2MmNmYnNXVzdkdXNXQUFRUG8xcTBiYjd6eHhsTVhlSll2WDU2VksxZlN2MzkvSmsyYVJIQndNRk9tVE1teXI0dUxDKzd1N2hidGRuYjMvblUxUFQyZGZQbnkwYkZqUjBKRFE0bUppYkdZK2g0ZkgwOXNiS3hGZTRVS0ZmRHk4aUkyTnBhMHREVGk0K09CakkyWVltSml6SjVmc21SSkk3RExYSHJnaFJkZU1OYm96SjgvdnhGMFZxaFFnWlVyVjlLM2IxOCsvL3h6UWtORG1UaHhJdHUyYmNQZjM1L282R2g2OU9qQjMzLy96YkZqeDBoSVNPRDI3ZHNrSmlhU2xKU0VwNmNuZi8vOU40TUdEV0xObWpWNGVYblJva1VMWTkzUmtTTkhzbTdkT3I3KyttdGptcjZkblIxMTZ0VGhsVmRlWWNDQUFWbCtWdWZQbjJmKy9QbkdCa3FQd3NHREI2bGN1WEtPKzJmdXVuNm5vMGVQOHQ1Nzd4bkgxYXRYWjlHaVJUZzVPYkZ1M1RyaTQrTkpURXcwem1kdXFwV2FtbXJXbnNsa010R3hZMGM2ZHV3SVpLejl1RzNiTmpadDJtVDBHVHAwS0VlT0hDRWdJTUJvVzdGaVJZN2Zoeng2MWF0WEJ6TCttQkFXRnBidEtOeTMzMzZidDk5K205bXpaL1BWVjEvUm9rVUxQdnJvSStOOG16WnRPSExrQ0wvKytxdEYwTGxod3daU1UxTnAyYktscHJ5TGlEeUdGSFNLeUFOemRIU2tiZHUyZlAvOTkwREdXcDBOR3piVUwzMGlJdmN3Wk1nUWhnOGZUbng4UExkdTNXTE9uRG5NbVRQbm9lN3A1K2VYYllpWUV3RUJBUnc0Y01Dc0xTWW1Cc2lZU2gwZUhtNXhUV1lvK1B2dnYxdE1ONjljdVRJdFc3Ymt1ZWVlWStuU3BRd2NPQkJYVjFjY0hCeU1IYXR0Ykd5TS9rT0hEbVhvMEtFUFZMdU5qUTFqeG93eFJuUmR2SGpSWWpvOFpFejkvbWY3ckZtemFOQ2dBUzFhdERCQ1NzQVlnVm1oUWdVKy9mVFRCNm9yYzlmMUFRTUdHTlBYRHg4K1RIUjBOQUEvL1BDRDBkZGtNdUhzN0l5TGl3dXVycTQ0T3p0VHNXSkZqaDA3eGllZmZNTDMzMytQalkwTmRuWjJwS1NrR0lGdFpodGtiSkNVdWVibzl1M2JzNjJyVHAwNlhMMTZsWklsUzJZNUxUZTNsU3BWeW14RTY3MHNXN2JNK043SzlPS0xMekpqeGd3QXZ2amlDNk85ZGV2V25EcDFLdHQ3TFZteWhDVkxsbGkwRnlsU3hQZ01yMSsvenViTm0zbmpqVGZ1V1Z2anhvMnBYcjI2TWIwOWM0M0gzSFQyN05sc2x4NTQwcFFvVWNLWS9mTW91THE2NHVMaVFueDhQTkhSMFErODNFRFRwazJaTkdrU2UvZnU1ZHExYTNoNGVCam5Na2RPdDJ2WExsZHFGaEdSM0tXZ1UwUWVTb3NXTFZpMWFoVTNidHpnMnJWcnJGKy8zdUl2M3lJaVlzN0h4NGNwVTZidy8vN2Yvek9iam10TlFVRkJMRjI2Tk10endjSEJ4cnFZV1FrTkRTVTBOTlNzTFQ0KzN0Z2RPWC8rL015ZE85ZVlFcHdaWXQzNWg3SGV2WHRUclZvMWkzc25KaVl5YU5DZ0xOc1RFeE1KQ3d1alc3ZHUvUEhISHl4ZXZCaklHR1U1Yjk0OHMvNDllL2JFMDlPVGFkT21tYlZuYmxneVpzd1lFaElTQ0FrSllkR2lSUXdhTklqaXhZdWJiV2d5Wk1nUUk1eE5UVTBGb0gzNzlzYjdTa3BLc2hncDZlSGh3ZUxGaTQzcjNuLy9mVjU5OVZXdVg3OU82ZEtsS1ZxMEtJNk9qa1JGUlZHNGNHSGMzZDJKaW9yaTNMbHpWS3hZa1ZtelptRnJhMHRpWWlJdUxpNUFSb2ladWRibXFsV3JDQTRPWnRpd1ljeWJOKysrcHErdldiUEcyRmsrTHhVcFV1UytkbXZmdlh1M3hTN3RYbDVlTkc3Y0dNQllTeEZnOE9EQnhNWEZHY2RmZnZrbEJRc1dOSlpKQ0FnSVlPZk9uWHoyMldjNE9qb2EvVEkveS9UMGRQejkvWW1MaTh0Umpmbnk1Y1BlM3Q1WXFpY29LQWpBN041aVhabHIxajdNTHVyNTh1V2pVYU5HckZtemhrMmJOdEdwVXljQXpwMDd4NUVqUjZoY3VUSXZ2UEJDcnRRcklpSzVTMEduaUR3VUp5Y25PbmZ1Yk94NHUzejVjcG8wYWFKZitFVkU3c0hIeDRmWnMyZno4ODgvYy9Ub1VjNmNPVU5FUklUVjZoazJiSmhGb0JnVUZFU2ZQbjBZTW1RSVhidDJ0YmdtTEN5TXBrMmIwcVZMRjR2Um1IZE8rVTVPVGlZOFBOeFl5ekp6ZC9JNzE5UDA5ZldsYnQyNkZzKzRkZXVXMlhGd2NEQ1RKazNpK1BIakpDY25ZektadUgzN05uMzY5TUhiMjl0NDlqK25QdHZhMm1KdmIyL1JudW1kZDk0Qk1zS1JSWXNXVWFkT0hTTUVQSFRvRUFCTm1qU2hiTm15QUJ3L2Zwd05HemJRdVhObkNoVXFCR1FFaDhuSnlSYjNqb21KTWRhUHpKOC9QNTZlbnZUdDI1ZXBVNmZ5OHNzdmMrN2NPWm8yYmNxRUNSUG8wS0VEZ1lHQitQdjdzMm5UcGl4SHVmNzQ0NC80K3ZyeTU1OS9FaDBkelk0ZE8vRHk4bUxjdUhFV28wOFhMVnJFN05teldiSmtDYzgvLzd6WnVmejU4MmY1V2VTMjhQQndGaXhZa09QK2x5NWR5bkhmK3ZYcm14MS85ZFZYbEN4WmtqWnQyZ0FaU3d6czNMbVRGaTFhWkxuYit2RGh3OW0wYVJQdDJyVXpwajNmUzkyNmRZbUppY0hXMXBiVTFGUUtGQ2hnZkYrSWRVVkVSQmpMRmhRdVhQaWg3dFcyYlZ2V3JGbkR4bzBiamFCei9mcjFnRVp6aW9nOHpoUjBpc2hEYTlhc0dhdFhyeVlxS29xNHVEaldybDFydGt1c2lJaGtyM1hyMW8vRlNIZ0hCd2VMRVZDWmdZR1hsMWVXSVZGbVVHbG5aNWZsK1V3blRweWdRNGNPZlBQTk45U3VYZHNJT2owOFBJeVJpU05Iam1UMDZOSDNyRE1wS1luSXlFamF0bTNMZ1FNSGNIRnh5Zk4xRTE5NjZTVldyVnBGcVZLbGpIQnc3ZHExYk5pd2dUWnQyaGhyZERabzBJQ2twQ1NMNjF1M2JrMzU4dVdOS2J5Wm4rdURMUFZ5L1BoeGR1L2V6YWhSby9qenp6OTUvLzMzV2J0MkxaTW5UNlppeFlvV1lWM20xOGpkM2QyWWJ2Mm9YYnAweVd3VTVyM0V4OGMvMEhxMWlZbUpSRWRIMzNNNi9yWnQyNmhTcFFxZW5wNVVyMTZkdUxnNHhvNGRhOUd2YjkrK1hMaHdnVU9IRGxHdVhEbGpEZGsrZmZwdzZkSWxUQ1lUSGg0ZU5Hdlc3SzdmLy9lclRKa3liTnk0TWRmdTl5elp2WHMza0xIVXdaMmpzUjlFOWVyVmVlNjU1emh3NEFDUmtaRVVLbFNJZGV2VzRlTGlRcE1tVFhLalhCRVJ5UU1LT2tYa29kbmIyOU90V3pkajdhd1ZLMWJRdkhsem5KMmRyVnlaaUlnOGpJc1hMd0lZSXlVZjFOR2pSMGxOVFRYV3l6dDM3aHd1TGk3a3k1ZlBDRHBidDI1TnhZb1ZpWWlJWU9iTW1YVHIxbzBYWDN5UjVPUmt4bzhmYjl5cmV2WHFCQVlHQXRDalJ3OXUzTGhoOGJ5VEowOWE3STRkRnhmSHVYUG5MTnFuVEpsQzdkcTE3MXEvcTZ0cmpuWU56OXkxK1U0WExsd2dJaUxDYkdmMWE5ZXVBUTgyb25MNjlPbVVLbFdLbWpWckFobHJlMDZlUEpuRml4ZFRxVklsaTlHUW1kTzZJeUlpak9uYWtERjErMUVGbjlXcVZXUFJva1U1N3QrM2IxK0xxZXM1c1dmUEhwS1RrL0gxOWIxcnYrblRwK1BwNmNuQ2hRdHAzNzQ5YmR1Mk5Wc3ZObFBac21VNWRlb1VYYnQyNWZ2dnY2ZEdqUm9BOU9yVjY3NXJrN3lYbUpqSTNMbHpBWXdSdlErclRaczJUSjgrbllDQUFDcFZxc1M1YytkbzI3WnRyZ2JiSWlLU3V4UjBpa2l1YU5DZ0FjdVhMeWM4UEp4YnQyNnhldlhxTEtjNWlvaklrK1Bnd1lNQXhvakZCM1hreUJIYzNOeU1OZTFDUTBPTlVMQm8wYUpzMnJUSkdIRjQ4dVJKWnM2Y1NjMmFOYWxidHk3UjBkRzgrZWFiUmlpWHVSN20zWGg1ZWZIdXUrK2F0ZjN3d3crNHViblJ0bTFicy9hYzdENCtiTmd3dG16Wll0YVcxUnFkbWViTW1XTUVxb2NQSHdiZzlkZGZOODVmdVhJRndKak9maS9wNmVtWVRDWUNBZ0xZdlhzMzQ4YU5NM3VtbTVzYi9mcjE0L1RwMDltT05Qdlh2LzVsZHR5d1lVTysvdnJySEQzL2ZoMDZkSWpMbHk4REdjc1VwS1dsc1hidDJoeGZIeDRlVGtKQ2duR050N2QzbHV1MzNpa3lNcEtKRXlmaTdPeE1zMmJOalBhc3ZsOGlJeU9wVkttU2NUeHExQ2l6M2RidmxMbHhWcjkrL2JJTVF3RXFWYXJFd29VTDcvNm1KRThsSmlZeWN1Ukl6cHc1UTVreVplamN1WE91M0xkMTY5Wjg5ZFZYYk55NGtRc1hMZ0NhdGk0aThyaFQwQ2tpdWNMR3hvWmV2WG94Y2VKRUlHTnpoSll0VytMbTVtYmx5a1JFNUVHY1BYdVdIVHQyR0ZOOEg4YVJJMGVvVktrU05qWTJKQ1ltY3ZyMGFWcTBhQUZrVEhzL2VmSWtVNlpNc2RpZGVjZU9IWHo4OGNkODk5MTNsQzVkT3NmUDgvTHlvbS9mdm1adHYvenlDd1VMRnJSb3owNThmRHhidDI3bHp6Ly9wRjY5ZXBRcFU4YnMvSWtUSndnSUNLQmR1M1o0ZVhtWm5idHpCR3ptWmpWM0JwM0J3Y0hZMmRubCtEMHRXYktFWGJ0MjhkWmJiK0hqNDBPN2R1MDRmLzY4UlQ5dmIyK0xIY2JYcjEvUHNtWExtRHg1c3JFak8yQzJpM1J1Vzd4NHNjWFU2K0hEaDkvM2ZUS3ZhZHk0OFYyRHpuMzc5akZxMUNqQ3c4T1pPSEdpMmZkcjVxalpyVnUzOHZMTEw3TnYzejVpWTJQTk5tRnExS2hSdG1IK3laTW5XYk5tRGExYXRjbzJGSC9ZdFNEbHdjWEV4TEJyMXk2Ky9mWmJUcDgralplWEYzUG16TW0xdGVLTEZDbkNXMis5eGU3ZHU3bDgrVExQUC8rODJlaHNFUkY1L0Nqb0ZKRmNVNnRXTGNxVUtjUFpzMmRKVEV4aytmTGw5TzdkMjlwbGlZaklmWXFKaVdIZ3dJR2twcWJtT0JpODI3M09uajFyN0pnZEdCaEljbkt5RVZ6Rng4ZnorZWVmNCtqb1NMRml4WXhSVXdDdnZQSUtYbDVlREI0OG1EVnIxaGliL3VTRnRMUTAvdnp6VC9idTNRdEExNjVkU1U5UHg4bkppU05IamxqMFg3dDJMUUVCQVhUczJQR3VJMTczN05sRDRjS0ZqYUEwSmlhRzdkdTNVN1ZxMVJ6dkNoMGJHOHZPblR2NTRvc3Y4UFB6TTl2bzZVNU9UazRXZ1dCbTBPcnI2L3ZRSTNOemF1ellzVmx1b3BTVWxNVEJnd2VOYWZlWjB0TFNPSEhpUkxZN3dOODU1ZjdvMGFPRWhZVmhZMk5EV2xvYXExYXR3dC9mSDJkblp5Wk9uR2d4WXJkeDQ4Yk1temZQTEdndFhicTAyYWpQdW5Yclpya1JGc0RHalJ0WnMyWU5qUm8xTXFhdWkvVk1talNKR1RObWtKNmV6cTFidDR5bEdTRGpqd2xUcGt4NW9QVmQ3NlpObXpiczJMR0Q4UER3Qndyc1JVVGswVkxRS1NLNXFsZXZYdmo3K3dNWnU4ODJiOTQ4MTMvaEZCR1J2Qk1jSE16dzRjTTVmLzQ4UFh2MnpEWUF5cW5mZi84ZGdNcVZLd093ZXZWcWJHeHNxRk9uRGdDVEowOG1QRHljSDM3NHdXd1hkc2pZUUdmYXRHbDA3ZHFWNGNPSE0zLytmTE9weUdscGFWbE9UVTVKU1NFeU10S3NMVFUxTmN0Mkd4c2JMbDY4U0o4K2ZZelF4TkhSa2RkZWUrMnVBVmhPaElhR2N1WEtGWm8zYjI3VU1HYk1HQklTRXU2NnZJdXRyYTNSSHpKMnQvZnk4c0xUMHpQWDE5VThkdXdZQVFFQmQrMXo0c1FKSUdNVG4vRHc4THYyclZldm5zVW80UER3Y0pZdFc4YVBQLzdJdFd2WG1EbHpwckhMUGNEQ2hRdjUvUFBQOGZiMnBrR0RCalJzMkpBcVZhcFlmRzEzN2RyRndJRUR5WjgvUDZkT25XTG8wS0dNR2pXS2p6LyttRmF0V2xHOGVIR0xlcnk5dmRteVpRdW5UcDBpS1NrSlYxZFhYbnp4eFFmYUNFcXM3OXExYThZYXQvbnk1Y1BIeDRkcTFhclJyRmt6aTQyNGNrdnQycld4c2JIQnhzYUdWcTFhNWNrelJFUWs5eWpvRkpGY1ZhMWFOU3BXck1peFk4ZElUVTFsL3Z6NWpCbzF5dHBsaVlqSVBjVEV4REI5K25SV3JWb0Z3TUNCQXhrd1lNQkQzemR6bmMrWFgzNlpRNGNPc1dmUEh0NTU1eDA4UFQxWnZYbzF5NWN2cDB1WExzYlU3c3cxRVRQWFE2eGN1VEx2di84K3MyZlBadUhDaGJSczJaSlpzMmFSa3BKQ2NIQndsdUhHcVZPbkxFWU5Rc1owL0grMkZ5aFFnSjA3ZCtMcDZVbkRoZzJwVzdjdU5XclVNRGJVVzdseXBkbW9zVXpIang4SE1vTGJyRWFhdG1uVHh0ZzBxWHIxNmx5NWNvVlJvMGF4Zi85K21qUnBRc09HRGJQOXpESUR1NisvL2hvL1B6ODJiOTU4ejgyUU5tN2NhUHloOFU2Wk83eDM2dFRKWW8zSllzV0s4ZDU3NzFrc0daQ2RmZnYyc1cvZnZydjJLVnEwS0ZXcVZDRXhNWkh0MjdjM0RkaUtBQUFnQUVsRVFWU3pidDA2ZHU3Y1NVcEtDdVhLbFdQdzRNRzg5ZFpiWnRmVXExZVBwS1FrTm16WXdJSUZDMWl3WUFIRml4ZW5lZlBtTkcvZW5MSmx5M0xvMENINjlldEgwYUpGV2JwMEtUdDM3bVQ4K1BGczNicVY2dFdyRzd1dDI5blpZVEtaakdBcU0rQk9UVTBsT1RtWmxKUVVrcE9Uc2JHeG9WR2pSaHc5ZXZTdTd5ZHpVNlNBZ0FEKyt1dXZ1L2F0VUtHQzJSSUZrbnZtekpuelVOZUhoSVJrMmQ2L2YzLzY5KzkvMTJ0Mzd0eEpXbG9hOWVyVnMxaW1Ra1JFSGo4S09rVWsxL1h1M1p0Qmd3WUJHYU12MnJkdmIyeEFJU0lpanlkSFIwZU9IRG1DajQ4UG4zMzIyVDAzZjhtcGd3Y1BVcnAwYVZ4Y1hCZzllalNRc2JFTFpBUUl2cjYrakJ3NWtnMGJOcENhbXNxZVBYc0E4M1V1UC9qZ0F3SURBN0d6czhQTnpZMWx5NWFSa3BLQ3U3czdQWHIwc0hobXFWS2xHRGR1WEk3cXM3T3p3OG5KS2R2TmFPYk5tNWZsZXBpUUVjYis4TU1QV1o1NzY2MjNqRjNycTFldnpsZGZmY1grL2Z2cDBLRURZOGVPdld0TnI3MzJHbzBiTjJiYnRtMEVCQVJRdkhoeFB2end3N3RlVTY1Y3VYdjIrU2MzTnplYU5XdEd2WHIxN3V1NnUzRjJkdWF2di82aVM1Y3V4TWZINCtEZ1FJTUdEZWpVcVZPMklhQzN0emQ5K3ZTaFQ1OCtuRHAxaXJWcjE3Sm16UnJtekpuRG5EbHpXTDkrUFdYTGxxVllzV0xNblR1WG9rV0wwckZqUjE1NTVSV1dMRm5DYjcvOXhvRURCNHhRTnlmcTE2L1A3Ny8vbnFPUTE5blptVjkrK2VXZS9icDI3YXFnOHltMGRPbFNnRnpiNEVoRVJQS1dLVDA5UGQzYVJZakkwMmY4K1BIODl0dHZBTHowMGt0TW16Yk55aFdKaU1pOXhNYkdraTlmUG1QcWRHNzQ0b3N2c0xPelkralFvWHorK2VmWTJka3hZc1FJSUdQMFpteHNMSjZlbnZUdDI1Y2RPM2JnNnVwS2h3NGRHRGx5cE5sOWtwS1NqQTFHYnQ2OGlZMk5EYzdPemhiVG16dDA2RUJTVXRKOTdmS2RsOExEd3lsYXRDaTNidDNpeUpFanViYk9ZK1lPNjdObXphSkJnd2E1Y3MvY2twNmV6dURCZzQwcHhRVUtGTGp2ZTZTbXBoSVlHTWp4NDhlTlA1N0d4Y1hoN3U2ZTdUTVRFeE9OMFp0cGFXbWtwYVVaSXp0dGJXMnhzN016ZXkxeUwrdldyV1BvMEtHOC9QTExyRml4d3RybGlJaElEaWpvRkpFOEVSRVJRYTlldll6MXhUNzk5Rk5xMWFwbDVhcEVSTVNhMHRQVFNVdEx5OVVnVlVRa3R6VnUzQmdIQndkQ1EwTnhkWFZseFlvVm1wMGtJdktFc0xsM0Z4R1IrMWU0Y0dGYXRHaGhITStiTjQrVWxCUXJWaVFpSXRabU1wa1Vjb3JJWXk4dExZMExGeTd3K3V1dnMzVHBVb1djSWlKUEVJM29GSkU4RXg4ZlQ0OGVQYmg1OHlZQTc3Ly9QcTFidDdaeVZTSWlJaUlpSWlMeU5OS0lUaEhKTXk0dUxuVHYzdDA0WHJ4NE1mSHg4VmFzU0VSRVJFUkVSRVNlVmdvNlJTUlBOVzNhbEdMRmlnRVpJendYTFZwazVZcEVSRVJFUkVSRTVHbWtvRk5FOHBTTmpRMGZmUENCY2J4dTNUcXVYcjFxeFlwRVJFUkVSRVJFNUdta29GTkU4dHlycjc2S241OGZBS21wcWZ6M3YvKzFja1VpSWlJaUlpSWk4clJSMENraWo4U0hIMzVvdkQ1NDhDRDc5KyszWWpVaUlpSWlJaUlpOHJSUjBDa2lqMFNwVXFWbzBxU0pjZnpmLy82WDVPUmtLMVlrSWlJaUlpSWlJazhUQlowaThzaTg5OTU3dUxxNkFoQVZGY1dTSlV1c1hKR0lpSWlJaUlpSVBDMFVkSXJJSStQbTVrYnYzcjJONDFXclZoRVdGbWJGaWtSRVJFUkVSRVRrYWFHZ1UwUWVxVWFOR2xHMmJGa2dZMk9pcjcvKzJzb1ZpWWlJaUlpSWlNalRRRUduaUR4eWd3Y1B4c1ltNDhkUGNIQXdPM2Z1dEhKRklpSWlJaUlpSXZLa1U5QXBJbzljbVRKbGFObXlwWEU4Wjg0YzR1UGpyVmlSaUlpSWlJaUlpRHpwRkhTS2lGVjA2OVlORHc4UEFLNWR1OGJpeFl1dFhKR0lpSWlJaUlpSVBNa1VkSXFJVmJpNHVQREJCeDhZeDJ2WHJ1WDA2ZE5XckVoRVJFUkVSRVJFbm1RS09rWEVhbXJWcWtXbFNwVUFTRXRMWThxVUthU21wbHE1S2hFUkVSRVJFUkY1RWlub0ZCR3JHalJvRVBiMjlnQmN1SENCNWN1WFc3a2lFUkVSRVJFUkVYa1NLZWdVRWFzcVZxd1lYYnAwTVk2WExsM0srZlBuclZpUmlJaUlpSWlJaUR5SkZIU0tpTlYxNk5BQkh4OGZJR01LKzlTcFUwbExTN055VlNJaUlpSWlJaUx5SkZIUUtTSldaMk5qdzdCaHc3Q3h5ZmlSZFByMGFWYXZYbTNscWtSRVJFUkVSRVRrU2FLZ1UwUWVDODg5OXh3ZE9uUXdqbi80NFFldVhyMXF4WXBFUkVSRVJFUkU1RW1pb0ZORUhodGR1blNoZVBIaUFLU2twUERsbDE5YXVTSVJFUkVSRVJFUmVWSW82QlNSeDRhOXZUM0RoZzB6am84ZE84YjY5ZXV0V0pHSWlJaUlpSWlJUENrVWRJcklZNlY4K2ZLMGFkUEdPSjQ3ZHk0UkVSRldyRWhFUkVSRVJFUkVuZ1FLT2tYa3NkTzllM2VLRkNrQ1FGSlNFaE1uVHRRdTdDSWlJaUlpSWlKeVZ3bzZSZVN4NCtqb2FEYUYvY1NKRXl4WnNzU0tGWW1JaUlpSWlJakk0MDVCcDRnOGxpcFVxRURIamgyTjQyWExsaEVTRW1MRmlrUkVSRVJFUkVUa2NhYWdVMFFlVysrKyt5NCtQajRBcEtlbk0yblNKRzdldkdubHFrUkVSRVJFUkVUa2NhU2dVMFFlVzdhMnRvd1pNd1puWjJjQXJsMjd4cFFwVTZ4Y2xZaUlpSWlJaUlnOGpoUjBpc2hqcldqUm9uenl5U2ZHOGNHREI5bXdZWU1WS3hJUkVSRVJFUkdSeDVHQ1RoRjU3TldzV1pPMzMzN2JPSjR6Wnc2WExsMnlZa1VpSWlJaUlpSWk4cmhSMENraVQ0U1BQdnFJSWtXS0FKQ2NuTXgvL3ZNZmJ0KytiZVdxUkVSRVJFUkVST1J4b2FCVFJKNElUazVPK1B2N1kyT1Q4V1ByL1BuemZQdnR0MWF1U2tSRVJFUkVSRVFlRndvNlJlU0o0ZVBqUTQ4ZVBZempEUnMyOFB2dnYxdXhJaEVSRVJFUkVSRjVYQ2pvRkpFblN2djI3YWxZc2FKeFBIWHFWSzVkdTJiRmlrUkVSRVJFUkVUa2NhQ2dVMFNlS0NhVGlVOC8vUlEzTnpjQWJ0Njh5Y1NKRTBsTFM3TnlaU0lpSWlJaUlpSmlUUW82UmVTSjQrSGh3YkJodzR6alk4ZU84ZU9QUDFxeEloRVJFUkVSRVJHeE5nV2RJdkpFcWw2OU91M2J0emVPRnkxYVJGQlFrQlVyRWhFUkVSRVJFUkZyVXRBcElrK3M5OTU3ajJyVnFnR1FucDdPZi83ekh5NWR1bVRscWtSRVJFUkVSRVRFR2t6cDZlbnAxaTVDUk9SQkpTUWtNSERnUUNQZ0xGS2tDTE5telRMVzhCUVJFUkVSRVJHUlo0TkdkSXJJRTgzWjJabng0OGZqNHVJQ3dOV3JWL24zdi85TlNrcUtsU3NURVJFUkVSRVJrVWRKUWFlSVBQR0tGU3VHdjc4L0pwTUpnRC8vL0pQcDA2ZGJ1U29SRVJFUkVSRVJlWlFVZElySVU2Rnk1Y3E4Ly83N3huRmdZQ0NyVnEyeVlrVWlJaUlpSWlJaThpZ3A2QlNScDBhclZxMm9YNysrY1R4djNqenR4QzRpSWlJaUlpTHlqRkRRS1NKUGxZOC8vcGh5NWNvWngvLzV6Mys0Y09HQ0ZTc1NFUkVSRVJFUmtVZEJ1NjZMeUZQbit2WHJmUERCQjF5N2RnMkFnZ1VMTW12V0xQTG56Mi9seWtSRVJFUkVSRVFrcjJoRXA0ZzhkZkxuejgrRUNSTndjSEFBSUNvcWlyRmp4NUtjbkd6bHlrUkVSRVJFUkVRa3J5am9GSkdua28rUEQrUEdqY1BHSnVQSDNNbVRKL25zczg5SVRVMjFjbVVpSWlJaUlpSWlraGNVZElySVU2dHk1Y3FNSERrU2s4a0V3T0hEaDVrMGFSSnBhV2xXcmt4RVJFUkVSRVJFY3B1Q1RoRjVxdFdxVll1UFAvN1lPTjY3ZHk4elpzeEF5eE9MaUlpSWlJaUlQRjBVZElySVU2OWh3NGE4Kys2N3h2R1dMVnVZTld1V0ZTc1NFUkVSRVJFUmtkeW1vRk5FbmdsZHVuU2hXYk5teHZHdnYvN0tva1dMckZpUmlJaUlpSWlJaU9RbUJaMGk4c3pvMzc4L3RXclZNbzZYTGwzS21qVnJyRmlSaUlpSVBNMTI3TmpCOXUzYjc5b25NRENRL2Z2M1A2S0svcytSSTBmNC9mZmZIL2o2eE1SRVFrTkRMZG8zYnR6SW1UTm5IcWEwTE8zZXZadDU4K2FSbEpRRXdNNmRPNDNYajlLNWMrYzRkKzdjRTdmbSsvbno1NWt5WlFwQlFVRVc3USt6cE5QdTNidTVkT25TdzViM1FHclVxTUd3WWNQTTJwS1NrZ2dPRHM3VnIwOWUzRk5FOG82Q1RoRjVacGhNSmthTUdFSFZxbFdOdGpsejVyQmx5eFlyVmlVaUlpSlBvOE9IRDlPM2IxOE9IVHFVYlo5OSsvYnh3UWNmOE1jZmZ6ekN5dUR5NWN0MDZkS0ZJVU9HY1BQbXpRZTZ4emZmZkVQTGxpMEpDUWt4Mm03ZHVzV2tTWlA0NElNUHVIWHJWbTZWQzJRc1BUUmx5aFFTRWhLNGRPa1NIMzc0SVMxYnRueW9zUFpCVEpreWhZWU5HeElYRi9kSW4zcy9Sb3dZd1dlZmZVWnFhcXJSZHZUb1VlYk5tMmNXUXNmRXhOQ2hRd2U2ZCsvK1FHRmxZbUlpUTRjT3BWT25UcVNrcE9UNHVpdFhyckIyN2RvYy8zUDY5T2tzN3hNZEhXM3hkUWdLQ3FKang0N01uei8vdnQ5UGR2TGluaUtTZCt5c1hZQ0l5S05rYTJ2TDJMRmpHVFpzR0NkUG5nUmcrdlRwT0RzN1U3Tm1UU3RYSnlJaUlrK0R0TFEwSmsrZURJQ1hseGNyVnF3d08yOWpZME83ZHUzNDZxdXZBSEIwZExUb0F4a2oxa3FVS0FGa2pDUmN0bXdaZS9mdUpTd3NERHM3TzBxV0xFbWJObTFvMTY0ZERnNE9PYTdQMjl1YmJ0MjZzV0RCQW1iT25NbW9VYVB1Ni8yRmhvWXlkKzVjV3Jac2laK2ZuOUh1NnVySzU1OS9Udi8rL1RsMDZCQzFhOWUrci92ZWphT2pJd0NwcWFtVUtGR0NGU3RXOE1rbm4vRHV1Ky95NzMvL215NWR1dVRhcys3bTc3Ly9wbWpSb2hRb1VPQ1JQTzkrWGJwMGlUVnIxbENuVGgxc2JXMk45c3l3OEtXWFhqTGFQRDA5R1RwMEtCTW1US0JGaXhhTUdqV0s5dTNiNS9oWnYvenlDN0d4c1F3Y09CQTd1NXhIQzBlT0hHSDQ4T0U1N2o5cTFDaUtGaTNLalJzMzhQTHl3dDdlUHR1K2UvZnVCYUIrL2ZvVzUrYk1tY1BodzRkejlNeFBQdm1FRjE5OE1jL3VLU0o1UjBHbmlEeHpIQndjK1B6enp4azZkS2d4WFdmU3BFbU1Iei9lYkxTbmlJaUl5SVA0L3Z2dkNRNE9wbmp4NHN5ZVBadDgrZktabmJlenM4TmtNaEVjSEV5aFFvWDQvdnZ2U1UxTk5jSzhURVdLRkRHQ3ptblRwckY1ODJaS2xpeUpyNjh2MGRIUmhJU0VFQklTd3FaTm01Zy9mNzVac0hVdi9mdjNKeUFnNEw2dWdZeFJteDkvL0RFcEtTa0VCQVN3ZWZObWl6NnBxYWw4L1BISDJkNWp3SUFCOU9uVDU3NmU2K3pzREVCeWNqS1FFZGl0WHIyYTJiTm4wN2h4NC91NjE0TktTRWpnNHNXTDJRYTRaOCtlcFZldlh0bGVYNlpNbVR3ZkZiaHExU29BdW5idGF0Yis1NTkvWW10clM5bXlaYzNhMjdkdlQ0VUtGZmpvbzQvdzkvZW5iTm15Vks1YzJleTZyTDdHa0xIbVBVQmtaQ1F6WnN6SVVYMDFhdFRBMTljWGYzOS9vMjNseXBXRWhvYlNvMGNQU3BVcVpYRk50V3JWV0w1OE9WT21UR0hWcWxWbTRmcWQwdExTV0w5K1BaNmVuaHcvZnB6ang0OGI1N3k5dlltSmljbHk1T3FwVTZkd2NYR2hlUEhpUmx2bXNnaDVjVThSeVZzS09rWGttZVRtNXNha1NaUDQrT09QaVl5TUpDMHRqWEhqeHZIRkYxL2c2K3RyN2ZKRVJFVGtDYlY3OTI2Ky9QSkx1bmZ2em9BQkEyallzQ0gxNjlkbjlPalJScC9RMEZBNmR1eEkxYXBWV2JSb0VVT0dEQ0U2T3BxNWMrZGFoSjJaR2pkdXpMQmh3eWhac3FUUkZoUVVSSzlldmRpL2Z6L2J0MjgzUnB6OS9QUFBqQnMzN3A2MXBxV2xzWFRwVXBZdVhYclhmdVBIajZkRml4YWtwcWJ5eVNlZmNPN2NPV3JWcWtYYnRtMHQrczZlUFJ0N2UvdTdCcG5seXBVek8rN1lzU01uVHB5NGF3MlpBV2ZEaGcweG1VeG01ekkzbVB6eHh4OXpmY1JjZW5vNjhmSHhBUHoxMTEra3A2ZnovUFBQbTAzTk41bE11TGk0a0p5Y3pKVXJWL0R6ODZOMDZkSm05OW16Wnc5WHIxN04xZHIrS1RVMWxaOS8vcGxTcFVxWnJVc1BFQklTZ28rUFQ1YmZYNzYrdnF4ZXZacDkrL2FaaFp5UUVkZ3RXTERBNHByYnQyOGI0Zno5ckhudjZ1cEtuejU5ZU82NTV3QzRlUEVpWDN6eEJhKzk5aHFmZnZvcEFMR3hzZHk4ZWRNSStlSC9SbFhlelo0OWV3Z1BEd2N5UmsvZXFYbno1bno1NVpkWlh1Zm41OGNycjd6Q3ZIbnpIc2s5UlNSdktlZ1VrV2VXaDRjSGt5ZFA1cE5QUGlFMk5wYms1R1RHakJuREYxOThZZkVMdUlpSWlNaTlCQWNIOCtHSEgvTEtLNjh3Yk5nd0hCd2NHRGh3SU9QSGo2ZGN1WExHdE9EbzZHaTh2THo0OHNzdnNiVzE1ZjMzMzZkVHAwNTg4Y1VYL1B2Zi84N3kzbG1OV3F4YXRTcTFhOWRtMDZaTlhMbHl4V2d2V2JJa1RaczJOZXVibHBiRzZ0V3JLVlNvMEgxUEtTOVJvZ1JwYVdsOCt1bW43Tml4QXdCM2QzZDhmSHdzK3JxNHVHQnZiNS9sT1lBQ0JRcFF1SEJoczdiRXhFUWNIUjFwMHFSSnRqV2NQSG1TUTRjTzhmYmJiMmM3YlR4Ly92dzVmVXM1ZHZueVplclZxMmZXTm4vK2ZMT1JtUTRPRG1acmxiWnExWXB1M2JxWlhkT2hRNGRjWDdmMG55SWpJd2tQRDhmVzFwWXFWYXFZblV0SVNDQTJOdFlpeVB5bk81Y3gyTGR2SHkxYXRLQkZpeGIvbjczN2pxL3hmQjg0L3NsT1RxYUlTSlJVakRUMkZsU05scHF0b2xYVUprYnRGcUZtcXdSRmpRU1JLbXJFM2lPUjJyVkhiR3BFU3MyU0pYdWQzeC81bmVmck9DZFRJc2IxZnIzNnFuUGZ6N21mNnlRNXJWem51dTlMNjVxRWhBUmF0V3BGWW1JaXUzZnYxcWxZem9rcFU2WUFNR25TSkNBOW9kMjJiVnVLRkNuQ21qVnJNRFRNZmx1UnhZc1hZMkZod2JadDI1UUtZSTJNUGtBb2lEV0ZFUGxMRXAxQ2lIZWFzN016M3Q3ZWZQZmRkOFRIeHhNZkg4L28wYU9aTW1XSzFobEdRZ2doaEJCWmNYTno0L1BQUDZkT25UcGFWWkxWcWxVaktpcEtxekt1WThlT1dsdUNhOWV1amEydExjdVdMYU5SbzBZNkZZRVowVFJqY1hWMVZjWnExcXhKelpvMXRhNkxqWTFsMDZaTmxDOWZYa2t1NWNSMzMzM0h6cDA3YWQyNk5aY3ZYMmJuenAzczNMa3p3K3MvKyt3enZlT2RPM2ZXbTh4MWNIRElNTWtMc0c3ZE9rNmZQazMzN3QyelROYmxKV3RyYXdZTkdnUkFZR0FnTjIvZVpNQ0FBY3FXLzUwN2QvTDQ4ZU9YdnMvS2xTdEpTVW1oZS9mdU9oV3IyYVZTcWVqV3Jadk8rSVVMRnpoMzdoeE5talRCeWNrcDIrdGxkTzZtdjc4Ly8vNzdMN05uejFhU25FZU9IR0hSb2tXTUdER0NLbFdxWkd2OWpSczNzbi8vZmthTUdFR3BVcVVBTURFeG9XL2Z2a3lhTkltMWE5ZlNxVk9uYksxMTdOZ3hUcDA2UmNlT0hmVnVmOCtOL0ZoVENKSC9KTkVwaEhqbmxTeFprbDkrK1lVeFk4Ync3Tmt6NHVQajhmTHlZc3lZTWRTdFc3ZWd3eE5DQ0NIRUcwS2xVakY1OG1TOHZMd0lDZ3JTbXJ0MjdScVFYbG1abUppSW1abVpUclhheVpNblNVeE1wR2pSb2xrbU9oTVRFMW03ZGkzSGpoMmpSbzBhV1RaVjFGUVRxbFNxbkw0c0lEMkpHeEVSd2RTcFUyblRwZzJkTzNmVzJvNnYwYnQzYjh6TXpGaXdZSUhlZFhKU29mYzhUVUx0eGFySWxKU1VIRFhDeVNsYlcxc0dEeDRNd1BidDIzRjFkV1hZc0dISy9NR0RCMSs2c3UvczJiTk1uandaZ0RKbHl1UzZRYWFOalkzZTc0a21lZnJqano5aWIyLy9VckhldkhrVGYzOS82dFdycDFVMS9PVEpFMDZlUEVsVVZGUzIxZ2tNRE9USEgzK2taczJhOU83ZG01aVlHSjQ4ZVVKNGVEaUZDaFhDMXRhV09YUG0wS3hac3l4alRrNU9adkxreVJnWUdKQ2NuS3ozWjY5MTY5WTVTbGJteDVwQ2lGZERFcDFDQ0FHVUxsMmFPWFBtOE1NUFAvRG8wU09TazVQNTZhZWZHRGh3SUsxYnR5N284SVFRUWdqeEJwaytmYnJTZGYxRndjSEJEQm8waU9uVHArdHNSejl4NG9UZWlqd05IeDhmenA0OVMyUmtKSGZ1M01IRXhJUStmZm93ZVBEZ0xLc0FOUWxDVTFQVGJHMmhOalkyMWtyZzllN2RteDQ5ZWloajkrN2RZLy8rL1RyUGk0aUl3TVRFUk84Y3BHK3JkM2QzMXhsWHE5VjY0ekl5TXNMYzNCd3JLeXZnZnhXc0doMDZkTUROelkycFU2Zm1Pb21hSGZmdjMrZWZmLzdoNjYrLzFocS9lL2N1ZGVyVWVhbTFYVjFkY1hWMUpTMHRMYy9QR0EwUEQrZmt5Wk5VcUZEaHBaT2N5Y25KakJ3NUVyVmFuV24xYlZaU1VsTDQ4Y2NmU1V4TTVNYU5HMVNyVm8yRWhBUzkxODZZTVlOcDA2Wmx1bDVTVWhJQVhicDBZYytlUFVSR1J1cDhtRkMxYXRVY0pTWHpZMDBoeEtzaGlVNGhoUGgveFlvVlk4NmNPWXdaTTRhd3NEQUFmSDE5ZWZqd0lYMzY5Q25nNklRUVFnaVJrVWVQSGhFYUdrcG9hQ2kzYnQzSzlWbUlycTZ1OU8vZi82WGplZnIwS1dmUG50VTdkK0hDQlFBdVhicWtVNGw0NDhhTlROZTljdVdLVmxNV0p5Y25vcU9qaVl5TXpISkxjbVJrSkFCYnQyNWw2OWF0V2I2R3RtM2JhaVdZVEV4TU1ERXhVUjZmUG4xYWI3eFBuejdGd01DQXFWT25acmp1aTRuT3RMUTBidDI2UmZYcTFYV3ViOUNnQWY3Ky9qZzRPQURwNTFCcUhEcDBpTXVYTDFPaVJJbDhUWEpDK2pabVFDdXBlZS9lUFNJakkxODZPVm1vVUNFQ0F3TmZhbzJNQkFVRmtaYVdocUdoWVlaVnRzOHJWYW9VelpzMzF6czNjK1pNcmx5NWdvR0JBVjk4OFlYV1hHcHFLZ0NEQmczUys3MW8wNmFOMGlETDJOZ1lUMDlQRGh3NGdLT2pJNDZPanRqYTJtSmhZWUdibXh2T3pzNFVMVnFVZnYzNnNXdlhMb1lPSFpwcHpKYVdsaXhhdEFnSEJ3ZkdqUnVuZkpqZzcrK1BoNGRIbHEvNVZhMHBoSGcxSk5FcGhCRFBzYk96WTlhc1dZd2ZQNTRyVjY0QTZlY0hQWDc4bUZHalJ1WHIxaWdoaEJCQzVOeVdMVnRZdVhKbG5qUjZVYXZWZVJCUmVuSXBxNjdudi8zMlc0N1gxU1NxWW1KaXVIWHJGcHMzYnlZZ0lJQTllL2F3YnQwNnBaTzFQcHFPM3g5OTlKSGVoS0xHZ3djUFdMZHVIVFkyTnBuRzBxWk5HNzFWZmQyN2Q4ZmMzQncvUDcvc3ZDUUE0dUxpY0hKeW9uUG56bHJqOCtmUFZ4ckFGQzFhVk90MUFFcEg2d0VEQm1UN1hybDE3Tmd4REEwTnFWZXZuakoyN3R3NWdFeS9uZ1ZOazlTK2NPRUMxNjlmeDl6Y1hPOTFhcldhcUtnb21qUnBvamZSdVdQSER1V01XYlZhelRmZmZLTlZSWHpqeGcwT0hEaEE0OGFOS1ZHaWhOWnovZjM5ZFNvMmUvWHFSYTlldlpUSG16WnRZc3lZTVN4ZHVsVDVPUjQvZmp3cWxRcG5aK2NzWDJkK1ZGWkt0YVlRYnliNWpWMElJVjZnVXFtWU5tMGEwNlpONCtqUm93QWNQbnlZeU1oSUprMmFsT3V6cllRUVFnaVJ0N3k4dkpRS3lkZkpsU3RYc0xlMzE5dXM1OUNoUTNoNWVURjE2bFFhTjI2c05YZjkrblZtejU1Tm9VS0ZNbDNmeXNxS0tsV3FVS1ZLRmV6czdGaTRjQ0V6Wjg1ay92ejVHVDduenAwN0FMUnIxeTdUN3VhSERoM0tWcUp6M2JwMWJONjhXV2M4TVRFUklOT0dRZDI3ZDJmNDhPSEs0OWpZV01xVkswZS9mdjIwcnBzN2Q2NlM2TFMzdDBlbFV2SFBQLzhBNmMxdmpoOC9UcHMyYmZSdWhjOXJ4NDhmcDBLRkNsb2QzL2ZzMllPNXVYbTJtKys4YXFkT25TSWtKSVQ2OWVzVEhSMU5vVUtGV0x4NHNkNXIxNjVkeTRRSkUvand3dzkxNXM2ZE84ZllzV054ZEhTa1lzV0s3TnUzaitIRGgyc1ZBR3pkdXBVREJ3N1F2bjE3R2pSb29QVjhmMy8vWE1WZnBreVpiRi83ZkxYcXJWdTNsSmpPbkRrRHBCY3p2SmhJTDRnMWhSRDVUeEtkUWdpaGg0bUpDZVBHaldQZXZIbktWcUtMRnk4eWZQaHdwazJibHVVdklFSUlJWVRJWDRzV0xkSktjbGFxVkluS2xTdFR1WExsWEs5cGFXbVpGNkZ4K2ZKbEdqZHVyUGRNUk0wOVZDcVZ6bnlkT25WWXQyNWRqdTdWdm4xN0ZpNWN5T25UcHpPOVRwT2NjWE56eS9TNlo4K2VBZWxOZURKVHQyNWQycmR2bjROSS8wZlRZUnZTdDYzSHhNVG8vTjBxT1RtWjFOUlVyUStZM2R6Y3VISGpCdkh4OFV5Y09CR1ZTc1YzMzMyWHF4aHlJaUVoZ1VLRkNuSHg0a1Y4Zkh3WU9IQWcwZEhSSER4NGtNYU5HeXZKMk5lTkpxblpwMDhmSGo1OHlKZ3hZN2g2OVNybHlwWFR1aTRtSm9ZRkN4Ymc1T1JFdTNidHRPWnUzYnBGdjM3OVVLdlYrUHI2c25IanhwZU82OUdqUnl4ZHVsUnI3T2JObTBCNkF2M1FvVVBLdUltSkNkOS8vMzJXYXo2ZndFMUxTd1BTcTFBMTIraGRYRnh5bkpUTWp6V0ZFUGxQRXAxQ0NKRUJBd01EaGc0ZGlxT2pJMy84OFFlUVhnMHhaTWdRdkwyOUtWNjhlQUZIS0lRUVFyeWJMbHk0b0hYT1pOKytmV25idG0wQlJxVHQ4ZVBIM0xoeGcxMjdkdW5NYVJJbVhsNWVqQmt6SnNNMWZ2cnBKejcvL1BNczc2V3Bxb3VQajgvd21xaW9LSTRkTzRham8yT1dWWEthcnRuUFZ5NithTlNvVVRnNE9PZ2tsVmV2WHMzeTVjdDFPczVuNXM2ZE95UW5KMU9rU0JHdGNVM0NWZE50SGFCOCtmS3NYcjJhU1pNbWNmZnVYU1pPbkpqbDJhUjV3ZHpjbkRWcjFqQjY5R2ptejUvUHhZc1hLVm15SlBIeDhUcG5WYjR1TGw2OHlLRkRoNmhRb1FKMTY5WWxOVFdWSlV1V01HN2NPRmF2WHEzVmFHcnk1TWs4ZlBpUWhRc1g2bXh0Lyt1dnY0aU1qR1RtekpsVXJsdzVUeEtkRVJFUnJGcTFTbXRNYzhabmNIQ3cxaG1mWm1abTJVcDBhbzRSMEt5UkYrZHA1c2VhUW9qOEo0bE9JWVRJUXFkT25iQ3pzMlArL1BtbzFXcWVQSG5DMEtGRCtmbm5uM1UrRVJkQ0NDRkUvZ3NPRGxiK1hLZE9uZGNxeVFrd2NPQkFuY1RqZ3djUFdMRmloZks0UllzV2Vxc3J3OExDV0xkdVhZWm5LYjVJMDV3b3MrM2JBUUVCSkNZbTBycDE2eXpYQ3c4UEI5Q3BzTnkvZjcvV2RuTjlVbEpTU0U1T3puVGJPa0RseXBXVkQ1RTFEWTFlL0R0VlJFUUVvSjNvL09pamoxaTllalZidG16aG80OCtvbE9uVHNyY3c0Y1A4elhwYVdscHlieDU4L0QxOVZXT0NDaGZ2anlOR2pYS3Qzdm1Wbkp5TXVQR2pRTlFrdWxHUmtiOC9QUFBmUFBOTjR3ZVBacVpNMmRpWkdURWdnVUwyTEpsQzUwN2QrYmpqei9XV2F0NzkrNjgvLzc3ZWZvNjNkM2R1WGp4b3RhWTVveE9mMzkvclhOUWhSQWlweVRSS1lRUTJkQ2lSUXZzN2UyWk1tVUt5Y25KeE1YRktaVVlkZXZXTGVqd2hCQkNpSGRLYUdpbzh1Y3VYYm9VWUNUNnZiaWQ5ZHExYS9UdDJ4ZExTMHU2ZHUzS29rV0xhTlNvRVMxYXROQjU3dTdkdTNYT3lEeDI3QmpIamgyalY2OWVXcFdXQnc0Y1lQcjA2UUIwN2RwVmJ5d1BIejVreVpJbG1KaVlaT3RyOWVUSkV3QUtGeTZzTlY2dVhMa01HeXh0MmJLRm8wZVBZbUZob1d3NXQ3Q3c0TnR2djlWNzNNL3pXL2FQSHo4T29GTWRxa21BT2pvNkttT2FLa1F6TXpObXpKaWhOTU1KRHcrblljT0dqQmt6aGg0OWVtaXRFeEFRUUV4TURMMTY5Y0xJeUNqTDE1OFpBd01EZXZUb3dmYnQyd2tMQytQT25UdnMzNzlmNTZ6VjNEaHc0QUFwS1NrMGFkTGtwZGZ5OC9QajJyVnJ0R3paa2xxMWFpbmpWYXRXWmR5NGNVeWFOSW5ZMkZqS2xDbkRraVZMYU5pd0lXUEhqczF3dmRjaG1XdGlZb0tGaFVXdXZvZHF0WnFMRnkrKzFMRVdyMkpOSVVUZWtFU25FRUprazRlSEI5N2Uza3ljT0pIWTJGaVNrNVA1NmFlZkdEaHdZTFlxSklRUVFnaVJONTVQZEpZdVhib0FJOGxjU2tvSy92NytMRml3QUZOVFV4WXVYRWgwZEhTbXo3bC8vejZndlhVOE9Ua1pQejgvZnZ2dE45emMzTEMydHVidTNiczhlUEFBU0QrRHNWV3JWanBySlNjbk0yclVLS0tqbytuVHB3L3Z2ZmRlbGpGcm1oWnB1cHhyT0RrNTBhWk5HNjJ4eU1oSUprK2V6TkdqUituY3VUTkZpaFJoNGNLRkxGdTJqRUdEQnJGNDhXTEdqeCt2TjZFTDZkdjRnNEtDY0haMnh0WFZsUmt6WnBDV2xvYUppUW5idG0zRDJOaVltalZyQXVtZDdFZU9IQW1rTnp3S0RBeFVFc3FhOHgxZlBGYzBKaWFHbjM3NmlVcVZLbG1zdGFzQUFDQUFTVVJCVk9IcDZabmxhODlLUWtJQ0F3WU1JQ3dzak02ZE83TnIxeTRHREJqQTBLRkR0VHEvaDRhR0tnMHRuNC9sK1M3bHo3dDgrYkxTaUduRmloWFVybDA3MXpHR2hJU3dhTkVpSEJ3YzlDWXZPM1hxeEtOSGoxaTRjQ0VIRHg2a1VxVksrUGo0YURVV2VsbHBhV25LOXZPUWtCQ0FYSjFqR2hFUndhTkhqM0IyZHFaYnQyNTA2OVl0eDJ1RWhJVGc3ZTNOa3lkUDJMZHZYNDZmLzZyV0ZFTGtIVWwwQ2lGRURsU29VSUZmZi8wVkx5OHZaVXVWcjY4djE2OWZaK0RBZ1ZybkhRa2hoQkRpM1pTU2tzTDI3ZHRadEdnUllXRmhsQ3RYanJsejUvTCsrKzlyYmJ1SDlPWXI5Ky9meDh6TWpLU2tKTmFzV1lOS3BjTFYxVlc1cG5yMTZvd2VQWnBkdTNieDc3Ly9jdVBHRGV6czdHalNwQWxkdW5UUnU3c2tPVG1aa1NOSGN1TEVDZHpkM1JreVpFaVdjWWVGaFhIbXpCa2NIUjMxTmxMU1NFcEtZdjM2OWN5Yk40L1UxRlNtVFp0RzI3WnQ4ZlB6QTZCR2pScXNYNytlVWFOR01XellNSll0VzhhUUlVT29WNitlVnJKdjU4NmQvUGZmZnd3ZVBCZ0RBd1B1M3IzTG5qMTdnUFNrNWFSSmszQjBkT1RYWDMvRno4K1BZc1dLOGNzdnZ6QjY5R2ltVEptQ3JhMHRyVnExVWhvdFZhcFVTU3ZPOCtmUGs1YVdsaWRWa2hFUkVRd2ZQcHlUSjAvU3AwOGZSbzRjU1pjdVhlamR1emR6NXN6aDd0MjdTalhwcWxXcmRNNmdoSXk3aUJjdVhCaGJXMXRTVWxKMEVzdzVjZlBtVGZyMzcwOUtTZ3F6WnMzQ3djRkJaMzdseXBWczJMQUJVMU5UN096c3VIanhJZ01HREtCZnYzNHZsV0I5WHE5ZXZUaDM3aHptNXVaRVJrWUNhQjFuOE9qUkl4NDllc1RUcDA5NSt2UXBUNTQ4VVpwcFRaa3loY1RFUkI0OWVrUlNVaEtRM25qc3hhclpodzhmQXVtVm5pL1NuRE03WThZTUxsMjZSUEhpeFJrOWVyVGVXQjgrZkVoU1VoS21wcWFadnFiOFdGTUlrVDhrMFNtRUVEbFVva1FKZkgxOW1USmxDcGN2WHdiU3p3cTdkT2tTNDhhTjArb2tLb1FRUW9oM3g4MmJOMW0zYmgwN2QrN2t5Wk1uMk5qWU1HTEVDTHAxNjViaGg2RmhZV0VzV2JKRWVXeHZiNCszdDdmVzlWWldWdlRzMlpPZVBYdG1LNDd3OEhDKy8vNTdqaDQ5eW52dnZZZWZuNS9XZWtsSlNUUnYzcHpDaFF0amIyK1BTcVVpSlNXRm8wZVBrcENRa0dIMTQ4T0hEOW04ZVRPclZxM2l2Ly8rNDVOUFBtSENoQWw2ejhZc1hydzRxMWF0WXNXS0ZjeWJONDlldlhyeC92dnYwN1p0V3hvMmJFaXBVcVdZTVdNR0ZoWVdmUFhWVndETW5UdVgrUGg0VWxKU3NMVzFKUzR1anErKytvcXJWNjlTdjM1OWZ2bmxGK3p0N1Ztd1lBRzllL2ZtdSsrK1k5YXNXVHg0OElBaVJZcm9WUGVlUFhzV2dLWk5tMmJyNjVhUjQ4ZVBNMnJVS0I0OWVrU0hEaDJVeXRMU3BVdXpaczBhQmd3WW9MVzdwMmZQbmpSdjNseHJqY3kyaGpzNU9YSGd3QUhTMHRLd3NyTEtWWXpQbmoyamQrL2VSRVpHOHNNUFAxQ25UaDBnL1h1Mlo4OGVkdTNhUlVoSUNBWUdCalJyMW96dnYvK2VJa1dLNE9mbng5S2xTL25ycjc4b1U2WU16WnMzcDJIRGhwUXZYejdYVlo1dDI3YWxhTkdpU21WbjFhcFZ0UnByelo0OW15MWJ0bWc5eDhyS0NqYzNONG9WSzBheFlzVndkbmJtdmZmZXc5blptUTgrK0lDVWxCUzZkdTJLU3FYQ3hNU0VxMWV2QXZxVHg1cUdTZGV2WDJmdzRNRjRlbm9xUC85ejVzemgvUG56V0ZwYVltaG9xRlNjWm5iR2JYNnRLWVRJSDVMb0ZFS0lYQ2hVcUJBelpzd2dJQ0NBVmF0V29WYXJlZkRnQVVPSERxVkhqeDYwYTljdXcrMUpRZ2doaEhnN1JVUkVzSHo1Y3B5Y25CZzBhQkJkdW5UUmUwYmw4NFlQSDg2QUFRTlFxOVVZR2hybU90SDF2SVVMRjNMMDZGSGMzZDFadkhpeFRwWGc4OVY4YXJWYUdiZXpzNk5mdjM3MDdkdFhaODJCQXdmeTU1OS9BdWtOb09iTm0wZjE2dFV6amNQQXdJQnUzYnJScGswYmxpNWR5cXBWcTVnelp3NXo1c3pCejgrUE9uWHFVTFZxVlNVK1EwTkRMQzB0bGVlclZDcTZkZXRHY25JeVgzLzl0VEpldG14Wk5tell3SUlGQ3podzRBQkZpeFpsM0xoeE9uLzNPblBtREdYS2xOR3FqczJwdUxnNGhnNGRTbHhjSEJNbVRPQ2JiNzdSbW5keWNtTFRwazBZR0JodzQ4WU5EQTBOY1hGeDBXbklWS0ZDQlJJU0VqSzhqMHFseW5XTWtONjBxWGJ0MnJpNnV0SzllM2VDZzRPWk4yOGUxNjlmQjlJVGlaMDZkYUpidDI1YUg4b1BHemFNenAwN3MzanhZalpzMklDUGp3OCtQajVVcUZDQk5Xdlc2RlFsZW5sNU1YVG8wRXlUb0czYXRORTU1dUI1WGJ0MnBYTGx5a3BDczFpeFlscG4wbWJrdi8vKzQrN2R1MEQ2T2EwTkdqVFFPWk1WMGl1S282T2ptVGR2bms3eTI4ek1qR1BIamlrLzk5YlcxclJvMFlKZXZYcGxldS84V0ZNSWtUOE0xTS8vbjAwSUlVU09YYjU4bVo5Ly9sblptZ1BwQitxUEhqMDZ5MTl1Uk02bzFXcVNrNU9WUmdkcXRacTB0TFNDRGt1OEpnd05EVEV3TU1ESXlBZ1RFeE5NVEV6a0F3Y2gzbExQbi9tNGUvZnVBb3hFVjBoSUNGV3FWRkhPS0h4UmNIQXdnd1lOWXM2Y09SbWVYZm15a3BLU1dMbHlKWjA3ZDg2eWUzdENRZ0lKQ1FrWUdSbHBkVGgvMFlFREJ6aHk1QWdkT25TZ2JObXllcS94OC9QRHg4ZEhwNlAyOC9mNjg4OC91WHIxS2lOSGppUWhJUUV6TTdOOCtXOTFhbW9xTld2V3BIdjM3Z3diTnV5bDFnb09Ec2JaMlptS0ZTdm1VWFQ1SXprNVdkbktIUjBkVGVmT25YbnZ2ZmRvMmJJbG4zNzZhWmJuWkVaR1JySnQyemIrL1BOUGZ2NzVaMXhjWExKOTc2MWJ0ekpxMUNqOC9mMXAwS0RCUzcyT3pLU2xwU2tmQ21UMGM1T2Fta3A4Zkh5ZWZHaVFuMnNLSWZLSEpEcUZFQ0lQUkVWRk1YWHFWQzVjdUtDTTJkallNR3JVS0dyVXFGR0FrYjA5NHVMaVNFeE1MT2d3eEJ2RzNOd2NjM056U1hnSzhaWjVuUk9kUWdnaGhDZzQrajltRkVJSWtTTzJ0clpNbXphTm5qMTdLaFVjMGRIUmpCczNqc1dMRjVPU2tsTEFFYjY1a3BLU2lJeU1sQ1NueUpXRWhBU2lvcUtVaGdaQ0NDR0VFRUtJdDVja09vVVFJbzhZR0JqUW9VTUhaczJhcGJWbGZmUG16UXdaTW9RSER4NFVZSFJ2cG9TRUJHSmpZNUhOQitKbHFOVnFZbU5qSlZrdWhCQkNDQ0hFVzA0U25VSUlrY2MwQi84L2YwRC83ZHUzR1RCZ0FIdjI3Q25BeU40c3NiR3h4TWZIRjNRWTRpMFNGeGRIWEZ4Y1FZY2hoQkJDQ0NHRXlDZVM2QlJDaUh4Z1pXWEZsQ2xUNk51M3I5S1ZNakV4a1Y5Ly9aV3BVNmNTR3h0YndCRyszaElURTJXcnNjZ1hpWW1KVXRrcGhCQkNDQ0hFVzBvU25VSUlrWS9hdG0zTDNMbHpLVnEwcURKMitQQmhQRDA5K2ZQUFAyVkx0aDRwS1NsU2RTZnlWVnhjSE1uSnlRVWRoaEJDQ0NHRUVDS1BTYUpUQ0NIeVdhbFNwVmk0Y0NGMTY5WlZ4aUlpSXBnMWF4WkRoZ3poMnJWckJSamQ2eWNtSnFhZ1F4RHZBS21xRmtJSUlZUVE0dTFqb0paeUlpR0VlR1dPSERtQ3Y3OC9qeDQ5MGhwdjJMQWhmZnIwd2NIQm9ZQWllejBrSkNUSXVaemlsVkdwVkppWm1SVjBHRUtJWEdqUm9vWHk1OTI3ZHhkZ0pFSUlJWVI0blVoRnB4QkN2RUlmZnZnaC92NytkT3ZXVFN2QmN2RGdRWHIzN3MyS0ZTdmU2Zk1ERXhJU0Nqb0U4UTZScExvUVFnZ2hoQkJ2RjBsMENpSEVLMlppWWtLblRwMzQvZmZmYWRTb2tUS2VsSlRFNnRXcjZkMjdOL3YyN1h2bnp1OU1TVWw1NTE2ektGaHF0WnFVbEpTQ0RrTUlJWVFRUWdpUlIyVHJ1aEJDRkxCcjE2NHhiOTQ4YnQrK3JUVmVwa3daQmc0Y2lMdTdld0ZGOW1yRng4ZExSYWQ0NWN6TnpiR3dzQ2pvTUlRUU9TUmIxNFVRUWdpaGp5UTZoUkRpTmFCV3E5bXpadzlMbHk0bEtpcEthNjV4NDhiMDZkTUhlM3Y3QW9ydTFYajI3SmxVMTRsWHp0allHR3RyNjRJT1F3aVJRNUxvRkVJSUlZUStrdWdVUW9qWFNGeGNIS3RXcldMcjFxMmtwcVlxNHlZbUpuejg4Y2UwYTljT0Z4ZVhBb3d3LzBSRlJaR1dsbGJRWVloM2pLR2hJYmEydGdVZGhoQWloeVRSS1lRUVFnaDlKTkVwaEJDdm9YdjM3dUhqNDhPNWMrZDA1cXBXclVyYnRtMnBWYXNXQmdZR0JSQmQvb2lNakpRek9zVXJaMkJnZ0oyZFhVR0hJWVRJSVVsMENpR0VFRUlmU1hRS0ljUnI3TlNwVS9qNStYSHYzajJkdVdMRml2SEZGMS93NmFlZmFuVndmMU5GUkVRVWRBamlIVldvVUtHQ0RrRUlrVU9TNkJSQ0NDR0VQcExvRkVLSTExeGFXaHBIamh4aHk1WXRYTGx5UldmZTB0S1M1czJiODhVWFgrRGc0RkFBRWVZTlNYU0tnaUtKVGlIZVBKTG9GRUlJSVlRK2hnVWRnQkJDaU13WkdocnkwVWNmTVd2V0xCWXNXTUFubjN5Q2lZbUpNaDhiRzh2R2pSdnAzcjA3VTZkTzVlclZxd1VZcmNqSzJiTm5PWHo0c05ZWnJDKzZjK2NPeTVZdEl5d3M3QlZHbGozWHIxL242TkdqQlIyR3lHZURCdyttZS9mdWV1Y21USmpBOTk5L1QySmlJbkZ4Y1l3ZlAxN3ZNUnV2eXFsVHA5aS9mMyttNzZtd3NERDgvUHdJRFExOWhaRmxidVhLbFN4YXRFanJiT0tVbEJUdTNyMmI2elVqSXlNSkNncVN4bTVDQ0NHRWVHY1pGM1FBUWdnaHNzL1YxWlVSSTBiZzZlbkp6cDA3MmJGamgxSUptWmFXeHVIRGh6bDgrREJ1Ym02MGJkdVdqejc2Q0NNam93S09XanpQMTllWHNMQXdObTNhbEdFVG5ORFFVQll1WEVqeDRzVXBXYkprcHVzRkJRVVJIaDZlcTFpS0ZpM0t4eDkvbk8zcjQrUGpHVEprQ0VsSlNheGF0UXBuWitkc1B6Y2hJU0hUUkZSV0RBME5zYkN3eVBYelJjNUVSMGZ6N05rem5mRi8vLzJYRFJzMlVMdDJiY3pNekhqOCtERTdkdXpnd29VTGJOeTRFV1BqblAzVk1pWW1ocHMzYjJiclduTnpjOXpkM1hYR1o4NmN5YTFidC9qenp6OHpQRy8xeG8wYnpKNDlHeGNYRjBxVktwWHBmWGJzMk1HVEowK3lGZE9MbkoyZGFkYXNtZFpZU0VnSWMrZk9wVy9mdnRTclYwOFpYN0ZpQlFrSkNmVHYzMThaOC9YMTVmZmZmOGZMeTR0T25UcmwrQnptOWV2WE0zUG1UQ1pPbkVqbnpwMXo5UnFFRUVJSUlkNWtrdWdVUW9nM2tLMnRMWjA3ZDZaRGh3NGNQbnlZTFZ1MmNQMzZkV1grK3ZYclRKOCtIVjlmWDJyWHJrMmRPbldvV2JPbUpJcitYMXBhR2wyN2R1WG16WnQwN2RxVlFZTUdhYzM3K3ZxeWVmTm01c3laUThXS0ZmUHN2aUVoSVZ5NmRJaytmZnJrV2FmdlZhdFc4ZmZmZjJOdWJxNHpsNUNRQUpEaFhJMGFOWEtVNkxTd3NHRGt5Skg4OE1NUGVIdDdNMi9ldkd3L3QwZVBIdHkrZlR2YjE3L0l5Y21KclZ1MzV2cjVJbS80K2ZtUm1wcEt2Mzc5QUhCMGRLUi8vLzdNbmoyYlAvNzRnMTY5ZW1sZEh4Y1h4N0pseS9TdVpXSmlRclZxMWZqbW0yK3lkVzlYVjFjQ0F3TzF4azZmUHMyNWMrY1lQSGh3bmpXVit2MzMzN2x5NVVxdTNsTWVIaDQ2aWM2MWE5ZHk3Tmd4Um93WW9Zd2xKU1Z4NTg0ZEdqUm9vSFZ0NTg2ZE9YWHFGRC8rK0NQQndjRjRlM3ZqNU9TVXJiaFRVMU5adlhvMTF0YldmUDc1NTlsNmpoQkNDQ0hFMjBZU25VSUk4UVl6TmphbWNlUEdORzdjbUd2WHJyRjE2MWF0YmRFeE1USHMyN2VQZmZ2MllXUmtSS1ZLbGFoVHB3NzE2dFdqU0pFaUJSeDl3ZG04ZVhPbVZXUjkrdlRoK1BIampCMDdsai8rK0NQUGtwSkxsaXpCenM2T1RwMDZLV1BQSjZnMUhqeDRBTUREaHcvMXpwY3VYVnFyVXJkeTVjcjQrL3ZyWE5lbFN4ZXNyYTFadUhDaDNqbDl6cDA3cDVOTWVwR1ZsUlZwYVdsTW16WXR3MnZhdDI5UDJiSmx0Y1lLRnk1TWh3NGRkSzY5Y09FQ1I0NGM0Y3N2djlUN2M3bDU4K1pNNHhHdnhxMWJ0OWl3WVFNVksxYWtidDI2eW5pUEhqMDRkZW9VSGg0ZU9zK0pqNDluOGVMRlFQb0hESW1KaVppYm0yTmdZSUJLcGFKYXRXb0FqQjA3bGpwMTZnQ3dmLzkrWnMrZWpZK1BEKysvL3o0QTN0N2V5dnZpZWI2K3Z0amIyOU9qUnc5bFROL3hIWnFHYnZmdjM5Yzc3K2JtcHZXZXFsYXRHZ0VCQVRyWHRXblRCaHNiRzFhc1dLRjM3a1V4TVRFRUJnWlNwVW9WclE5TnJsMjdSbHBhR3VYTGw5ZTZ2a2lSSWl4YnRveVpNMmV5ZE9sU0preVlvSHo5Tkg3Ly9YZWlvNk4xN3ZYNDhXUHUzNzlQbVRKbCtPMjMzM1RtOVRFME5HVElrQ0hadWxZSUlZUVE0azBnaVU0aGhIaEx1THU3NCs3dVRyOSsvZGkyYlJ1N2R1MGlLaXBLbVU5TlRlWGN1WE9jTzNlT1JZc1dVYkprU1R3OFBLaFRwdzRmZlBCQmpyZEl2cW1pbzZOMUVnY3ZNak16WS96NDhYVHQyaFVmSHgvR2poMzcwdmNOQ1FuaDFLbFRmUGZkZDFoWldaR2Ftb3FSa1JGZHUzYk44RG56NTgvWE94NGNISXlOamMxTHg2UlBXRmdZbXpkdnh0VFVGRVBEakkveXZuanhJaGN2WHN4d3ZrR0RCanFKemhjVFVob0JBUUVjT1hLRVZxMWE2U1IrQUk0Y09jTGp4NDl6OENwRWJqeDQ4RUJKS3QrL2Y1K0VoQVFXTEZnQVFNZU9IWmt4WXdacGFXbmN1M2VQVnExYTZUeC8xS2hSV285YnRtekp3SUVEbGZNN2QrL2V6YkJodzFpelpnM2x5cFVEMGlzeUlYM0x0NXViRy9DL1JPWDc3Nyt2akZsYlcrc2tPaytmUHMzUm8wY1pOMjZjMW52cWl5Kyt5UEExenBneFErLzR5Wk1uOCt3RGplZHQzNzZkK1BoNG5XM2ttdmVPdnEzNHhzYkdqQjQ5bWxxMWFsRzFhbFdkK1kwYk55cUpXdzIxV2sxQ1FnSUdCZ2JjdTNjdnd5cGFmZmVTUktjUVFnZ2gzaWFTNkJSQ2lMZU1uWjBkM2JwMTQ1dHZ2dUhTcFV1Y09IR0NFeWRPY1AvK2ZhM3J3c0xDQ0FzTFkrM2F0ZGpaMmVIaDRZR0hod2ZWcTFmSHpNeXNnS0xQZjNQbXpDRXFLb3JQUC8rY2JkdTJaWGlkbTVzYkgzMzBFVHQzN3FSbno1NFVLMVlzMS9kVXE5WE1tVE9IRWlWSzBLNWRPd0FHRFJxRWc0TUQwNmRQMXpsSDlmTGx5eXhkdXBSdTNicFJ1WEpsbmZWVUtwWFc0d3NYTHRDd1lVT2Q2elRiYkRPYXExR2pSb1l4VDV3NGtTWk5tbVQ5NHNSYjQrSERoOHFIQUltSmlhalZhcTFxekFNSERtQm5aOGNubjN5aTliemc0R0RNek14MHRtRVhMMTQ4Mi9kKy9QZ3h0MjdkQXVDLy8vNEQwczhEMWJ3M1ltSml0SzVYcTlWNGUzdFRzbVJKT25ic0NLUlhsam82T3VMcjY2dnpuanAvL2p3TEZ5NmtiOSsrVks5ZVhlZitscGFXV285RFFrTDBKaGsxNzZtTTVsNnNhcjE4K1RLUS9uNmFOR21TTXA2Y25BeWtKNGU5dkx4MDF0S25lL2Z1REI4K25KMDdkK3JNQlFRRU1HblNKRWFNR0VHZlBuMnl0WjRRUWdnaHhOdElFcDFDQ1BHV01qSXlva3FWS2xTcFVvVytmZnZ5NzcvL2N1TEVDVTZlUE1tbFM1ZTBPdjFxT3ZVR0JRVmhaR1JFaVJJbEtGV3FGSzZ1cnJpNnVsS3FWQ2tLRlNwVWdLOG1ieHc3ZG95ZE8zZlNzV05IWEZ4Y01rMTBBblR0MnBYRGh3K3pkdTFhaGc4Zm51djdidHEwaVd2WHJqRnIxaXhNVEV6WXQyOGZaOCtlcFgzNzlqUnExRWpuZXMzUkF4OTg4QUVmZmZSUmx1c1hMMTVjYjJYb2tpVkxNRE16MDd0TmZjbVNKYmw0SmVrSnFZc1hMK29rdXlBOTBhUHY3RUx4WnFoV3JacFNmZG05ZTNlZVBYdkdwazJiQ0E4UDU3UFBQZ1BTejBxZE1tV0sxdlBPblR1SGc0T0R6bmhPL1BUVFR6cGpBd1lNMEhyczZ1cXEvSG5ObWpWY3VuUUpQejgvVEV4TUNBb0s0dVRKazNUdTNGbHZnbDdUaGJ4OCtmSTBidHc0eTNoY1hGejBKZ3g5ZlgweE56ZW5kKy9lZXVkZVZLOWVQWjJ6a2RWcU5TdFhyc1RSMFpIbXpadG5HWXVHdmc4OUFDSWlJcGd6Wnc1bHk1YlZxcGorL3Z2dnNiYTIxa3F3Q2lHRUVFSzg3U1RSS1lRUTc0aml4WXRUdkhoeDJyZHZUMnhzTEtkUG4rYkVpUk9jT25WS3Exb3FOVFZWcWZaOG5wMmRuWkwwMUNSQlhWeGMzcGl1N2xGUlVVeWRPaFZIUjBmNjl1MmI1VG1Va0o1WXNMVzE1Y2lSSTdsT2RFWkVSREIvL253Y0hCeTRmZnMyMTY5Zlo5dTJiZGpiMjJ0MVczNFo5dmIyZXJmcmJ0aXdBV3RyNnd6bnNoUDdvVU9IdE00ZVhMaHdJYnQyN1dMMzd0M1kyOXNyNDArZlB1WHp6eituZGV2V2pCa3pSdTk2TjI3YzBGdGRxa2xDOWUvZlgrOFJDZ2tKQ2RsdXlDTHlsbHF0WnN5WU1UeDU4aVJmazloZVhsN1VxbFVMZ0VPSERqRnYzangrL2ZWWFNwUW9BYVIzVm4vMDZCRUE0ZUhoekpneEEwZEhSMjdldk1uVnExZlpzR0VERGc0T0wvV0J4UE15T2s5MjFhcFYyTmpZWkRqM29wWXRXOUt5WlV1dHNkT25UN05peFFxYU5XdVdKOGRpZUh0N0V4a1ppYSt2cjFiWCt3c1hMcndWSDFBSklZUVFRdVNFSkRxRkVPSWRaR2xwU2NPR0RXbllzQ0ZwYVdsY3ZYcVY0OGVQYy9Ma1NlN2N1YVAzT1pHUmtZU0VoQkFTRXFLTUdSc2JLOVdmbXVSbjJiSmxzYkt5ZWxVdkpkc21UNTdNNDhlUG1UVnJsczQyMVl3WUdCaFFzMlpOOXU3ZHkvMzc5M08xZlYzenRZaU9qaVlnSUlDWW1CZ1NFeFA1NmFlZnNMR3hJVFEwbEwxNzkybzlSOU9kZk4rK2ZUcWR5aHMzYmt5Wk1tVzB4dUxpNHZTZWw2azVzeStqdWF6TytmempqejlZdlhvMVpjdVdWYzdPckZpeElydDI3ZUxNbVRNMGJkcFV1ZmJreVpPa3BLUmsydm02VUtGQ3RHN2RXbWY4eXBVcm5EbHpoazgrK1lUQ2hRdnJ6QWNGQldVYXA4Zy9hclVhYTJ0cnZ2NzZhNjVkdTBaNGVEaUhEaDNTdWlZdUxvN0l5RWlkOFFvVktsQzRjR0VpSXlOSlMwc2pMaTRPU0g4dmhJZUhheVhsU3BRb1FhVktsUUFJRFEwRm9FeVpNc29abmJhMnRrcWkwOXJhR2tqLzhHTFpzbVU4ZS9hTWhJUUVaczJhaFkyTkRUZHYzbVQzN3QxYXNXaTJ4UWNGQmVrMEltdldySmx5SDQzWTJGaWx1dlY1bXZkVVJuUFpvWW10ZnYzNjJibytNNEdCZ1d6ZHVwWDI3ZHRUczJiTmwxNVBDQ0dFRU9KTko0bE9JWVI0eHhrYUdsS2hRZ1VxVktoQTc5NjlpWW1KNGViTm05eStmWnZidDIvenp6Ly82TzM4RGVtVmVKcnJYa3pXMmRqWW9GS3BVS2xVV0ZwYVltRmhvVHgrL2g5TFMwdFVLcFhTbkNRL0JBUUVjUGp3WWRxM2I1L2o1SUtibXh0NzkrNGxORFEwVjRsT3piWmFNek16N3QyN1I2ZE9uYWhkdXpiTm1qVUQ0SjkvL21INTh1VjZuM2ZvMENHZDVGR3BVcVYwRXAwM2I5N005Rnkrak9ZY0hSMHpmSTZCZ1FIMTY5ZG45ZXJWSER4NFVFbDBWcWxTQllCVHAwNXBKVHBQblRvRnBHL1YxU2N0TFEwbkp5Y0dEUnFrTXhjUUVNQ1pNMmY0NnF1djlEWWpPbi8rZkw0MUk3cDgrVExidDIvUGw3VmZ0WW9WSzJiYTNDbzNEQTBOR1RkdUhBWUdCbmg2ZW5MMzdsMDhQVDExcnJ0Ly83N091SStQRDAyYk51WHp6ejlYa3BRQTNicDFBOUlUb1QvODhFT09Zekl4TWVINDhlT1ltWmx4OSs1ZFdyZHV6WWNmZnFnazBVTkRRL1UySERNMU5XWHYzcjA2LzYwcVc3YXNUcUx6NzcvLzV1dXZ2ODR3aG96bXNxbzhWcXZWN05tekI0QXpaODV3NWNxVlRLOEg2TkNoQXc0T0RqcmovLzc3THhNblRnUmd4NDRkN05xMVMycytQajZldTNmdjZqMVBGR0RYcmwwdmRmYnc4dzRlUElpUGowK2VyQ1dFRUVJSThUSWswU21FRUVLTGxaVVZWYXRXMWZybE9DMHRqZnYzN3l0SlRjMC96eWN2WGhRZEhVMTBkSFMyNzd0NjllcVhpanNqcDArZlp2NzgrWlF0V3paWDNZVTFXejhqSWlKeUhZT211ZE8wYWRNd05qYlcycTdhdUhGai92cnJyMXl2Yld4c2pMdTdPK1BIajllWkd6Tm1EQ3FWU3UvY3VISGo5QjQ3b0dtU1ltcHFTcFVxVmJDeXN1TGd3WVBLZVltbFM1ZkcydHFhczJmUGFqM3YxS2xUMk5qWVVMRmlSYjF4cHFXbFlXcHFtdVBYbDkraW9xSzRjT0ZDUVllUkp6U1ZqaThySVNHQmhJUUVIang0UUpjdVhRZ0pDV0hseXBWQWVwWGxpK2U3OXVqUkEzdDdlMmJQbnEwMXJxbnVIVGR1SFBIeDhWeThlSkVWSzFZd2JOZ3dpaFVycGxYOSsvMzMzMk5vYUFqODc0emFyNzc2U2puS0lERXhrZmZmZjErNVh2T2Vtamh4SXNiR3hscm5nMzc2NmFkNnE1aXp5OWpZbUlvVksrTHQ3YTB6TjJUSUVDd3RMZlhPRFI4K1BNdWpQSTRlUGFvazdSY3ZYcHhwQlhSY1hCeEpTVWw4L1BISE9vbk9oSVFFQmc0Y1NHUmtKSkIrOXVpTEZaMXIxNjdGM054YzYrZ0pTRSt3bmoxN1Z1dWM1cGNWRVJHaDB6QktDQ0dFRUtJZ1NLSlRDQ0ZFbGd3TkRaVXpQcDl2amhNZkgwOW9hQ2kzYjk4bUxDeE0rYmRtaTJwQkN3c0xZL1RvMFZoYVdqSmp4b3hjblRHb1NVUm9FZ3E1dFdIREJrNmVQTW1ZTVdQeTlMekozMy8vUGNNNU16TXpWQ3FWVGdVb3BEZHowVWZ6dlZPcFZCZ2JHK1BoNGNIZXZYdTVjK2NPTGk0dUdCZ1k0T2JteHBrelo0aU9qbGEyQ2o5Ky9KaVdMVnRtbU9pSmo0L1gycW9zWGovbnpwM0QyOXVieTVjdms1eWNqSUdCQVVsSlNYaDZldkxlZSs4QjZVbkFGMzkrall5TU1ERXh5ZkRuK3ROUFB3WFNrK2NyVnF5Z1VhTkdTZ1gzNmRPbmdmU3pMTXVXTFF1a1Y5bnUzTG1UVHAwNlVhUklFUUMyYk5taUpPRTFWcTllelpFalI1ZzhlVExPenM1NTlGV0FkZXZXWlRpbmVVKzlXQUVLNk8yRy9pSk5wZW5BZ1FQeDlmWEYzOTlmYjVPaDVPUmttalZyUm1wcUtxVktsZEthUzB0THc4dkxpMnZYcnRHcFV5Y0NBZ0tvVTZjT3c0WU4wN291S0NpSVFvVUtNV0xFQ0szeCtmUG42M3hRSVlRUVFnanh0cERmT0lRUVF1U2FoWVdGc3UzOWVZbUppY1RGeFJFYkcwdGNYQndKQ1FuS24rUGk0b2lQanljaElZRm56NTRwai9QRGxDbFRlUGJzR2M3T3preWJOazFyVGxOVjllZWZmM0w5K3ZVTXE3UTA1KzY5VENPV0sxZXVNSGZ1WEtwVXFVSzVjdVVJRGc0bUxDeU1tSmdZaGc4ZlRrQkFRTGFTd3hZV0ZuVHUzQmxJMys3OTlPblRUSy8vNzcvL2lJcUt5bkpMcVlPREF4MDdkZ1JRdmhlYTZzQTZkZXF3ZCs5ZWpoOC9qb3VMQzVCZTFYbm16Qm4rL3Z0dmF0V3F4ZEdqUndGbzBLQkJodmVJalkzbC92MzdlbVBSYk45ZHYzNjkzak02SHo1OHFGVDc1YldLRlNzeWZmcjBmRm43VmJPMXRYMnA1eWNtSnZMZmYvL1J2bjE3VHB3NGdVcWx5alRwbHhmS2xTdkhoZzBiY0hGeFVlTGZ1blVyTzNmdXBGMjdka3BDc1duVHBpUW1KaXJQdTNqeEl0T21UYU5HalJyS3ViR2hvYUU4ZS9hTU1XUEdzR3pac215L3AzcjI3QW5Bc21YTGVQTGtTYWJYUDM3OG1NaklTR2JPbkpucGRZNk9qc29XZlkzejU4OXovUGh4YXRTb3dhQkJnOWkyYlJ2Ky92N01uejlmNS9tclY2L20zcjE3VEpnd1FhY1NldkxreVFRR0J0SzhlWE8rL2ZaYkFnSUNzbnlkK2ExdTNicXYvSjUrZm42di9KNUNDQ0dFZVAxSm9sTUlJVVNlTXpNenc4ek1MRWNkZjE5bWEzaEduajE3QnNDREJ3OTQ4T0NCM21zMGN4azE1dEhFOVRMZGl4Y3NXRUJTVWhMbno1OVhraDhHQmdaS1luRDU4dVZFUmtZcTIzSDFTVXhNeE5yYVdrbDBCZ1VGNlRRcTBraEpTVkU2bVFPc1dMRUNNek16dlIzTklYMDdzaWJScVVrQWF5cFphOVNvQWNDSkV5ZVVUdE9hQ3JNclY2NVFxMVl0amh3NWdwbVpHUjRlSG5yWGo0Mk5KVDQrbnNURVJOYXZYNjgzWG9DOWUvZSs4cTdyTmpZMldsdWkzMlcxYTlkbTM3NTlBSFR2M2wxNS96enYrdlhyT3QvbjZPaG93c0xDZE1abnpKaEJ3NFlOTTcybnBhV2wwb1FvTTVva3U4YnMyYk5KVEV6a3pKa3p0RzNiRmtpdlBQLzQ0NCtCOU1ySmlJaUlMTjlUTmpZMlNxSnp4NDRkT28yS05GSlNVclFxU3YzOS9URTNOOC93UGZYQkJ4L29KRG9YTEZnQWdLZW5KNGFHaG56Ly9mY01HemFNb0tBZzVjeGVTRDl6ZC9iczJWU3FWRWw1WDJyRXhNU3dmLzkrM04zZG1UWnQybXV6WGJ4bzBhSjg4Y1VYci9TZXFvU2x1UUFBSUFCSlJFRlVrdWdVUWdnaGhENlM2QlJDQ1BIV3ltaDdOc0RHalJ1Wk1XTUdYYnQyMWRzZ1IwT1QrTlBYRENTNzZ0ZXZUK0hDaFhuLy9mY3BXYklrSlV1V3BIang0bHFWV2g5OTlCRy8vUEpMaG11TUhEbFNxOVB6c21YTDlGNFhHaHJLOE9IRHNiYTJKalkyRmxOVFUrTGk0bkIzZDJmeTVNbFpWcWJldUhFRFcxdGJwVkhSZSsrOWg3T3pNMmZPbkNFNU9Sa1RFeE5LbHk0TlFIaDRPRStmUHVYY3VYTTBhdFFJbFVxbGQ4MjdkKzhDMExWclY3Nzk5bHVkK1lDQUFPYk1tY09pUll2ME5pUHk5UFRNdDJaRTRuOHlTdG85cjNEaHdqb05qNVl2WDQ2VmxSWHQyN2ZYR3M5T0Fubmt5SkVFQndkcmplazdvMVBEejg4UER3OFBHalZxaElPREE2VktsYUpVcVZLVUxsMGFGeGNYcmZkVTQ4YU5sZVNpUHQ5Kyt5MW56cHhSSG0vWXNFSHZkVGR2M3NUVDB4TWJHeHZsUFJVYkcwdUZDaFdZUFh0MnRxcTlBd01ET1hEZ0FIWHExS0Z4NDhZQXRHalJnbTNidHVIbDVZV1RreE5WcWxUaDRjT0hlSHA2WW1wcXlpKy8vS0p6RklTVmxSVitmbjVZVzF0allXSHgyaVE2aFJCQ0NDRmVGNUxvRkVJSUlUSng5dXhaek16TVhxb3IvSXRWV2ZubDhPSEQvUGpqanpnNE9EQi8vbndHRHg2TXRiVTEzdDdlOU92WGp5RkRodkRqano5bWVKNWhVbElTWVdGaFNtZDFqZXJWcTdONzkyNXUzNzZObTVzYjd1N3VCQVlHVXFoUUlUWnUzQWlnVk5McG8wblF2bGlWSjk0OGhRc1hwbCsvZmxwajI3WnR3OEhCUVdjOEkzRnhjZno1NTU5Y3VYS0ZUejc1QkZkWFY2MzV2Ly8rbThEQVFMNzg4a3Vkb3d3MFo0VjI3OTc5SlY1Rjl1M2Z2eDh2THkrS0ZDbkMwcVZMNmRtekp6WTJOc3liTjQ5dnZ2bUdYcjE2TVhQbXpFeTdsMGRFUlBEamp6OWlaR1RFdUhIanRPYW1UWnRHcDA2ZDZONjlPNk5HamNMZjM1L3c4SEQ4L1B4MHZpNGFIM3p3UVo2K1JpR0VFRUtJdDRra09vVVFRb2dNUkVWRmNmWHFWV3JYcnAzcEZ0aWNpSWlJNFBMbHkxeStmSmxMbHk3eDQ0OC92dlNhMGRIUkxGaXdnTTJiTitQaDRjSFBQLytzdFJXL1ZLbFMrUHI2TW1yVUtEcDE2a1MvZnYxbzI3YXRUaVhha1NOSFNFcEtvbXJWcWxyamZmcjBZZWpRb2NvWmlxYW1wa3JsWEhCd01PYm01bHBOcWw2MGYvOStJRDFoS3Q0OWFXbHBYTGx5aFNOSGpnRHd6VGZmb0Zhck1UYzM1L3o1OHpyWGI5MjZsY0RBUUw3KyttdTlUWDllRkI0ZXpvVUxGemgvL2p6bno1L1B0REk2dTZLam81azFheFpyMXF5aGZ2MzZ6SjQ5VytzTTFESmx5ckI4K1hLKy9mWmJXclZxeGRDaFErbllzYVBPZXlvdExZMnhZOGNTSGg3TzRNR0RsWVpMR3JhMnRpeGZ2cHpQUHZ0TStXK0JqNDhQZGVyVWVlblhvS0ZXcTVYSzJOVFVWS1VqdllXRlJaN2RRd2doaEJEaWRTR0pUaUdFRUNJRGdZR0JRUG9XMDl5S2lvcGk5KzdkU25MejNyMTdRUHA1Z2g5ODhNRkxKVkNUa3BMWXNtVUx2LzMyRzgrZVBhTm56NTU0ZW5ycTdYenU1dWJHMHFWTEdUOStQSFBtekdIWnNtVjgrZVdYTkczYWxKSWxTd0t3YTljdUlMMEQ5dk15cWxhN2YvOCtJU0VoTkd2V0xNTnQ2OWV2WCtmY3VYT1VMVnMyMDZxM3pNVEZ4V1ZyVzdYSU8ybHBhWHEvNWlrcEtmejMzMzlhWTZtcHFYckhEUTBOdVh2M0xwNmVua1JIUndNb1o3azJidHhZMmNLZFU1R1JrV3pidG8zejU4OXo0Y0lGN3R5NUE2UjNmeTlmdnZ4TE5RNUxTa3BpM2JwMStQajRFQjBkellBQkF4ZzhlTERlOTVTN3V6c2JObXpnKysrL3g5dmJHejgvUHpwMzdreXJWcTJVYzJ4Lyt1a245dTdkUzkyNmRYV09iVWhJU0NBd01CQi9mMzhpSWlJb1hydzQvLzc3TCtQR2plUDI3ZHQwNk5CQk9TdjNaWnc1YzRadTNicGhiVzFOVWxJU2NYRnh1TGk0NkczOEpZUVFRZ2p4cHBORXB4QkNpSGRTKy9idGRjNFVmRjVTVWhJclY2N2t2ZmZlMDJvVWtodHo1c3pCM055Yzh1WEwwN0psUzZwVXFVS0ZDaFcwa29PSERoM0t0SXBMclZZclZacXhzYkdzV2JPR0RSczJFQjRlVHRteVpaazNieDd1N3U2WnhsR29VQ0Y4Zkh3SURnNW0zcng1L1BiYmIvejIyMitVTFZzV1QwOVBEaDA2UkkwYU5TaFdyQmg5K3ZUaDJyVnJtYTZYbHBZR3BGZDFhcHJZYUhUcDBvWCsvZnN6YTlZc0FEcDE2cFRwV3MvNytlZWZpWStQeDh6TWpDZFBubkR6NWsybEtaTElQNUdSa2ZqNCtKQ1Nrc0s1Yytlb1hidTJ6alUzYjk2a2Z2MzZPdU8zYjkvV0diZXpzK1Bnd1lQWTI5dlRyRmt6R2pkdVRMMTY5WlJLd3ZYcjF5c0owT2Rkdm53WmdFMmJObEdrU0JHZCtVOCsrUVJ2YjIvTXpjMnBYTGt5YmRxMG9VYU5HbFNwVWtYclBiVjM3OTVNajV4SVMwdFRFb214c2JFc1g3NmNWYXRXOGVUSkU5emQzVm15WkFrVktsVEk4UGtBOXZiMkxGMjZsRjI3ZGpGOStuUjhmSHp3OGZIQjNkMmRGaTFhRUJBUVFNbVNKWms5ZXphR2hvWWtKeWR6NnRRcGR1L2V6WjQ5ZTRpTWpNVEp5WW5Ka3lmejVaZGZjdTdjT2FaTW1jS3NXYlB3OWZXbFVhTkdmUHJwcDNoNGVPVDZuT0J5NWNyeDJXZWZvVmFyVWF2VjJOblpLVTNOaEJCQ0NDSGVOcExvRkVJSUlmVFlzR0VEang4L1p2TGt5WHFydWJMTDF0YVcxYXRYNCtMaWdyRnh4di9iZFhWMXBYWHIxaG5PNzlpeGc2ZFBud0pnYm03TzMzLy9qWW1KQ2VQSGo2ZGx5NVlZR2hwbU82YW1UWnZTc0dGRERodzR3Sll0VytqUW9RTjc5dXpCME5DUVljT0dBZkRoaHg5U3BreVpiSy81SW5kM2Q5TFMwbENwVkpRclZ5N1RaTEdwcVNrMk5qYksxeWN5TXBMRGh3OHI4OFdMRjJmQWdBRzVqa1ZrajVXVkZRRUJBYVNrcEdCalk2UDNIRXdYRjVkc0g3ZGdiR3lNdWJrNVFVRkJldWVYTEZuQ1AvLzhvM2ZPME5DUTVjdVg2NTFyMEtBQjI3ZHZwMlRKa3BtK3A4cVVLVU83ZHUweW5OKzBhUk5Qbmp3QjB0OVRWNjVjd2NURUJHOXZiNzc0NG9zY3ZhZGF0bXhKa3laTkNBNE9adTNhdFhUcjFvMFNKVXF3ZmZ0MmxpeFpna3FsWXRpd1lSdytmRmhwSUZTNWNtVzh2THo0N0xQUE1ERXhBZEtQZDlpNGNTTkJRVUg0K2ZrUkdCaW9WSmJQblR1WDVzMmJhOTNYd2NHQlk4ZU9aYm9OM2RMU2t1blRwMmY3dFFnaGhCQkN2TWtrMFNtRUVFSzg0TysvLzJiQmdnVzBidDJhVHovOTlLWFgwMnhqelV5SkVpWG8wcVZMaHZQbno1OVhFcDFHUmtaTW5qd1pJTmRiMzAxTlRmbjAwMCtWMTFldFdqV3FWNit1bkluWXMyZlBYSzM3b3A5Ly9wbUlpSWhNRTFJdlZ0Zk9uRGtUdFZwTlNrb0tnSklFRXZuTDJOaVlFeWRPWUdob2lJV0ZoZDZ0NnlxVmlucjE2dVhKL1RRSnZQenkvdnZ2MDd0Mzd3em56NXc1b3lRNmpZeU1sT3JqbDNsUHRXclZpbGF0V2lsalc3WnNVWDUrYTlldXphVkxsK2pVcVJPZmZmWlpwazJGbWpWclJyTm16VGg5K2pRYk4yN0V3Y0ZCSjhrSllHQmdnTDI5ZmE3aUZVSUlJWVI0R3htbzFXcDFRUWNoaEJCQ1JFUkVGSFFJaXExYnQvTGd3UU42OU9qeFV1ZjlpVGREb1VLRkNqb0VJVVFPUFg5Mjh1N2R1d3N3RWlHRUVFSzhUcVNpVXdnaGhIaEJtelp0Q2pvRThZcElreU1oaEJCQ0NDSGVIdGsvZkVnSUlZVElSems1RDArSXZDS0pUaUdFRUVJSUlkNGU4bHVsRUVLSTE0SWtuRVJCa0FTN0VFSUlJWVFRYncvNTI3MFFRb2pYUW1iTmFvVElMMFpHUmdVZGdoQkNDQ0dFRUNLUFNLSlRDQ0hFYTBFNmE0dUNJRDkzUWdnaGhCQkN2RDBrMFNtRUVPSzFZR0ppSXR2WHhTc25pVTRoaEJCQ0NDSGVIcExvRkVJSThkb3dNek1yNkJERU84VGMzTHlnUXhCQ0NDR0VFRUxrSVVsMENpR0VlRzJZbTV0TFZhZDRKUXdNRExDd3NDam9NSVFRUWdnaGhCQjVTQktkUWdnaFhoc0dCZ1pZV2xvV2RCamlIV0JsWlZYUUlRZ2hoQkJDQ0NIeW1DUTZoUkJDdkZaTVRFeWswazdrSzVWS2hiR3hjVUdISVlRUVFnZ2hoTWhqa3VnVVFnangyakUzTjVmek9rVytNRE16azU4dElZUVFRZ2doM2xKU3ppQ0VFT0sxcEZLcE1EUTBKRDQrdnFCREVXOEpsVW9sU1U0aGhCQkNDQ0hlWXBMb0ZFSUk4ZG95TnpmSHlNaUkyTmhZMUdwMVFZY2ozbENHaG9hb1ZDcE1URXdLT2hRaGhCQkNDQ0ZFUHBKRXB4QkNpTmVhaVlrSmRuWjJKQ1Vsa1pDUVFHcHFha0dISk40UVJrWkdtSnViWTJwcVd0Q2hDQ0dFRUVJSUlWNEJTWFFLSVlSNEk1aWFtbUpxYW9wYXJTWTVPWm1VbEJSU1UxTkpUVTJWYWsrQmdZRUJSa1pHR0JrWllXeHNqSW1KQ1FZR0JnVWRsaEJDQ0NHRUVPSVZra1NuRUVLSU40cUJnWUdTOUJSQ0NDSGVWR2xwYWN5Yk53ODNOemRhdG16SjQ4ZVBPWGZ1SEo5Kyt1bExyMzNreUJITXpjMnBVYU5HcnRjNGVQQWc4Zkh4TkcvZVBGZlB2M2J0R2drSkNWU3VYQmxEUTkwZXVIZnYzaVUwTkpTYU5XdGlhV21aNnpqZkZldlhyOGZGeFFVUER3Kzk4eUVoSVN4ZHVoUnZiMi81ZWdvaDNtbVM2QlJDQ0NHRUVFS0lWOHpRMEJBL1B6K2FObTFLeTVZdFdiZHVIZlBuejZkSmt5YU1IejhlSnljbjVkckF3RURTMHRKbzJiS2xNdmJubjM5U3IxNDlWQ3FWenRwVHAwNmxlUEhpK1BuNTVTcTJ5TWhJUm8wYVJYSnlNaFVyVnFSNDhlSTVYc1BYMTVjOWUvYXdmZnQyM056Y2RPYlhybDJMdjc4LzgrZlB6eks1Kyt6Wk0zYnMySkhqR0o3bjVPUkU0OGFObGNjdmV4eU9vYUVoRmhZVzJibzJQajZlWjgrZThlelpNNktqbzRtS2lpSXlNbEw1NThtVEp6eDU4b1R3OEhBbVRacEUrZkxsdFo0ZkhoN081TW1UcVZxMWFvYUp6cHMzYnhJVUZJU3hzVEd6WjgvTzllc1NRb2czblNRNmhSQkNDQ0dFRUtJQXFGUXFVbEpTQUJnMGFCQkZpeFpseXBRcHRHclZpdFdyVi9QQkJ4OEE2WW5PUFh2MllHVmxSWU1HRFRodzRBQURCdzVrK1BEaDlPL2ZQOC9qc3JPelk4U0lFWXdiTjQ3eDQ4ZXpkT25TSEQwL01qS1Nnd2NQNHVIaG9UZkpDUkFjSEl5ZG5SMk5HalhLY3IyblQ1OHlhZElrVEUxTk1USXl5bEVza0o3VTlQRHcwRXAwZW5wNmN2TGt5Unl2cFZHc1dESDI3OSt2UEg3MDZCRWpSb3dnTGk2TytQaDRZbU5qaVkrUEp5WW1Kc09FcW9tSkNiYTJ0dGpaMlZHb1VDRWNIUjJKaVluUnVXN2x5cFVrSmlZeWZQandET1A1NnF1djJMOS9QNmRQbitiaHc0ZGFpWEloaEhpWFNLSlRDQ0dFRUVJSUlRcUFoWVdGa3VpRTlHUlZyVnExMkx4NXM1TGtCSmcrZlRvUEhqeGc1TWlSekowN2w1RWpSMUsxYWxYNjlPbVRiN0Y5K2VXWHJGbXpobnYzN3ZIbzBTT0tGaTJhNVhQaTQrTkpTa3BpOCtiTkpDWW0wcTVkTzZLaW9wUjVLeXNyakl5TUNBa0pJU3dzakZhdFd2SDQ4V085YTczMzNuczZaeTMvOE1NUGRPclVLY2V2cFZXclZqcGo3ZHUzcDI3ZHVqbGVTOFBHeGticnNhT2pJL2IyOWhRcFVnUnJhMnRVS2hXV2xwWllXVm54Nk5Fai92ampENXljbkpnMmJSck96czdZMmRsaFpXV1Y1WDJpbzZOWnNXSUZuM3p5Q2RXcVZRUGc4ODgvNTg2ZE96clhwcVdsb1ZhcjlSNDM4TlZYWHpGMjdOaGN2bG9oaEhoelNLSlRDQ0dFRUVJSUlmSklxMWF0dUhmdlhyYXVqWStQNS9EaHcxU3RXbFZuYnZueTVSZ2JHM1A2OUduTXpNeVlQbjA2YmRxMG9YdjM3aFF0V3BUNTgrZGpiR3hNWUdBZ29hR2hXczhORHc4bk5UV1ZCUXNXYUkwM2E5YU0wcVZMQTNENjlHbUNnb0l5amMvSnlZbEtsU3J4MjIrL1pYcGRpeFl0cUY2OU9sNWVYbHByZW5sNWFWMjNkdTFhcWxhdHlvWU5Hd0RZdVhNbk8zZnUxTHZtaFFzWE1ETXoweHA3K3ZRcHQyN2R5alFXZlo1UEptdDg4Y1VYT1Y0bk13WUdCc3lkTzFkbmZOV3FWYXhldlZxcGtxMVZxNWJXZkdwcUtpdFdyS0JGaXhaNms4bExseTRsTmphVzc3NzdUaG43OHNzdnRSTElmLzMxRnc4ZlBxUlZxMVlaYnFldldMRmlibCthRUVLOFVTVFJLWVFRUWdnaGhIaWpxRlFxNHVMaUFJaUppY2xXWmR5cjBxSkZDNjBrVkdaMjdOaUJzYkZ4aGcxL25tL2lZMjV1am9PREEvLysreThqUjQ3RTBkRVJnRjI3ZHJGbnp4N016YzJWYXhNU0VvaU1qR1R4NHNVQXFOVnFFaElTY0hWMVZSS2QxNjVkNDQ4Ly9zalZhM3hScVZLbHFGNjlPZ0JHUmtZTUdqUklhLzc4K2ZNY09IQUFnQ2RQbnJCOSszWXFWYXFrTjltNGF0VXFRa05EOVRZZG5EOS9QdlBuejg5VmpLOTZLL2V0VzdmNDZhZWZPSDc4T0Y5OTlSVWpSNDdFMXRaVzZ4ck45L0xzMmJPY1BYdVdlZlBtYWMwL2VQQ0EzMy8vblk0ZE8xS21UQmxDUTBNWlBYbzAzMzMzSFhYcTFGR3VXYlpzR1dabVp2VG8wVVA1dVVoS1NzTFkyRmh2SXlnaGhIaWJTYUpUQ0NHRUVFSUk4VVlwWGJvMEZ5OWVCT0RZc1dNMGJkcTBnQ1A2bnhlVGZKbTVldlVxOGZIeFdXNHB2bmJ0R3YzNzl5YytQaDVMUzB1T0hUdkdaNTk5cHN5WExsMWFxekt5VmF0V1dzMklybCsvcm5VOXdEZmZmRVBIamgyekhldnprcE9UTVRFeFVSNC9mMjZta1pFUjMzNzdyZGIxSzFldVZCS2R2Ly8rTzRtSmlZd2NPVkp2WTUzZzRHRHUzTG1qczIwZG9GKy9mbHJmNjF1M2JuSDU4bVZhdG15SnNmSC9mclU5ZGVvVXNiR3h5dm1mSTBhTXlOWFpucmtSSGg3Tzc3Ly96dEtsUzZsWXNTTHIxNituY3VYS1d0ZW8xV29DQWdMNDVaZGZTRTFOWmRTb1VmVHMyVk5uclNsVHBtQmhZY0dRSVVNQW1EMTdOaGN1WE1EYTJscFo1NGNmZmlBdUxnNWZYMThseWZudzRVTjY5ZXBGdTNidDh2VjRBeUdFZUIxSm9sTUlJWVFRUWdqeFJxbGJ0NjZTNlBUejg2TnUzYnF2VlZYbi9mdjN1WG56cHQ0NUl5TWpQdnp3UXdDc3JhMTUrdlNwempVSkNRbEtoZWFEQncvbzJMRWpSWXNXWmRteVpmejIyMjhFQlFVeFpjb1V2Y25BN0RJd01GQ1NnNnRYcitiTW1UUE1talVyeStjOWUvYU1KazJhOFBISEgrUHQ3WjJqZTk2N2Q0K1ZLMWZpNGVHUllmZHd0VnF0dDVvVHdOblptVXFWS2ltUFQ1NDh5UjkvL01HZ1FZTzBxaVVYTGx6SVAvLzh3K0RCZ3dHMHR0TW5KaWJxM2NxZVcwWkdSc3IzYXZIaXhjeWJONC9rNUdTS0Z5L09CeDk4d05LbFMvVjJYRTlOVGFWT25UcE1uRGlSVXFWSzZheDc2TkFoZ29PRHFWU3BFb3NXTFNJK1BwN2c0R0MrL3ZwcktsU29BSUNQanc5SGp4NWw1TWlSU29VbnBKOFhhbU5qdzV3NWM2aGZ2ejd1N3U1NTlucUZFT0oxSjRsT0lZUVFRZ2doeEJ1bGFkT21iTm15aGNlUEh4TWJHOHVnUVlQNDdydnZkQ3JuQ3NxK2ZmdVlQSG15M2psVFUxTWxTV3RyYTB0a1pLVFcvTW1USnhrOGVERGp4NCtuZGV2V09EczdNMzM2ZER3OFBMQ3pzNk51M2Jxc1g3K2VzTEF3WEYxZDh5VGV3NGNQczIvZlBucjA2S0dWU05Sbjc5NjlSRVpHNnNTZEhZYUdobnp5eVNmMDY5ZVAwTkJRdlFtKzVPVGtEQk9kQUh2MjdGSHVyZms2YnR1MlRlczh6M3YzN2hFZEhjMjZkZXVVTVh0N2U1bzBhY0xZc1dQWnZuMTdqbVBQU0tOR2paVEtXUmNYRjVLVGs3R3pzOFBNekl6YnQyOWpiMjlQOGVMRk1UQXdZT2ZPblVSRlJWRzBhRkc4dkx6ME5rblNLRmFzR0NxVml2LysrNCsvL3ZxTEd6ZHVVS2hRSWVXc3p0MjdkK1BqNDhQbm4zK3VVN1ZwYUdqSWhBa1QrUExMTHhreFlnU2JObTNLOUdzcWhCQnZFMGwwQ2lHRUVFSUlJZDRvVmxaV1RKZ3dRZGttL3VqUkk2WHh6Y3NrTzExZFhlbmZ2MytleEFpd2Z2MTZMQzB0bGNjclZxeGc0OGFOeW1Nbkp5ZkN3OE5KU2twU0VsR3JWNjhtTWpKU09Vc1QwcHNJYVNRbEpRRnc1Y3FWUEV0MGZ2MzExK3pidDQrQWdJQXNFNTI3ZHUwQ29HM2J0am0rajdPek03LysraXZyMXExandvUUpMRml3Z0k4Ly9sanJtcFNVRksxdDhjOHpNREJneVpJbC9QMzMzOHExZ0U0bGFtSmlJbXExbXFsVHB5cGpGU3BVb0VtVEpqUnYzbHh2Z3ZWRmYvenhCNG1KaVhoNmVtWjZYY21TSlpVL04yM2FsTE5uejJwOXp4TVRFMW0xYWhVTEZ5NGtOVFdWd1lNSDA2dFhMeXdzTEpneVpRclIwZEZNbmp4Wkp4Rlpwa3daUWtKQ2dQU3QvNU1uVDJiMDZOSC8xOTZkQjFWVi8zOGNmOFVGUVZGRXpFRlF2SXBtbXVLNG9aYUpsUXVsazVhS2x1UXlLdU11TlRxUlptaVdqV2d4U3VRU2FtNjRacmxBaldKSmFhNDFtV0E2TG9TNHBLa2dxRnowc3Z6K1lEamo5UUpmTmIvei9aMTZQdjVSempuM3d6a0gvdkhsKy9OK3k5dmJXNnRYcjliczJiTWxsYlkvNk4yN3QydzJtMncybXdvS0NtU3oyVlJTVWlKSk9uWHFsSllzV1dKVXR3TEFQeDFCSndBQUFBRFRhZHk0c1dKaVl2VEpKNS9vcjcvK01vNGZQWHIwb2Rjc0M0Y2VGYXZWNnJDbDJ0dmIyK0Y4dlhyMUpKVnVUN2RhcmJwNjlhcFNVbExVdFd0WE5XL2UzR205MDZkUGE5YXNXWkpLK3pBK0tpRWhJZkx6ODFOeWNyTGVlZWNkZVhsNWxYdmR0V3ZYdEhmdlh2bjQrT2o1NTU4djk1ckN3a0xObnovZjRWaFo1V1dabmoxN2F1SENoWm95WllvMmJOaWdKNTU0d2poWFhrVm5jWEd4cE5KdDRoczJiRENPTDF1MlRIUG56dFVQUC96ZzhKN0hqUnVuczJmUGxqdlJ2WHYzN3VyZXZidkQydVVON05tMmJadnk4dktjK28xV3htS3hHQ0hublR0M3RIbnpaaTFldkZqWjJka0tDd3ZUK1BIalZidDJiVW1sdjJzZUhoNWF0V3FWc3JLeUZCOGZiNXk3MjRVTEZ4UWJHNnN1WGJvWXc1dWFObTBxaThXaUJnMGFLQzh2VDVjdlg5WkxMNzJrV3JWcTZmZmZmOWVSSTBmMDNudnZxVmF0V29xTGk5T1NKVXNVR2hxcXBrMmIzdmV6QUlCWkVYUUNBQUFBTUtWV3JWcnBzODgrMDVvMWE1U1JrZUVVcVAxL1o3VmFKWlVHbUZhclZRa0pDU29zTE5UbzBhT2RyczNKeWRINDhlTlZyMTQ5WGJseXhTSGNQWFBtakZxM2JtMThYVkJRb0l5TURPUFlmd3B3WFZ4Y0ZCWVdwcmk0T0czZHVsVkRoZ3dwOTdvdFc3YW9xS2hJL2Z2M3I3RHFzcmk0V0N0V3JIQTRkbTlQVEc5dmI4MmZQMS9oNGVHYU1HR0NObS9lYlBSWXRkdnREdHZRSlNrL1AxK1MvaXZicnhNU0V2VFRUejlwenB3NTh2ZjNyL0M2ckt3c1RaczJUU05HakhDcVFyM2I5ZXZYdFgzN2RpMWZ2bHpYcmwxVFdGaVlJaUlpSEthK2w1U1V5R2F6YWVqUW9icDkrN1pXcmx5cHNMQXdKU1FrT0ZUeUZoVVZLU29xU2k0dUxnNnRFRHAyN0tqZmZ2dE5ycTZ1aW9tSjBmTGx5elYzN2x4VnFWSkZIMy84c1k0Y09hSlhYMzFWbnA2ZTh2VDAxSll0V3lvTXJ3SGduNGFnRXdBQUFJQnBWYTllM1dHNytaa3paM1RyMXEySFd1dnVMY2VQd2hkZmZPRVF6djN5eXk4TzU4dUd4QncvZmx4V3ExV3JWNjlXNTg2ZDFhNWRPNGZyenAwN3A0aUlDT1htNW1yVHBrMGFQbnk0UTQvTVdyVnFPWVNUcTFldlZzMmFOZFduVHgrSGRTcXI2T3ZYcjUvaTR1SzBmdjM2Q29QT3I3NzZTcElVRmhaVzRUcFZxbFRSa1NOSEhJNlZiYjIrVyt2V3JUVm16QmpGeDhjck9qcGFzYkd4a2txRHpxcFZxenBjV3haMFRwOCtYVE5tekRDT2x3V29YYnQyZGJpK2JPdjYzZUd2SlBYdDIxZnZ2LysrOGZXZmYvNnBSWXNXeWNmSFI3VnExYXJ3bVNUSjNkMWRHUmtabWpKbGlqWnUzS2dtVFpvNFhSTWRIYTB2di94U1JVVkZrcVRBd0VDbHBhVXBJaUpDTnB0TitmbjV5cy9QbDgxbWMvcnNoUXNYTkhqd1lDMWN1TkQ0K2NmRXhPanc0Y1BxMjdldmR1ellvY3pNVFAzeHh4K0tpSWpRczg4K0s2bDBPRlRWcWxVckRJR2ZlKzQ1WS9vOEFQd2JFSFFDQUFBQStNZTR1eUx1ZiszZXlrYTczZTZ3VGRyTHkwc05HemJVZ1FNSGRPalFJVldwVXNVaGlKT2t6TXhNRFI0OFdJV0ZoVXBJU0ZCQVFJRGMzZDFsdDlzbGxRYVUzYnAxVTkrK2ZZM1BKQ2NucTM3OStnKzA3ZHJQejA4ZE8zYlV3WU1IZGZqd1lRVUhCenVjUDNUb2tFNmZQcTB1WGJvWWxhaC8xNWd4WTdScjF5NWR1WEpGdDI3ZGtxZW5wd29LQ3B4Q3g3TEo5Q05HakZDOWV2VjAvUGh4clYyN1ZtUEhqcFcvdjc4T0hqeW9wS1FrNCt0NzJlMTJ1Ym01T2ZUVGxLVFpzMmZMWnJOcDVzeVpUdUhxdlh4OWZiVmd3UUlOR3paTVk4ZU8xYVpObTV4YUVUejExRk95V0N6eTgvUFQ0NDgvTGs5UFQ5V29VY1A0TXlrcFNUVnIxbFJVVkpTcVZhdW1hdFdxcVhyMTZxcGF0YW91WExoZ1ZJd21KU1VwSUNCQVNVbEprcVN0VzdjcUtTbEovdjcrYXRDZ2dlclhyMjk4ejNQbnpsVmFpUW9BL3pZRW5RQUFBQUR3WDNCdjc4aWxTNWM2OUppVXBNNmRPeXN4TVZGU2FjVmlRRUNBSk1sbXM4blYxVlgxNnRWVFNFaUloZzhmYmxTQXVydTdHMVdELzZsYUx6czdXMUZSVVFvTEMxUFBuajBydmZibGwxL1d3WU1IdFc3ZE9xZWdjODJhTlpKVVliWG53M0J6YzlQU3BVdFZ1M1p0SXdDMjJXeE9XOWN6TWpJa1NRTUdERkJBUUlCU1VsSzBkdTFhZGV2V1RVRkJRZXJUcDQrT0hUdW0vZnYzYS9YcTFVWjFZMW5GNXQ2OWU1V1VsS1JxMWFvWmE2YW1waW9sSlVXOWUvZFdTRWpJZmQxdmNIQ3dvcUtpOU5GSEgybktsQ2xLU0VqUVk0ODlacHdmTkdpUVhudnROV1A5b0tBZ2g3NmJodzhmbGlTOS92cnJrcVQwOUhUVnJsMWJmbjUrYXQyNnRmejkvWFhtekJuamR5QTZPbHB1Ym01cTFLaVJBZ0lDbk5vRkZCY1g2L2p4NCtyUW9VT2w5MTFZV0NoWFYvN3BEK0Rmd2Juck1nQUFBQURnb1hYcTFFa2ZmUENCVTVYZ3FGR2psSktTNG5Dc2JBSjRVRkNRM25qakRlTjRhbXFxUWtKQ2RQTGtTYzJaTThjSU9hWFMzbzMzT3pqSjI5dGI1OCtmMTRJRkM0eWhQaFVKRFEyVnU3dTdkdTdjcVp5Y0hPUDR4WXNYbFpLU29rYU5HdDEzS0hpLzZ0U3A0MURsZXV2V0xhZjNkdkxrU2JtNnVzclgxN2ZjTlR3OFBEUm56aHlscGFWcDRzU0p5c3pNMU15Wk05V2pSdzl0M0xoUmdZR0JEajFOcjE2OXFxbFRwOHJIeDBmVHAwOS9vUHNkTm15WWV2YnNxVDE3OW1qeDRzVU81OHBDejRVTEYycjA2TkVhTjI1Y2hUOG5tODJtOGVQSHEzZnYza3BNVEZSSlNZbmF0R21qQVFNR0dOZTgrT0tMNnRhdG13SURBK1htNXFiYzNGenQyN2ZQbU1hK2I5OCs1ZWJtcW4zNzlwWGU4NlJKa3pSNTh1UUhlazRBTUN2K1d3Y0FBQUFBSHFFbVRacW9TWk1tdW4zN3RrNmZQcTJzckN4bFpXVVpQUll6TXpPVm5KeXN2WHYzYXM2Y09aSktxdy96OC9PTlBxR1ptWm5LenM1MjJzWmRVbEtpeTVjdkt5Z282TDd1eGNYRlJSRVJFWm82ZGFxMmJkdG1UTzR1ajVlWGx5WlBucXptelpzN2ZOK0VoQVFWRnhkcnhJZ1JEaFdNajFwdWJxNktpb3JrNGVGaEhMUGI3ZHEzYjU5YXRteFo2VENpMXExYmErSENoWXFNakZSb2FLaTh2YjAxY3VSSURSdzQwSmh1TDVXK3Y2aW9LR1ZuWit2enp6K1hqNC9QQTkvbkJ4OThvUFQwZE1YRnhhbGR1M1pHUldWQlFZR2lvNk8xZGV0V3RXM2JWdkh4OFJXK3I2cFZxeW94TVZHVEowL1dyRm16bEp5Y3JKaVlHS09hczZDZ1FNZU9IVk5hV3ByUzB0S1VucDZ1ek14TVNWSmtaS1JhdG15cGVmUG15YzNOVGIxNzk2NzBmaTlkdXZUUWZXc0J3R3dJT2dFQUFBRGdFY2pMeTlQczJiTjE0Y0lGblR0M1RwY3VYVExPZVh0N3kycTF5bXExS2pnNFdLdFdyVkpjWEp5YU5XdW15TWhJVFpnd1FUTm56dFM4ZWZNa2xRYWR2cjYrVHYwWDkrelpvK3ZYcit2Sko1OVVZV0docmwrL3JweWNIT1hrNU9qYXRXdkczMi9ldktrSkV5WTRUR2hmdkhpeCt2VHBJeGNYRitYbjU1ZGJiVmhXVVZnV2pPWGs1R2p6NXMzeThmRlJqeDQ5eWczTVhGeGNqQ3JNTzNmdU9BMEJ1bmZxZWtYMjdOa2pTVWJZVjNZc0x5OVBYYnBzaHhCdkFBQUdyRWxFUVZSMHFmQnpKMDZjVUVwS2lsNTQ0UVd0WExsUzQ4YU5VMDVPampJeU1uVHg0a1dIb0hQbnpwM2F1M2V2d3NQRG5ZWVlsY25QejllVksxZU1TZkQzOHZiMlZteHNyQ1pPbkdoVXZoNDdka3hUcGt4UlJrYUd3c0xDRkIwZDdSVE0ydTEyaDJQMTY5ZFhZbUtpNHVQanRXalJJdlh0MjFmdnZ2dXUrdmZ2cjlUVVZFVkdSa3FTNnRhdHEvYnQyMnZvMEtGcTA2YU5HalJvb0VtVEp1bkVpUk9Lakl4VW5UcDFqRFhMdHFqZnVYTkhucDZlS2k0dTFxVkxsOVM4ZWZNSzN4OEEvSk1RZEFJQUFBREFJK0RsNWFWejU4NnBSbzBhNnRXcmx3SURBOVc0Y1dNRkJnWWFnMnN1WDc2c3FLZ283ZCsvWDg4ODg0dysvZlJUVmE5ZVhiTm56OWJVcVZOVldGaW9vVU9IYXQrK2ZVYi96YkZqeDhySHgwZEZSVVZLU1VtUmg0ZUhRa05ERlI0ZTdqVGhYQ3F0RnZUMTlkV05HemZVc0dGRGRlalFRZWZQbjljMzMzeWpsSlFVaFlhR0tpUWtSRGR1M0xqdlo3dDkrN1k2ZGVwVTdqbGZYMS85K09PUGtrcER6N3NISTBuU3FWT25uQ2JPejU4L1gxZXZYcFdibTVzc0ZvdXlzN09OYmYxbEFXUlJVWkhtejU4dkZ4Y1hoeTNkWldIcnNtWExsSmFXcHZQbnowdVMycmR2cjZlZmZsbzdkdXpRMHFWTHRXTEZDdTNjdVZOMTZ0UlJxMWF0MUw1OWU0MFlNVUt4c2JIcTFxMmJzVjVaWU9qcDZTbFBUMCtkUFh0V04yL2VWTnUyYlN0OEgyM2F0Tkh1M2J2bDV1YW1Bd2NPYU9USWtYSnpjMU5NVEl4Uk5adWNuS3hEaHc2cGV2WHF5c25KMGNtVEp4VWFHdXF3anF1cnE5NTg4MDIxYWROR2I3Lzl0cVpObXlhcjFhb3VYYnJvd3c4L1ZJY09IWXpoVHlVbEpmcnV1KzhVR1JtcHJLd3M5ZS9mWDJQSGpuVllyMnpnMG93Wk05U2lSUXVscDZmcjJyVnI5MTBCREFCbVI5QUpBQUFBQUkvSTJyVnJLejEvK1BCaC9mcnJyNW84ZWJKR2pScGw5S2Q4NVpWWFZMZHVYY1hIeDJ2NDhPR3lXcTBhTTJhTXBOS3R4OTkvLzcyazB1bm9NMmZPbEsrdnIvcjE2NmZnNEdENSsvdkx6ODlQZm41K3FsdTNydE0wY0tsMEtOR3VYYnUwZmZ0MmhZYUdhdmp3NFNvb0tIZ2t6M3gzNWFPcnE2dlQ1UGcxYTlZNEJaM256NS9YOXUzYkhZNzUrUGhvNHNTSnhpQ2txMWV2NnVMRmkrclhyNS9xMXExclhMZC8vMzVKMHJmZmZxdFdyVnBwMEtCQjZ0bXpweEh5MWFoUlEyKzk5WllHRHg2c3BLUWtwYWFtS2pVMVZTMWJ0cFFrcDYzZWZuNSt4clp3U2FwU3BZcmF0V3VucVZPblZ2cmNaY09CZ29PREZSNGVyb0VEQjZwSmt5YkcrZno4ZksxZnYxNVNhZi9PWnMyYWFlTEVpZVd1MWJWclYzMzk5ZGY2K2VlZmpaNmJZV0ZoRHRla3A2ZHIwcVJKY25kMzE0d1pNelI0OEdDbmRYcjE2cVhkdTNjck5UVlZPM2Jza01WaVVidDI3VFIwNk5CS253VUEvaWtlSzduZkx0WUFBQUFBZ0w4dEx5OVBYbDVlRC9RWnU5M3UxTC95UVIwOWVsUXRXclNReFdKNTZEVXFjK1hLRmRsc05qVm8wT0MrcnJmYjdTb29LTkNkTzNka3NWaktEV2ozN05takZpMWFPUFRTek16TTFMcDE2elJreUJEVnIxLy92cjVYYm02dVBEMDlLNTArWGx4Y3JPTGlZbGtzbGtmV2k3U2twRVIydTEwV2krV1J2UGZVMUZTMWF0WHFvWHFMQXNDL0FVRW5BQUFBQUFBQUFOTnorVi9mQUFBQUFBQUFBQUQ4WFFTZEFBQUFBQUFBQUV5UG9CTUFBQUFBQUFDQTZSRjBBZ0FBQUFBQUFEQTlnazRBQUFBQUFBQUFwa2ZRQ1FBQUFBQUFBTUQwQ0RvQkFBQUFBQUFBbUI1Qkp3QUFBQUFBQUFEVEkrZ0VBQUFBQUFBQVlIb0VuUUFBQUFBQUFBQk1qNkFUQUFBQUFBQUFnT2tSZEFJQUFBQUFBQUF3UFlKT0FBQUFBQUFBQUtaSDBBa0FBQUFBQUFEQTlBZzZBUUFBQUFBQUFKZ2VRU2NBQUFBQUFBQUEweVBvQkFBQUFBQUFBR0I2QkowQUFBQUFBQUFBVEkrZ0V3QUFBQUFBQUlEcEVYUUNBQUFBQUFBQU1EMkNUZ0FBQUFBQUFBQ21SOUFKQUFBQUFBQUF3UFFJT2dFQUFBQUFBQUNZSGtFbkFBQUFBQUFBQU5NajZBUUFBQUFBQUFCZ2VnU2RBQUFBQUFBQUFFeVBvQk1BQUFBQUFBQ0E2UkYwQWdBQUFBQUFBREE5Z2s0QUFBQUFBQUFBcGtmUUNRQUFBQUFBQU1EMENEb0JBQUFBQUFBQW1CNUJKd0FBQUFBQUFBRFRJK2dFQUFBQUFBQUFZSG9FblFBQUFBQUFBQUJNajZBVEFBQUFBQUFBZ09rUmRBSUFBQUFBQUFBd1BZSk9BQUFBQUFBQUFLWkgwQWtBQUFBQUFBREE5QWc2QVFBQUFBQUFBSmdlUVNjQUFBQUFBQUFBMHlQb0JBQUFBQUFBQUdCNkJKMEFBQUFBQUFBQVRJK2dFd0FBQUFBQUFJRHBFWFFDQUFBQUFBQUFNRDJDVGdBQUFBQUFBQUNtUjlBSkFBQUFBQUFBd1BRSU9nRUFBQUFBQUFDWUhrRW5BQUFBQUFBQUFOTWo2QVFBQUFBQUFBQmdlZ1NkQUFBQUFBQUFBRXlQb0JNQUFBQUFBQUNBNlJGMEFnQUFBQUFBQURDOS93UE05aDhKOUNnVlN3QUFBQUJKUlU1RXJrSmdnZz09IiwKCSJUaGVtZSIgOiAiIiwKCSJUeXBlIiA6ICJtaW5kIiwKCSJVc2VySWQiIDogIjMzNDk3MjU4NCIsCgkiVmVyc2lvbiIgOiAiNDQiCn0K"/>
    </extobj>
  </extobjs>
</s:customData>
</file>

<file path=customXml/itemProps159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15089</Words>
  <Application>WPS 演示</Application>
  <PresentationFormat>宽屏</PresentationFormat>
  <Paragraphs>1540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JetBrains Mono</vt:lpstr>
      <vt:lpstr>Segoe Print</vt:lpstr>
      <vt:lpstr>汉仪君黑-45简</vt:lpstr>
      <vt:lpstr>Ubuntu</vt:lpstr>
      <vt:lpstr>Arial</vt:lpstr>
      <vt:lpstr>-apple-system</vt:lpstr>
      <vt:lpstr>汉仪雅酷黑简</vt:lpstr>
      <vt:lpstr>汉仪铸字木头人简</vt:lpstr>
      <vt:lpstr>等线 Light</vt:lpstr>
      <vt:lpstr>等线</vt:lpstr>
      <vt:lpstr>Magneto</vt:lpstr>
      <vt:lpstr>汉仪雅酷黑-85J</vt:lpstr>
      <vt:lpstr>Office 主题​​</vt:lpstr>
      <vt:lpstr>简约风灯泡线条职场办公</vt:lpstr>
      <vt:lpstr>Excel.Sheet.12</vt:lpstr>
      <vt:lpstr>“华宽通智能体” 建设构想</vt:lpstr>
      <vt:lpstr>认识智能体</vt:lpstr>
      <vt:lpstr>关键需求</vt:lpstr>
      <vt:lpstr>应用架构概述</vt:lpstr>
      <vt:lpstr>实现方案1：AI+外挂知识</vt:lpstr>
      <vt:lpstr>实现方案1：AI+外挂知识</vt:lpstr>
      <vt:lpstr>方案1的技术短板</vt:lpstr>
      <vt:lpstr>方案2：AI+内置知识库（暂无验证）</vt:lpstr>
      <vt:lpstr>系统架构选型</vt:lpstr>
      <vt:lpstr>总结：实现路径规划</vt:lpstr>
      <vt:lpstr>基于开源框架的落地步骤</vt:lpstr>
      <vt:lpstr>华宽通知识库构建规划</vt:lpstr>
      <vt:lpstr>FTP服务器规划</vt:lpstr>
      <vt:lpstr>“软件定制”场景及工具规划-1</vt:lpstr>
      <vt:lpstr>“软件定制”场景及工具规划-2</vt:lpstr>
      <vt:lpstr>规划智能体</vt:lpstr>
      <vt:lpstr>“智能体”的行业解读</vt:lpstr>
      <vt:lpstr>要点：自然语言驱动，全流程闭环，结果即服务</vt:lpstr>
      <vt:lpstr>“企业级智能体”的五个特征</vt:lpstr>
      <vt:lpstr>“华宽通智能体”的理解</vt:lpstr>
      <vt:lpstr>PowerPoint 演示文稿</vt:lpstr>
      <vt:lpstr>PowerPoint 演示文稿</vt:lpstr>
      <vt:lpstr>艺赛旗的企业洞察</vt:lpstr>
      <vt:lpstr>“华宽通智能体”项目顶层应用架构</vt:lpstr>
      <vt:lpstr>整体建设流程建议</vt:lpstr>
      <vt:lpstr>整体建设流程建议</vt:lpstr>
      <vt:lpstr>PowerPoint 演示文稿</vt:lpstr>
      <vt:lpstr>提示词：公司项目管理</vt:lpstr>
      <vt:lpstr>PowerPoint 演示文稿</vt:lpstr>
      <vt:lpstr>生产和管理支撑架构（全景图）</vt:lpstr>
      <vt:lpstr>生产和管理支撑架构（产品设计）</vt:lpstr>
      <vt:lpstr>生产和管理支撑架构（系统设计）</vt:lpstr>
      <vt:lpstr>生产和管理支撑架构（编码）</vt:lpstr>
      <vt:lpstr>生产和管理支撑架构（测试）</vt:lpstr>
      <vt:lpstr>生产和管理支撑架构（发布）</vt:lpstr>
      <vt:lpstr>提示词：智慧园区（运营和维护）</vt:lpstr>
      <vt:lpstr>大模型输出样例（面向华宽通的价值场景）</vt:lpstr>
      <vt:lpstr>大模型输出样例（面向个人租户的价值场景）</vt:lpstr>
      <vt:lpstr>大模型输出样例（面向企业租户的价值场景）</vt:lpstr>
      <vt:lpstr>智慧园区（运营和维护）支撑架构全景图</vt:lpstr>
      <vt:lpstr>面向华宽通的价值链</vt:lpstr>
      <vt:lpstr>面向企业租户的价值链</vt:lpstr>
      <vt:lpstr>面向个人租户的价值链</vt:lpstr>
      <vt:lpstr>PowerPoint 演示文稿</vt:lpstr>
      <vt:lpstr>PowerPoint 演示文稿</vt:lpstr>
      <vt:lpstr>PowerPoint 演示文稿</vt:lpstr>
      <vt:lpstr>大模型提示词</vt:lpstr>
      <vt:lpstr>DeepSeek输出</vt:lpstr>
      <vt:lpstr>Gork输出</vt:lpstr>
      <vt:lpstr>智谱清言输出</vt:lpstr>
      <vt:lpstr>豆包输出</vt:lpstr>
      <vt:lpstr>Kimi输出</vt:lpstr>
      <vt:lpstr>Thinking AI</vt:lpstr>
      <vt:lpstr>PowerPoint 演示文稿</vt:lpstr>
      <vt:lpstr>核心需求概述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项目管理智能体 建设构想</dc:title>
  <dc:creator>wulogic</dc:creator>
  <cp:lastModifiedBy>伍志勇</cp:lastModifiedBy>
  <cp:revision>150</cp:revision>
  <dcterms:created xsi:type="dcterms:W3CDTF">2023-08-09T12:44:00Z</dcterms:created>
  <dcterms:modified xsi:type="dcterms:W3CDTF">2025-04-28T10:07:21Z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